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2" r:id="rId4"/>
    <p:sldId id="258" r:id="rId5"/>
    <p:sldId id="263" r:id="rId6"/>
    <p:sldId id="264" r:id="rId7"/>
    <p:sldId id="265" r:id="rId8"/>
    <p:sldId id="266" r:id="rId9"/>
    <p:sldId id="267" r:id="rId10"/>
    <p:sldId id="277" r:id="rId11"/>
    <p:sldId id="279" r:id="rId12"/>
    <p:sldId id="268" r:id="rId13"/>
    <p:sldId id="269" r:id="rId14"/>
    <p:sldId id="270" r:id="rId15"/>
    <p:sldId id="271" r:id="rId16"/>
    <p:sldId id="278" r:id="rId17"/>
    <p:sldId id="280" r:id="rId18"/>
    <p:sldId id="272" r:id="rId19"/>
    <p:sldId id="273" r:id="rId20"/>
    <p:sldId id="276" r:id="rId21"/>
    <p:sldId id="274" r:id="rId22"/>
    <p:sldId id="281" r:id="rId23"/>
    <p:sldId id="282" r:id="rId24"/>
    <p:sldId id="27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45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944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666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64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00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575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91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177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193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62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84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F407F-A175-4767-807D-D4D6892DCE3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23371-681C-48AD-92BA-291ADE8823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90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92896"/>
            <a:ext cx="3456384" cy="2808312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chemeClr val="accent6">
                    <a:lumMod val="50000"/>
                  </a:schemeClr>
                </a:solidFill>
              </a:rPr>
              <a:t>75 лет</a:t>
            </a:r>
            <a:endParaRPr lang="ru-RU" sz="8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76672"/>
            <a:ext cx="452904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270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584176"/>
          </a:xfrm>
        </p:spPr>
        <p:txBody>
          <a:bodyPr/>
          <a:lstStyle/>
          <a:p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Критерии оценивания задания </a:t>
            </a:r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</a:rPr>
              <a:t>№2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 fontScale="92500"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Times New Roman"/>
              </a:rPr>
              <a:t>Верно даны ответы: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Times New Roman"/>
              </a:rPr>
              <a:t>8-9 верных ответов – 5 баллов,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Times New Roman"/>
              </a:rPr>
              <a:t>6-7 верных ответов – 4 балла,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Times New Roman"/>
              </a:rPr>
              <a:t>4-5 верных ответов – 3 балла.</a:t>
            </a:r>
          </a:p>
          <a:p>
            <a:pPr marL="0" indent="0">
              <a:buNone/>
            </a:pPr>
            <a:r>
              <a:rPr lang="ru-RU" sz="2800" b="1" dirty="0">
                <a:latin typeface="Times New Roman"/>
                <a:ea typeface="Times New Roman"/>
              </a:rPr>
              <a:t>Итого за второе задание: _____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marL="0" indent="0" algn="l">
              <a:buNone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algn="l">
              <a:buNone/>
            </a:pPr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69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algn="l">
              <a:buNone/>
            </a:pPr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8"/>
            <a:ext cx="252028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338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417024" cy="4320480"/>
          </a:xfrm>
        </p:spPr>
        <p:txBody>
          <a:bodyPr>
            <a:normAutofit/>
          </a:bodyPr>
          <a:lstStyle/>
          <a:p>
            <a:pPr algn="l"/>
            <a:endParaRPr lang="ru-RU" sz="4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делимое : делитель=частное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9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8280920" cy="10801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</a:rPr>
              <a:t/>
            </a:r>
            <a:br>
              <a:rPr lang="ru-RU" sz="2400" b="1" dirty="0" smtClean="0">
                <a:solidFill>
                  <a:srgbClr val="C0504D">
                    <a:lumMod val="50000"/>
                  </a:srgbClr>
                </a:solidFill>
              </a:rPr>
            </a:br>
            <a:r>
              <a:rPr lang="ru-RU" sz="2400" b="1" dirty="0" smtClean="0">
                <a:solidFill>
                  <a:srgbClr val="C0504D">
                    <a:lumMod val="50000"/>
                  </a:srgbClr>
                </a:solidFill>
              </a:rPr>
              <a:t>Задание №3</a:t>
            </a:r>
            <a:r>
              <a:rPr lang="ru-RU" sz="2400" b="1" dirty="0">
                <a:solidFill>
                  <a:srgbClr val="C0504D">
                    <a:lumMod val="50000"/>
                  </a:srgbClr>
                </a:solidFill>
              </a:rPr>
              <a:t/>
            </a:r>
            <a:br>
              <a:rPr lang="ru-RU" sz="2400" b="1" dirty="0">
                <a:solidFill>
                  <a:srgbClr val="C0504D">
                    <a:lumMod val="50000"/>
                  </a:srgbClr>
                </a:solidFill>
              </a:rPr>
            </a:br>
            <a:r>
              <a:rPr lang="ru-RU" sz="2400" b="1" dirty="0">
                <a:solidFill>
                  <a:srgbClr val="C0504D">
                    <a:lumMod val="50000"/>
                  </a:srgbClr>
                </a:solidFill>
              </a:rPr>
              <a:t>Найдите значение выражения, расставьте правильно ответы на вопросы и впишите в колонку название первого города:</a:t>
            </a:r>
            <a:br>
              <a:rPr lang="ru-RU" sz="2400" b="1" dirty="0">
                <a:solidFill>
                  <a:srgbClr val="C0504D">
                    <a:lumMod val="50000"/>
                  </a:srgbClr>
                </a:solidFill>
              </a:rPr>
            </a:b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581128"/>
            <a:ext cx="8633048" cy="151216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			</a:t>
            </a:r>
            <a:endParaRPr lang="ru-RU" sz="4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  <a:p>
            <a:pPr algn="l"/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  <a:p>
            <a:pPr algn="l"/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  <a:p>
            <a:pPr algn="l"/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  <a:p>
            <a:pPr algn="l"/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  <a:p>
            <a:pPr algn="l"/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  <a:p>
            <a:pPr algn="l"/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	</a:t>
            </a:r>
          </a:p>
          <a:p>
            <a:pPr algn="l"/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445275"/>
              </p:ext>
            </p:extLst>
          </p:nvPr>
        </p:nvGraphicFramePr>
        <p:xfrm>
          <a:off x="395537" y="1926557"/>
          <a:ext cx="8291301" cy="2654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290"/>
                <a:gridCol w="1741133"/>
                <a:gridCol w="3554814"/>
                <a:gridCol w="1596039"/>
                <a:gridCol w="881025"/>
              </a:tblGrid>
              <a:tr h="3979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Выражение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Город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3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285 : </a:t>
                      </a:r>
                      <a:r>
                        <a:rPr lang="ru-RU" sz="13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с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 </a:t>
                      </a:r>
                      <a:r>
                        <a:rPr lang="ru-RU" sz="1300" b="1" i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с</a:t>
                      </a:r>
                      <a:r>
                        <a:rPr lang="ru-RU" sz="13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1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</a:t>
                      </a:r>
                      <a:r>
                        <a:rPr lang="ru-RU" sz="13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с</a:t>
                      </a: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3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</a:t>
                      </a:r>
                      <a:r>
                        <a:rPr lang="ru-RU" sz="13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с</a:t>
                      </a: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19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3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</a:t>
                      </a:r>
                      <a:r>
                        <a:rPr lang="ru-RU" sz="13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: 8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 </a:t>
                      </a:r>
                      <a:r>
                        <a:rPr lang="ru-RU" sz="1300" b="1" i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</a:t>
                      </a:r>
                      <a:r>
                        <a:rPr lang="ru-RU" sz="13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56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</a:t>
                      </a:r>
                      <a:r>
                        <a:rPr lang="ru-RU" sz="13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d</a:t>
                      </a: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760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 </a:t>
                      </a: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7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 </a:t>
                      </a:r>
                      <a:r>
                        <a:rPr lang="en-US" sz="13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k</a:t>
                      </a: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49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3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: </a:t>
                      </a: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если </a:t>
                      </a:r>
                      <a:r>
                        <a:rPr lang="en-US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13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</a:t>
                      </a: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24, </a:t>
                      </a:r>
                      <a:r>
                        <a:rPr lang="en-US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13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=12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если</a:t>
                      </a: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</a:t>
                      </a: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</a:t>
                      </a:r>
                      <a:r>
                        <a:rPr lang="ru-RU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13, </a:t>
                      </a:r>
                      <a:r>
                        <a:rPr lang="en-US" sz="13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13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=13 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если</a:t>
                      </a:r>
                      <a:r>
                        <a:rPr lang="en-US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</a:t>
                      </a:r>
                      <a:r>
                        <a:rPr lang="ru-RU" sz="13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</a:t>
                      </a: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48, </a:t>
                      </a:r>
                      <a:r>
                        <a:rPr lang="en-US" sz="13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13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=12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7" marR="684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755913"/>
              </p:ext>
            </p:extLst>
          </p:nvPr>
        </p:nvGraphicFramePr>
        <p:xfrm>
          <a:off x="395536" y="4797152"/>
          <a:ext cx="8280915" cy="936105"/>
        </p:xfrm>
        <a:graphic>
          <a:graphicData uri="http://schemas.openxmlformats.org/drawingml/2006/table">
            <a:tbl>
              <a:tblPr firstRow="1" firstCol="1" bandRow="1"/>
              <a:tblGrid>
                <a:gridCol w="1080117"/>
                <a:gridCol w="720080"/>
                <a:gridCol w="701539"/>
                <a:gridCol w="826077"/>
                <a:gridCol w="825237"/>
                <a:gridCol w="826077"/>
                <a:gridCol w="825237"/>
                <a:gridCol w="826077"/>
                <a:gridCol w="825237"/>
                <a:gridCol w="825237"/>
              </a:tblGrid>
              <a:tr h="504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Ответ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95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95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285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Буквы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Р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371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548680"/>
            <a:ext cx="6192688" cy="100811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Задание </a:t>
            </a:r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</a:rPr>
              <a:t>№3</a:t>
            </a:r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/>
            </a:r>
            <a:br>
              <a:rPr lang="ru-RU" sz="4000" b="1" dirty="0">
                <a:solidFill>
                  <a:srgbClr val="C0504D">
                    <a:lumMod val="50000"/>
                  </a:srgbClr>
                </a:solidFill>
              </a:rPr>
            </a:br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Ответы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132856"/>
            <a:ext cx="8273008" cy="3744416"/>
          </a:xfrm>
        </p:spPr>
        <p:txBody>
          <a:bodyPr>
            <a:normAutofit/>
          </a:bodyPr>
          <a:lstStyle/>
          <a:p>
            <a:pPr algn="l"/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346139"/>
              </p:ext>
            </p:extLst>
          </p:nvPr>
        </p:nvGraphicFramePr>
        <p:xfrm>
          <a:off x="467544" y="1772816"/>
          <a:ext cx="8064896" cy="421766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36221"/>
                <a:gridCol w="1856067"/>
                <a:gridCol w="3096344"/>
                <a:gridCol w="1296144"/>
                <a:gridCol w="1080120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Выражение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Город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285 : </a:t>
                      </a:r>
                      <a:r>
                        <a:rPr lang="ru-RU" sz="24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с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 </a:t>
                      </a:r>
                      <a:r>
                        <a:rPr lang="ru-RU" sz="24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с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1 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285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</a:t>
                      </a:r>
                      <a:r>
                        <a:rPr lang="ru-RU" sz="2400" b="1" i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с</a:t>
                      </a:r>
                      <a:r>
                        <a:rPr lang="ru-RU" sz="2400" b="1" kern="1200" dirty="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3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</a:t>
                      </a:r>
                      <a:r>
                        <a:rPr lang="ru-RU" sz="24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с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19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125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: 8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 </a:t>
                      </a:r>
                      <a:r>
                        <a:rPr lang="ru-RU" sz="24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d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56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</a:t>
                      </a:r>
                      <a:r>
                        <a:rPr lang="ru-RU" sz="24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d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760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k </a:t>
                      </a: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7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если </a:t>
                      </a:r>
                      <a:r>
                        <a:rPr lang="en-US" sz="2400" b="1" i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k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 = 49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0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: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если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</a:t>
                      </a: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24,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=12 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если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</a:t>
                      </a: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13,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=13 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если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</a:t>
                      </a:r>
                      <a:r>
                        <a:rPr lang="ru-RU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48,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2400" b="1" kern="1200">
                          <a:solidFill>
                            <a:srgbClr val="262626"/>
                          </a:solidFill>
                          <a:effectLst/>
                          <a:latin typeface="Times New Roman"/>
                          <a:ea typeface="+mn-ea"/>
                          <a:cs typeface="Times New Roman"/>
                        </a:rPr>
                        <a:t>=12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9232" marR="5923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</a:p>
                  </a:txBody>
                  <a:tcPr marL="59232" marR="592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071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8273008" cy="3744416"/>
          </a:xfrm>
        </p:spPr>
        <p:txBody>
          <a:bodyPr>
            <a:normAutofit/>
          </a:bodyPr>
          <a:lstStyle/>
          <a:p>
            <a:pPr algn="l"/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33890"/>
            <a:ext cx="7632848" cy="5150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531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/>
          <a:lstStyle/>
          <a:p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Критерии оценивания задания </a:t>
            </a:r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</a:rPr>
              <a:t>№3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Верно даны ответы: </a:t>
            </a:r>
          </a:p>
          <a:p>
            <a:pPr marL="0" lvl="0" indent="0"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7-8 верных ответов  – 5  баллов,</a:t>
            </a:r>
          </a:p>
          <a:p>
            <a:pPr marL="0" lvl="0" indent="0"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5-6 верных ответов  – 4  балла, </a:t>
            </a:r>
          </a:p>
          <a:p>
            <a:pPr marL="0" lvl="0" indent="0"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   4 верных ответов   – 3 балла.</a:t>
            </a:r>
          </a:p>
          <a:p>
            <a:pPr marL="0" lvl="0" indent="0"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Итого за второе задание: ______</a:t>
            </a:r>
          </a:p>
          <a:p>
            <a:pPr marL="0" indent="0" algn="l">
              <a:buNone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36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88840"/>
            <a:ext cx="21602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41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404664"/>
            <a:ext cx="7632848" cy="144016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Задание </a:t>
            </a:r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</a:rPr>
              <a:t>№4</a:t>
            </a:r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/>
            </a:r>
            <a:br>
              <a:rPr lang="ru-RU" sz="4000" b="1" dirty="0">
                <a:solidFill>
                  <a:srgbClr val="C0504D">
                    <a:lumMod val="50000"/>
                  </a:srgbClr>
                </a:solidFill>
              </a:rPr>
            </a:br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Решите </a:t>
            </a:r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</a:rPr>
              <a:t>задачи и получите из буквы для составления названия города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273008" cy="3888432"/>
          </a:xfrm>
        </p:spPr>
        <p:txBody>
          <a:bodyPr>
            <a:normAutofit fontScale="25000" lnSpcReduction="20000"/>
          </a:bodyPr>
          <a:lstStyle/>
          <a:p>
            <a:pPr algn="l">
              <a:spcAft>
                <a:spcPts val="0"/>
              </a:spcAft>
            </a:pPr>
            <a:r>
              <a:rPr lang="ru-RU" sz="7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Задача </a:t>
            </a:r>
            <a:r>
              <a:rPr lang="ru-RU" sz="7400" b="1" dirty="0">
                <a:solidFill>
                  <a:schemeClr val="tx1"/>
                </a:solidFill>
                <a:latin typeface="Times New Roman"/>
                <a:ea typeface="Times New Roman"/>
              </a:rPr>
              <a:t>1.</a:t>
            </a:r>
            <a:r>
              <a:rPr lang="ru-RU" sz="7400" dirty="0">
                <a:solidFill>
                  <a:schemeClr val="tx1"/>
                </a:solidFill>
                <a:latin typeface="Open Sans"/>
                <a:ea typeface="Times New Roman"/>
              </a:rPr>
              <a:t> </a:t>
            </a:r>
            <a:r>
              <a:rPr lang="ru-RU" sz="7400" dirty="0">
                <a:solidFill>
                  <a:schemeClr val="tx1"/>
                </a:solidFill>
                <a:latin typeface="Times New Roman"/>
                <a:ea typeface="Times New Roman"/>
              </a:rPr>
              <a:t>Во время войны 14000 упряжек ездовых собак, вывезли с поля боя в 50 раз больше раненых солдат и офицеров, чем было упряжек. Сколько раненых с поля боя, вывезли собаки-санитары за годы войны</a:t>
            </a:r>
            <a:r>
              <a:rPr lang="ru-RU" sz="7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?</a:t>
            </a:r>
            <a:endParaRPr lang="ru-RU" sz="7400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sz="7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Задача  2.</a:t>
            </a:r>
            <a:r>
              <a:rPr lang="ru-RU" sz="7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Собаки-связисты за годы войны доставили 120000 боевых донесений, что в 15 раз больше длины проложенного телефонного провода, по которому обеспечивалась связь нашей армии. Сколько проложили  километров провода собаки-связисты во время войны? </a:t>
            </a:r>
            <a:endParaRPr lang="ru-RU" sz="74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sz="7400" b="1" dirty="0">
                <a:solidFill>
                  <a:schemeClr val="tx1"/>
                </a:solidFill>
                <a:latin typeface="Times New Roman"/>
                <a:ea typeface="Times New Roman"/>
              </a:rPr>
              <a:t>Задача 3.</a:t>
            </a:r>
            <a:r>
              <a:rPr lang="ru-RU" sz="7400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7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 годы войны для минно-розыскной работы было подготовлено шесть тысяч собак, которые обезвредили более 4 млн. мин. А танков собаками было подбито в 20 раз меньше, чем было подготовлено собак для минно-розыскной работы. Сколько танков было подбито собаками-подрывниками за годы </a:t>
            </a:r>
            <a:r>
              <a:rPr lang="ru-RU" sz="7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войны? </a:t>
            </a:r>
            <a:endParaRPr lang="ru-RU" sz="74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l"/>
            <a:r>
              <a:rPr lang="ru-RU" sz="14400" b="1" dirty="0">
                <a:solidFill>
                  <a:schemeClr val="tx1"/>
                </a:solidFill>
                <a:latin typeface="Times New Roman"/>
                <a:ea typeface="Times New Roman"/>
              </a:rPr>
              <a:t>    </a:t>
            </a:r>
            <a:r>
              <a:rPr lang="ru-RU" sz="14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300-</a:t>
            </a:r>
            <a:r>
              <a:rPr lang="ru-RU" sz="144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ВА;  </a:t>
            </a:r>
            <a:r>
              <a:rPr lang="ru-RU" sz="14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8000-</a:t>
            </a:r>
            <a:r>
              <a:rPr lang="ru-RU" sz="144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СК;  </a:t>
            </a:r>
            <a:r>
              <a:rPr lang="ru-RU" sz="14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700000-</a:t>
            </a:r>
            <a:r>
              <a:rPr lang="ru-RU" sz="14400" b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ea typeface="Times New Roman"/>
              </a:rPr>
              <a:t>МО</a:t>
            </a:r>
            <a:r>
              <a:rPr lang="ru-RU" sz="7400" dirty="0">
                <a:solidFill>
                  <a:schemeClr val="tx1"/>
                </a:solidFill>
                <a:latin typeface="Open Sans"/>
                <a:ea typeface="Times New Roman"/>
              </a:rPr>
              <a:t>.</a:t>
            </a:r>
            <a:endParaRPr lang="ru-RU" sz="74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/>
            <a:endParaRPr lang="ru-RU" sz="7400" dirty="0">
              <a:solidFill>
                <a:schemeClr val="tx1"/>
              </a:solidFill>
            </a:endParaRPr>
          </a:p>
          <a:p>
            <a:pPr algn="l"/>
            <a:r>
              <a:rPr lang="ru-RU" sz="7400" dirty="0" smtClean="0">
                <a:solidFill>
                  <a:schemeClr val="tx1"/>
                </a:solidFill>
              </a:rPr>
              <a:t>          </a:t>
            </a:r>
            <a:endParaRPr lang="ru-RU" sz="7400" dirty="0">
              <a:solidFill>
                <a:schemeClr val="tx1"/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04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548680"/>
            <a:ext cx="6552728" cy="100811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504D">
                    <a:lumMod val="50000"/>
                  </a:srgbClr>
                </a:solidFill>
              </a:rPr>
              <a:t>Задание №</a:t>
            </a:r>
            <a: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  <a:t>4</a:t>
            </a:r>
            <a:br>
              <a:rPr lang="ru-RU" sz="3600" b="1" dirty="0" smtClean="0">
                <a:solidFill>
                  <a:srgbClr val="C0504D">
                    <a:lumMod val="50000"/>
                  </a:srgbClr>
                </a:solidFill>
              </a:rPr>
            </a:br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Ответы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551837"/>
            <a:ext cx="5742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Задачи	             Ответы	                  Буквы</a:t>
            </a:r>
          </a:p>
          <a:p>
            <a:r>
              <a:rPr lang="ru-RU" sz="2000" b="1" dirty="0">
                <a:latin typeface="Times New Roman"/>
                <a:ea typeface="Times New Roman"/>
              </a:rPr>
              <a:t>Задача </a:t>
            </a:r>
            <a:r>
              <a:rPr lang="ru-RU" sz="2000" b="1" dirty="0" smtClean="0">
                <a:latin typeface="Times New Roman"/>
                <a:ea typeface="Times New Roman"/>
              </a:rPr>
              <a:t>1	700000</a:t>
            </a:r>
            <a:r>
              <a:rPr lang="ru-RU" sz="2000" b="1" dirty="0">
                <a:latin typeface="Times New Roman"/>
                <a:ea typeface="Times New Roman"/>
              </a:rPr>
              <a:t>	                   </a:t>
            </a:r>
            <a:r>
              <a:rPr lang="ru-RU" sz="2000" b="1" dirty="0" smtClean="0">
                <a:latin typeface="Times New Roman"/>
                <a:ea typeface="Times New Roman"/>
              </a:rPr>
              <a:t> МО,</a:t>
            </a:r>
            <a:endParaRPr lang="ru-RU" sz="20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Задача </a:t>
            </a:r>
            <a:r>
              <a:rPr lang="ru-RU" sz="2000" b="1" dirty="0">
                <a:latin typeface="Times New Roman"/>
                <a:ea typeface="Times New Roman"/>
              </a:rPr>
              <a:t>2	  </a:t>
            </a:r>
            <a:r>
              <a:rPr lang="ru-RU" sz="2000" b="1" dirty="0" smtClean="0">
                <a:latin typeface="Times New Roman"/>
                <a:ea typeface="Times New Roman"/>
              </a:rPr>
              <a:t>8000</a:t>
            </a:r>
            <a:r>
              <a:rPr lang="ru-RU" sz="2000" b="1" dirty="0">
                <a:latin typeface="Times New Roman"/>
                <a:ea typeface="Times New Roman"/>
              </a:rPr>
              <a:t>	                    С</a:t>
            </a:r>
            <a:r>
              <a:rPr lang="ru-RU" sz="2000" b="1" dirty="0" smtClean="0">
                <a:latin typeface="Times New Roman"/>
                <a:ea typeface="Times New Roman"/>
              </a:rPr>
              <a:t>К,</a:t>
            </a:r>
          </a:p>
          <a:p>
            <a:r>
              <a:rPr lang="ru-RU" sz="2000" b="1" dirty="0" smtClean="0">
                <a:latin typeface="Times New Roman"/>
                <a:ea typeface="Times New Roman"/>
              </a:rPr>
              <a:t>Задача </a:t>
            </a:r>
            <a:r>
              <a:rPr lang="ru-RU" sz="2000" b="1" dirty="0">
                <a:latin typeface="Times New Roman"/>
                <a:ea typeface="Times New Roman"/>
              </a:rPr>
              <a:t>3	   </a:t>
            </a:r>
            <a:r>
              <a:rPr lang="ru-RU" sz="2000" b="1" dirty="0" smtClean="0">
                <a:latin typeface="Times New Roman"/>
                <a:ea typeface="Times New Roman"/>
              </a:rPr>
              <a:t>300</a:t>
            </a:r>
            <a:r>
              <a:rPr lang="ru-RU" sz="2000" b="1" dirty="0">
                <a:latin typeface="Times New Roman"/>
                <a:ea typeface="Times New Roman"/>
              </a:rPr>
              <a:t>	</a:t>
            </a:r>
            <a:r>
              <a:rPr lang="ru-RU" sz="2000" b="1" dirty="0" smtClean="0">
                <a:latin typeface="Times New Roman"/>
                <a:ea typeface="Times New Roman"/>
              </a:rPr>
              <a:t>                    ВА.</a:t>
            </a:r>
            <a:endParaRPr lang="ru-RU" sz="2000" b="1" dirty="0">
              <a:latin typeface="Times New Roman"/>
              <a:ea typeface="Times New Roman"/>
            </a:endParaRPr>
          </a:p>
          <a:p>
            <a:endParaRPr lang="ru-RU" sz="20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000" b="1" dirty="0">
              <a:effectLst/>
              <a:latin typeface="Times New Roman"/>
              <a:ea typeface="Times New Roman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190742"/>
              </p:ext>
            </p:extLst>
          </p:nvPr>
        </p:nvGraphicFramePr>
        <p:xfrm>
          <a:off x="1043608" y="4797152"/>
          <a:ext cx="6887845" cy="615320"/>
        </p:xfrm>
        <a:graphic>
          <a:graphicData uri="http://schemas.openxmlformats.org/drawingml/2006/table">
            <a:tbl>
              <a:tblPr firstRow="1" firstCol="1" bandRow="1"/>
              <a:tblGrid>
                <a:gridCol w="1147445"/>
                <a:gridCol w="1148080"/>
                <a:gridCol w="1148080"/>
                <a:gridCol w="1148080"/>
                <a:gridCol w="1148080"/>
                <a:gridCol w="1148080"/>
              </a:tblGrid>
              <a:tr h="615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3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3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3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3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3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32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971599" y="4307704"/>
            <a:ext cx="7284889" cy="40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Город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53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Задание №1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Решите уравнение и сформулируйте тему урока: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pPr marL="457200" lvl="1" indent="0">
              <a:lnSpc>
                <a:spcPct val="115000"/>
              </a:lnSpc>
              <a:buNone/>
              <a:tabLst>
                <a:tab pos="27051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1)  35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× у= 70;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3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) 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х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: 24=2; </a:t>
            </a:r>
            <a:endParaRPr lang="ru-RU" sz="36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457200" lvl="1" indent="0">
              <a:lnSpc>
                <a:spcPct val="115000"/>
              </a:lnSpc>
              <a:buNone/>
              <a:tabLst>
                <a:tab pos="270510" algn="l"/>
              </a:tabLst>
            </a:pP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2) 168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: х=4;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        4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)   </a:t>
            </a:r>
            <a:r>
              <a:rPr lang="ru-RU" sz="3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× 13=65</a:t>
            </a:r>
            <a:endParaRPr lang="ru-RU" sz="3600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        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b="1" dirty="0">
                <a:latin typeface="Times New Roman"/>
                <a:ea typeface="Times New Roman"/>
              </a:rPr>
              <a:t> </a:t>
            </a:r>
            <a:r>
              <a:rPr lang="ru-RU" b="1" dirty="0" smtClean="0">
                <a:latin typeface="Times New Roman"/>
                <a:ea typeface="Times New Roman"/>
              </a:rPr>
              <a:t>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93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8273008" cy="3744416"/>
          </a:xfrm>
        </p:spPr>
        <p:txBody>
          <a:bodyPr>
            <a:normAutofit/>
          </a:bodyPr>
          <a:lstStyle/>
          <a:p>
            <a:pPr algn="l"/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704855" cy="51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65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836712"/>
            <a:ext cx="7488832" cy="100811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Критерии оценивания задания </a:t>
            </a:r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</a:rPr>
              <a:t>№4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8273008" cy="3744416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3300" b="1" dirty="0" smtClean="0">
                <a:solidFill>
                  <a:schemeClr val="tx1"/>
                </a:solidFill>
              </a:rPr>
              <a:t>Верно </a:t>
            </a:r>
            <a:r>
              <a:rPr lang="ru-RU" sz="3300" b="1" dirty="0">
                <a:solidFill>
                  <a:schemeClr val="tx1"/>
                </a:solidFill>
              </a:rPr>
              <a:t>решены: </a:t>
            </a:r>
          </a:p>
          <a:p>
            <a:pPr algn="l"/>
            <a:r>
              <a:rPr lang="ru-RU" sz="3300" b="1" dirty="0">
                <a:solidFill>
                  <a:schemeClr val="tx1"/>
                </a:solidFill>
              </a:rPr>
              <a:t>3 задачи  – 5 баллов,</a:t>
            </a:r>
          </a:p>
          <a:p>
            <a:pPr algn="l"/>
            <a:r>
              <a:rPr lang="ru-RU" sz="3300" b="1" dirty="0">
                <a:solidFill>
                  <a:schemeClr val="tx1"/>
                </a:solidFill>
              </a:rPr>
              <a:t>2 задачи  – 4 балла, </a:t>
            </a:r>
          </a:p>
          <a:p>
            <a:pPr algn="l"/>
            <a:r>
              <a:rPr lang="ru-RU" sz="3300" b="1" dirty="0">
                <a:solidFill>
                  <a:schemeClr val="tx1"/>
                </a:solidFill>
              </a:rPr>
              <a:t>1 задача   – 3 балла.</a:t>
            </a:r>
          </a:p>
          <a:p>
            <a:pPr algn="l"/>
            <a:r>
              <a:rPr lang="ru-RU" sz="3300" b="1" dirty="0">
                <a:solidFill>
                  <a:schemeClr val="tx1"/>
                </a:solidFill>
              </a:rPr>
              <a:t>Итого за второе задание: _____</a:t>
            </a:r>
          </a:p>
          <a:p>
            <a:pPr algn="l"/>
            <a:r>
              <a:rPr lang="ru-RU" sz="45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endParaRPr lang="ru-RU" sz="45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45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980728"/>
            <a:ext cx="8273008" cy="4896544"/>
          </a:xfrm>
        </p:spPr>
        <p:txBody>
          <a:bodyPr>
            <a:normAutofit/>
          </a:bodyPr>
          <a:lstStyle/>
          <a:p>
            <a:pPr algn="l"/>
            <a:r>
              <a:rPr lang="ru-RU" sz="45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endParaRPr lang="ru-RU" sz="45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2816"/>
            <a:ext cx="223224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27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>
                <a:solidFill>
                  <a:srgbClr val="C0504D">
                    <a:lumMod val="50000"/>
                  </a:srgbClr>
                </a:solidFill>
              </a:rPr>
              <a:t>Критерии </a:t>
            </a:r>
            <a:r>
              <a:rPr lang="ru-RU" b="1" dirty="0" smtClean="0">
                <a:solidFill>
                  <a:srgbClr val="C0504D">
                    <a:lumMod val="50000"/>
                  </a:srgbClr>
                </a:solidFill>
              </a:rPr>
              <a:t>выставления  оценки за урок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 до 6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баллов     –отметка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«2»,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 7 до 10 баллов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отметка «3»,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 11 до 14 баллов – отметка «4»,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 15 до 19 баллов – отметка «5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10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548680"/>
            <a:ext cx="6552728" cy="10081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Вопросы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8273008" cy="3744416"/>
          </a:xfrm>
        </p:spPr>
        <p:txBody>
          <a:bodyPr>
            <a:normAutofit fontScale="92500" lnSpcReduction="10000"/>
          </a:bodyPr>
          <a:lstStyle/>
          <a:p>
            <a:pPr lvl="0" algn="l"/>
            <a:endParaRPr lang="ru-RU" sz="2800" b="1" dirty="0" smtClean="0">
              <a:solidFill>
                <a:schemeClr val="tx1"/>
              </a:solidFill>
            </a:endParaRPr>
          </a:p>
          <a:p>
            <a:pPr lvl="0" algn="l"/>
            <a:endParaRPr lang="ru-RU" sz="2800" b="1" dirty="0">
              <a:solidFill>
                <a:schemeClr val="tx1"/>
              </a:solidFill>
            </a:endParaRPr>
          </a:p>
          <a:p>
            <a:pPr lvl="0" algn="l"/>
            <a:r>
              <a:rPr lang="ru-RU" sz="4000" b="1" dirty="0" smtClean="0">
                <a:solidFill>
                  <a:schemeClr val="tx1"/>
                </a:solidFill>
              </a:rPr>
              <a:t>Что </a:t>
            </a:r>
            <a:r>
              <a:rPr lang="ru-RU" sz="4000" b="1" dirty="0">
                <a:solidFill>
                  <a:schemeClr val="tx1"/>
                </a:solidFill>
              </a:rPr>
              <a:t>я узнал во время путешествия? </a:t>
            </a:r>
          </a:p>
          <a:p>
            <a:pPr lvl="0" algn="l"/>
            <a:r>
              <a:rPr lang="ru-RU" sz="4000" b="1" dirty="0" smtClean="0">
                <a:solidFill>
                  <a:schemeClr val="tx1"/>
                </a:solidFill>
              </a:rPr>
              <a:t>О </a:t>
            </a:r>
            <a:r>
              <a:rPr lang="ru-RU" sz="4000" b="1" dirty="0">
                <a:solidFill>
                  <a:schemeClr val="tx1"/>
                </a:solidFill>
              </a:rPr>
              <a:t>чем </a:t>
            </a:r>
            <a:r>
              <a:rPr lang="ru-RU" sz="4000" b="1" dirty="0" smtClean="0">
                <a:solidFill>
                  <a:schemeClr val="tx1"/>
                </a:solidFill>
              </a:rPr>
              <a:t>оно заставляет </a:t>
            </a:r>
            <a:r>
              <a:rPr lang="ru-RU" sz="4000" b="1" dirty="0">
                <a:solidFill>
                  <a:schemeClr val="tx1"/>
                </a:solidFill>
              </a:rPr>
              <a:t>задуматься?</a:t>
            </a:r>
          </a:p>
          <a:p>
            <a:pPr algn="l"/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21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Задание №1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Ответы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Times New Roman"/>
              </a:rPr>
              <a:t>         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4000" b="1" dirty="0">
                <a:latin typeface="Times New Roman"/>
                <a:ea typeface="Times New Roman"/>
              </a:rPr>
              <a:t> </a:t>
            </a:r>
            <a:r>
              <a:rPr lang="ru-RU" sz="4000" b="1" dirty="0" smtClean="0">
                <a:latin typeface="Times New Roman"/>
                <a:ea typeface="Times New Roman"/>
              </a:rPr>
              <a:t>  5 </a:t>
            </a:r>
            <a:r>
              <a:rPr lang="ru-RU" sz="4000" b="1" dirty="0">
                <a:latin typeface="Times New Roman"/>
                <a:ea typeface="Times New Roman"/>
              </a:rPr>
              <a:t>- !;  48 –друг; 2 – Дай; 42 -лапу</a:t>
            </a:r>
            <a:endParaRPr lang="ru-RU" sz="40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818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24744"/>
            <a:ext cx="7772400" cy="2160240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8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8800" b="1" dirty="0" smtClean="0">
                <a:solidFill>
                  <a:srgbClr val="C0504D">
                    <a:lumMod val="50000"/>
                  </a:srgbClr>
                </a:solidFill>
              </a:rPr>
              <a:t>Дай лапу, друг!</a:t>
            </a:r>
            <a:endParaRPr lang="ru-RU" sz="8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9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548681"/>
            <a:ext cx="7772400" cy="158417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504D">
                    <a:lumMod val="50000"/>
                  </a:srgbClr>
                </a:solidFill>
              </a:rPr>
              <a:t>Критерии оценивания задания №1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204864"/>
            <a:ext cx="8273008" cy="3096344"/>
          </a:xfrm>
        </p:spPr>
        <p:txBody>
          <a:bodyPr>
            <a:normAutofit fontScale="25000" lnSpcReduction="20000"/>
          </a:bodyPr>
          <a:lstStyle/>
          <a:p>
            <a:pPr algn="l">
              <a:spcAft>
                <a:spcPts val="0"/>
              </a:spcAft>
            </a:pPr>
            <a:r>
              <a:rPr lang="ru-RU" sz="1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Верно </a:t>
            </a:r>
            <a:r>
              <a:rPr lang="ru-RU" sz="12800" b="1" dirty="0">
                <a:solidFill>
                  <a:schemeClr val="tx1"/>
                </a:solidFill>
                <a:latin typeface="Times New Roman"/>
                <a:ea typeface="Times New Roman"/>
              </a:rPr>
              <a:t>решены: </a:t>
            </a:r>
          </a:p>
          <a:p>
            <a:pPr algn="l">
              <a:spcAft>
                <a:spcPts val="0"/>
              </a:spcAft>
            </a:pPr>
            <a:r>
              <a:rPr lang="ru-RU" sz="12800" b="1" dirty="0">
                <a:solidFill>
                  <a:schemeClr val="tx1"/>
                </a:solidFill>
                <a:latin typeface="Times New Roman"/>
                <a:ea typeface="Times New Roman"/>
              </a:rPr>
              <a:t>4 уравнения - 4 балла </a:t>
            </a:r>
          </a:p>
          <a:p>
            <a:pPr algn="l">
              <a:spcAft>
                <a:spcPts val="0"/>
              </a:spcAft>
            </a:pPr>
            <a:r>
              <a:rPr lang="ru-RU" sz="12800" b="1" dirty="0">
                <a:solidFill>
                  <a:schemeClr val="tx1"/>
                </a:solidFill>
                <a:latin typeface="Times New Roman"/>
                <a:ea typeface="Times New Roman"/>
              </a:rPr>
              <a:t>3 уравнения – 3 балла</a:t>
            </a:r>
          </a:p>
          <a:p>
            <a:pPr algn="l">
              <a:spcAft>
                <a:spcPts val="0"/>
              </a:spcAft>
            </a:pPr>
            <a:r>
              <a:rPr lang="ru-RU" sz="12800" b="1" dirty="0">
                <a:solidFill>
                  <a:schemeClr val="tx1"/>
                </a:solidFill>
                <a:latin typeface="Times New Roman"/>
                <a:ea typeface="Times New Roman"/>
              </a:rPr>
              <a:t>2 уравнения – 2 балла</a:t>
            </a:r>
          </a:p>
          <a:p>
            <a:pPr algn="l">
              <a:spcAft>
                <a:spcPts val="0"/>
              </a:spcAft>
            </a:pPr>
            <a:r>
              <a:rPr lang="ru-RU" sz="12800" b="1" dirty="0">
                <a:solidFill>
                  <a:schemeClr val="tx1"/>
                </a:solidFill>
                <a:latin typeface="Times New Roman"/>
                <a:ea typeface="Times New Roman"/>
              </a:rPr>
              <a:t>1 уравнение – 1 балл</a:t>
            </a:r>
          </a:p>
          <a:p>
            <a:pPr algn="l">
              <a:spcAft>
                <a:spcPts val="0"/>
              </a:spcAft>
            </a:pPr>
            <a:r>
              <a:rPr lang="ru-RU" sz="12800" b="1" dirty="0">
                <a:solidFill>
                  <a:schemeClr val="tx1"/>
                </a:solidFill>
                <a:latin typeface="Times New Roman"/>
                <a:ea typeface="Times New Roman"/>
              </a:rPr>
              <a:t>Итого за первое задание: ______</a:t>
            </a:r>
          </a:p>
          <a:p>
            <a:pPr algn="l"/>
            <a:r>
              <a:rPr lang="ru-RU" dirty="0" smtClean="0"/>
              <a:t>      </a:t>
            </a:r>
          </a:p>
          <a:p>
            <a:pPr algn="l"/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3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628800"/>
            <a:ext cx="2160240" cy="504056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C0504D">
                    <a:lumMod val="50000"/>
                  </a:srgbClr>
                </a:solidFill>
              </a:rPr>
              <a:t>Цель:</a:t>
            </a:r>
            <a:r>
              <a:rPr lang="ru-RU" sz="9600" b="1" dirty="0" smtClean="0">
                <a:latin typeface="Times New Roman"/>
                <a:ea typeface="Times New Roman"/>
              </a:rPr>
              <a:t> </a:t>
            </a:r>
            <a:r>
              <a:rPr lang="ru-RU" sz="9600" b="1" dirty="0">
                <a:latin typeface="Times New Roman"/>
                <a:ea typeface="Times New Roman"/>
              </a:rPr>
              <a:t/>
            </a:r>
            <a:br>
              <a:rPr lang="ru-RU" sz="9600" b="1" dirty="0">
                <a:latin typeface="Times New Roman"/>
                <a:ea typeface="Times New Roman"/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8273008" cy="3024336"/>
          </a:xfrm>
        </p:spPr>
        <p:txBody>
          <a:bodyPr>
            <a:normAutofit fontScale="25000" lnSpcReduction="20000"/>
          </a:bodyPr>
          <a:lstStyle/>
          <a:p>
            <a:pPr algn="l">
              <a:spcAft>
                <a:spcPts val="0"/>
              </a:spcAft>
            </a:pPr>
            <a:endParaRPr lang="ru-RU" sz="1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endParaRPr lang="ru-RU" sz="1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sz="1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Закрепление и совершенствование </a:t>
            </a:r>
            <a:r>
              <a:rPr lang="ru-RU" sz="12800" b="1" dirty="0">
                <a:solidFill>
                  <a:schemeClr val="tx1"/>
                </a:solidFill>
                <a:latin typeface="Times New Roman"/>
                <a:ea typeface="Times New Roman"/>
              </a:rPr>
              <a:t>знаний, умений и навыков, применяя свойства деления натуральных чисел при решении уравнений, выражений и </a:t>
            </a:r>
            <a:r>
              <a:rPr lang="ru-RU" sz="128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задач</a:t>
            </a:r>
            <a:endParaRPr lang="ru-RU" sz="1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/>
            <a:r>
              <a:rPr lang="ru-RU" dirty="0" smtClean="0"/>
              <a:t>      </a:t>
            </a:r>
          </a:p>
          <a:p>
            <a:pPr algn="l"/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59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20688"/>
            <a:ext cx="8496944" cy="13681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Задание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№2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Ответьте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на вопросы, расставьте правильно ответы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и впишите в колонку название первого города:</a:t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869160"/>
            <a:ext cx="8712968" cy="1368152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имеет 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смысла 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Частное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раз  одно число больше или меньше 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другого 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Делитель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Делимое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С;  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К;  </a:t>
            </a:r>
            <a:r>
              <a:rPr lang="en-US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Т;</a:t>
            </a:r>
            <a:r>
              <a:rPr lang="en-US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20+а</a:t>
            </a: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9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С. </a:t>
            </a:r>
            <a:endParaRPr lang="ru-RU" sz="9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1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558972"/>
              </p:ext>
            </p:extLst>
          </p:nvPr>
        </p:nvGraphicFramePr>
        <p:xfrm>
          <a:off x="395536" y="1988840"/>
          <a:ext cx="8229600" cy="271843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37414"/>
                <a:gridCol w="3831701"/>
                <a:gridCol w="3425160"/>
                <a:gridCol w="635325"/>
              </a:tblGrid>
              <a:tr h="245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Вопрос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Город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Как называют результат деления?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Что в данном выражении является делителем 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х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 (20+а)?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Как называют число, которое делят?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Как называют число, на которое делят?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Что показывает частное?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Чему равно 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:1?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Чему равно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Чему равно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7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Чему равно</a:t>
                      </a: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en-US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61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04856" cy="122413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Задание №1</a:t>
            </a:r>
            <a:br>
              <a:rPr lang="ru-RU" sz="4000" b="1" dirty="0">
                <a:solidFill>
                  <a:srgbClr val="C0504D">
                    <a:lumMod val="50000"/>
                  </a:srgbClr>
                </a:solidFill>
              </a:rPr>
            </a:br>
            <a:r>
              <a:rPr lang="ru-RU" sz="4000" b="1" dirty="0">
                <a:solidFill>
                  <a:srgbClr val="C0504D">
                    <a:lumMod val="50000"/>
                  </a:srgbClr>
                </a:solidFill>
              </a:rPr>
              <a:t>Ответы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8273008" cy="3744416"/>
          </a:xfrm>
        </p:spPr>
        <p:txBody>
          <a:bodyPr>
            <a:normAutofit/>
          </a:bodyPr>
          <a:lstStyle/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548680"/>
            <a:ext cx="763284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675561"/>
              </p:ext>
            </p:extLst>
          </p:nvPr>
        </p:nvGraphicFramePr>
        <p:xfrm>
          <a:off x="446856" y="1844824"/>
          <a:ext cx="8229600" cy="41456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37414"/>
                <a:gridCol w="3831701"/>
                <a:gridCol w="3196389"/>
                <a:gridCol w="864096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Вопрос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Ответ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Город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Как называют результат деления?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Частное                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Что в данном выражении является делителем х : (20+а)?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(20+а)?                      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Как называют число, которое делят?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Делимое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Как называют число, на которое делят?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Делитель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Что показывает частное?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 сколько раз  одно число больше или меньше другого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Чему равно </a:t>
                      </a:r>
                      <a:r>
                        <a:rPr lang="en-US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:1?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1800" b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Чему равно</a:t>
                      </a:r>
                      <a:r>
                        <a:rPr lang="en-US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</a:t>
                      </a: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en-US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</a:t>
                      </a: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800" b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Чему равно</a:t>
                      </a:r>
                      <a:r>
                        <a:rPr lang="en-US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 </a:t>
                      </a: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en-US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</a:t>
                      </a: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7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Чему равно</a:t>
                      </a:r>
                      <a:r>
                        <a:rPr lang="en-US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m </a:t>
                      </a: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en-US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</a:t>
                      </a:r>
                      <a:r>
                        <a:rPr lang="ru-RU" sz="1800" b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имеет смысла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416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8273008" cy="3744416"/>
          </a:xfrm>
        </p:spPr>
        <p:txBody>
          <a:bodyPr>
            <a:normAutofit/>
          </a:bodyPr>
          <a:lstStyle/>
          <a:p>
            <a:pPr algn="l"/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l"/>
            <a:r>
              <a:rPr lang="ru-RU" sz="6200" b="1" dirty="0" smtClean="0">
                <a:solidFill>
                  <a:schemeClr val="accent3">
                    <a:lumMod val="50000"/>
                  </a:schemeClr>
                </a:solidFill>
              </a:rPr>
              <a:t>          </a:t>
            </a:r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ru-RU" sz="6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980728"/>
            <a:ext cx="7488831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7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</TotalTime>
  <Words>824</Words>
  <Application>Microsoft Office PowerPoint</Application>
  <PresentationFormat>Экран (4:3)</PresentationFormat>
  <Paragraphs>297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75 лет</vt:lpstr>
      <vt:lpstr>Задание №1 Решите уравнение и сформулируйте тему урока: </vt:lpstr>
      <vt:lpstr>Задание №1 Ответы</vt:lpstr>
      <vt:lpstr> Дай лапу, друг!</vt:lpstr>
      <vt:lpstr>Критерии оценивания задания №1</vt:lpstr>
      <vt:lpstr>Цель:  </vt:lpstr>
      <vt:lpstr> Задание №2  Ответьте на вопросы, расставьте правильно ответы  и впишите в колонку название первого города: </vt:lpstr>
      <vt:lpstr>Задание №1 Ответы</vt:lpstr>
      <vt:lpstr>Презентация PowerPoint</vt:lpstr>
      <vt:lpstr>Критерии оценивания задания №2</vt:lpstr>
      <vt:lpstr>Презентация PowerPoint</vt:lpstr>
      <vt:lpstr>Презентация PowerPoint</vt:lpstr>
      <vt:lpstr> Задание №3 Найдите значение выражения, расставьте правильно ответы на вопросы и впишите в колонку название первого города: </vt:lpstr>
      <vt:lpstr>Задание №3 Ответы</vt:lpstr>
      <vt:lpstr>Презентация PowerPoint</vt:lpstr>
      <vt:lpstr>Критерии оценивания задания №3</vt:lpstr>
      <vt:lpstr>Презентация PowerPoint</vt:lpstr>
      <vt:lpstr>Задание №4 Решите задачи и получите из буквы для составления названия города</vt:lpstr>
      <vt:lpstr>Задание №4 Ответы</vt:lpstr>
      <vt:lpstr>Презентация PowerPoint</vt:lpstr>
      <vt:lpstr>Критерии оценивания задания №4</vt:lpstr>
      <vt:lpstr>Презентация PowerPoint</vt:lpstr>
      <vt:lpstr> Критерии выставления  оценки за урок </vt:lpstr>
      <vt:lpstr>Вопросы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muzeum</dc:creator>
  <cp:lastModifiedBy>79822230542</cp:lastModifiedBy>
  <cp:revision>103</cp:revision>
  <dcterms:created xsi:type="dcterms:W3CDTF">2020-02-27T07:31:02Z</dcterms:created>
  <dcterms:modified xsi:type="dcterms:W3CDTF">2020-11-25T16:32:47Z</dcterms:modified>
</cp:coreProperties>
</file>