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8"/>
  </p:notesMasterIdLst>
  <p:sldIdLst>
    <p:sldId id="266" r:id="rId2"/>
    <p:sldId id="268" r:id="rId3"/>
    <p:sldId id="269" r:id="rId4"/>
    <p:sldId id="264" r:id="rId5"/>
    <p:sldId id="265" r:id="rId6"/>
    <p:sldId id="267" r:id="rId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CB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8" d="100"/>
          <a:sy n="78" d="100"/>
        </p:scale>
        <p:origin x="-420" y="-6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BBD028-6B2C-4014-BE7A-188C67D69F1C}" type="datetimeFigureOut">
              <a:rPr lang="ru-RU" smtClean="0"/>
              <a:t>09.02.2021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0F9DBA-7383-4223-ADD4-E9C2D007B498}" type="slidenum">
              <a:rPr lang="ru-RU" smtClean="0"/>
              <a:t>‹#›</a:t>
            </a:fld>
            <a:endParaRPr lang="ru-RU"/>
          </a:p>
        </p:txBody>
      </p:sp>
    </p:spTree>
    <p:extLst>
      <p:ext uri="{BB962C8B-B14F-4D97-AF65-F5344CB8AC3E}">
        <p14:creationId xmlns:p14="http://schemas.microsoft.com/office/powerpoint/2010/main" val="18076237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50F9DBA-7383-4223-ADD4-E9C2D007B498}" type="slidenum">
              <a:rPr lang="ru-RU" smtClean="0">
                <a:solidFill>
                  <a:prstClr val="black"/>
                </a:solidFill>
              </a:rPr>
              <a:pPr/>
              <a:t>1</a:t>
            </a:fld>
            <a:endParaRPr lang="ru-RU">
              <a:solidFill>
                <a:prstClr val="black"/>
              </a:solidFill>
            </a:endParaRPr>
          </a:p>
        </p:txBody>
      </p:sp>
    </p:spTree>
    <p:extLst>
      <p:ext uri="{BB962C8B-B14F-4D97-AF65-F5344CB8AC3E}">
        <p14:creationId xmlns:p14="http://schemas.microsoft.com/office/powerpoint/2010/main" val="3261245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ru-RU" smtClean="0"/>
              <a:t>Образец заголовка</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09.02.2021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09.02.2021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09.02.2021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09.02.2021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09.02.2021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t>09.02.2021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09.02.2021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09.02.2021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09.02.2021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09.02.2021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09.02.2021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B4C71EC6-210F-42DE-9C53-41977AD35B3D}" type="datetimeFigureOut">
              <a:rPr lang="ru-RU" smtClean="0"/>
              <a:t>09.02.2021</a:t>
            </a:fld>
            <a:endParaRPr lang="ru-RU"/>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ru-RU"/>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Заголовок 5"/>
          <p:cNvSpPr>
            <a:spLocks noGrp="1"/>
          </p:cNvSpPr>
          <p:nvPr>
            <p:ph type="ctrTitle"/>
          </p:nvPr>
        </p:nvSpPr>
        <p:spPr>
          <a:xfrm>
            <a:off x="467544" y="836712"/>
            <a:ext cx="7848600" cy="1927225"/>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r"/>
            <a:r>
              <a:rPr lang="ru-RU"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Кроссворд</a:t>
            </a:r>
            <a:r>
              <a:rPr lang="en-US"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en-US"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ru-RU"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«Мир вокруг нас»</a:t>
            </a:r>
            <a:br>
              <a:rPr lang="ru-RU"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endParaRPr lang="ru-RU"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32" name="Picture 8" descr="http://static3.depositphotos.com/1000417/124/v/450/dep_1240955-A-blank-crossword-vector.jpg"/>
          <p:cNvPicPr>
            <a:picLocks noChangeAspect="1" noChangeArrowheads="1"/>
          </p:cNvPicPr>
          <p:nvPr/>
        </p:nvPicPr>
        <p:blipFill>
          <a:blip r:embed="rId4" cstate="screen">
            <a:duotone>
              <a:schemeClr val="accent4">
                <a:shade val="45000"/>
                <a:satMod val="135000"/>
              </a:schemeClr>
              <a:prstClr val="white"/>
            </a:duotone>
            <a:extLst>
              <a:ext uri="{BEBA8EAE-BF5A-486C-A8C5-ECC9F3942E4B}">
                <a14:imgProps xmlns:a14="http://schemas.microsoft.com/office/drawing/2010/main">
                  <a14:imgLayer r:embed="rId5">
                    <a14:imgEffect>
                      <a14:backgroundRemoval t="3778" b="93333" l="4000" r="93778">
                        <a14:foregroundMark x1="4667" y1="53111" x2="6444" y2="62889"/>
                        <a14:foregroundMark x1="6889" y1="63333" x2="10000" y2="70667"/>
                        <a14:foregroundMark x1="24222" y1="86000" x2="32667" y2="90667"/>
                        <a14:foregroundMark x1="47778" y1="78889" x2="47333" y2="62889"/>
                        <a14:foregroundMark x1="47333" y1="62667" x2="37778" y2="62667"/>
                        <a14:foregroundMark x1="36889" y1="62667" x2="27111" y2="62444"/>
                        <a14:foregroundMark x1="28222" y1="62667" x2="29556" y2="70000"/>
                        <a14:foregroundMark x1="36889" y1="61556" x2="35333" y2="52444"/>
                        <a14:foregroundMark x1="26222" y1="52667" x2="12000" y2="52444"/>
                        <a14:foregroundMark x1="4222" y1="53556" x2="5111" y2="44889"/>
                        <a14:foregroundMark x1="5111" y1="41556" x2="11111" y2="24222"/>
                        <a14:foregroundMark x1="11333" y1="24000" x2="20444" y2="13778"/>
                        <a14:foregroundMark x1="27111" y1="11556" x2="27111" y2="11556"/>
                        <a14:foregroundMark x1="26444" y1="10000" x2="40222" y2="3778"/>
                        <a14:foregroundMark x1="41778" y1="4667" x2="58000" y2="4667"/>
                        <a14:foregroundMark x1="59111" y1="4889" x2="83111" y2="15778"/>
                        <a14:foregroundMark x1="82000" y1="16889" x2="87333" y2="23778"/>
                        <a14:foregroundMark x1="27556" y1="52000" x2="77556" y2="52222"/>
                        <a14:foregroundMark x1="53111" y1="56444" x2="53111" y2="56444"/>
                        <a14:foregroundMark x1="48889" y1="53111" x2="57778" y2="53333"/>
                        <a14:foregroundMark x1="69778" y1="53556" x2="76444" y2="53556"/>
                        <a14:foregroundMark x1="88444" y1="70667" x2="93778" y2="55556"/>
                        <a14:foregroundMark x1="70444" y1="41111" x2="92444" y2="41333"/>
                        <a14:foregroundMark x1="68222" y1="32222" x2="75333" y2="32444"/>
                        <a14:foregroundMark x1="84444" y1="32222" x2="87333" y2="32000"/>
                        <a14:foregroundMark x1="48000" y1="42000" x2="58000" y2="41333"/>
                        <a14:foregroundMark x1="37778" y1="32222" x2="67778" y2="32000"/>
                        <a14:foregroundMark x1="38222" y1="24889" x2="36222" y2="39333"/>
                        <a14:foregroundMark x1="26222" y1="41556" x2="27778" y2="33333"/>
                        <a14:foregroundMark x1="20444" y1="32000" x2="26222" y2="16000"/>
                        <a14:foregroundMark x1="19556" y1="32000" x2="19556" y2="32000"/>
                        <a14:foregroundMark x1="30222" y1="24000" x2="35556" y2="11556"/>
                        <a14:foregroundMark x1="47556" y1="23556" x2="48667" y2="6667"/>
                        <a14:foregroundMark x1="45778" y1="20667" x2="45778" y2="20667"/>
                        <a14:foregroundMark x1="58000" y1="24000" x2="66222" y2="23111"/>
                        <a14:foregroundMark x1="49778" y1="15778" x2="73778" y2="16000"/>
                        <a14:foregroundMark x1="79333" y1="23556" x2="74889" y2="16889"/>
                        <a14:foregroundMark x1="60000" y1="9556" x2="56000" y2="6667"/>
                        <a14:foregroundMark x1="42000" y1="93333" x2="60889" y2="93333"/>
                        <a14:foregroundMark x1="18444" y1="42000" x2="19111" y2="31778"/>
                        <a14:foregroundMark x1="20222" y1="31333" x2="22444" y2="25111"/>
                        <a14:foregroundMark x1="34889" y1="16000" x2="47556" y2="16444"/>
                      </a14:backgroundRemoval>
                    </a14:imgEffect>
                    <a14:imgEffect>
                      <a14:sharpenSoften amount="50000"/>
                    </a14:imgEffect>
                  </a14:imgLayer>
                </a14:imgProps>
              </a:ext>
              <a:ext uri="{28A0092B-C50C-407E-A947-70E740481C1C}">
                <a14:useLocalDpi xmlns:a14="http://schemas.microsoft.com/office/drawing/2010/main"/>
              </a:ext>
            </a:extLst>
          </a:blip>
          <a:srcRect/>
          <a:stretch>
            <a:fillRect/>
          </a:stretch>
        </p:blipFill>
        <p:spPr bwMode="auto">
          <a:xfrm>
            <a:off x="5868144" y="4221088"/>
            <a:ext cx="2376264" cy="2376264"/>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rotWithShape="1">
          <a:blip r:embed="rId6">
            <a:extLst>
              <a:ext uri="{28A0092B-C50C-407E-A947-70E740481C1C}">
                <a14:useLocalDpi xmlns:a14="http://schemas.microsoft.com/office/drawing/2010/main"/>
              </a:ext>
            </a:extLst>
          </a:blip>
          <a:srcRect b="44820"/>
          <a:stretch/>
        </p:blipFill>
        <p:spPr bwMode="auto">
          <a:xfrm>
            <a:off x="312758" y="4798714"/>
            <a:ext cx="4773613" cy="99248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25905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100"/>
                                  </p:stCondLst>
                                  <p:childTnLst>
                                    <p:set>
                                      <p:cBhvr>
                                        <p:cTn id="6" dur="1" fill="hold">
                                          <p:stCondLst>
                                            <p:cond delay="0"/>
                                          </p:stCondLst>
                                        </p:cTn>
                                        <p:tgtEl>
                                          <p:spTgt spid="1032"/>
                                        </p:tgtEl>
                                        <p:attrNameLst>
                                          <p:attrName>style.visibility</p:attrName>
                                        </p:attrNameLst>
                                      </p:cBhvr>
                                      <p:to>
                                        <p:strVal val="visible"/>
                                      </p:to>
                                    </p:set>
                                    <p:animEffect transition="in" filter="fade">
                                      <p:cBhvr>
                                        <p:cTn id="7" dur="3000"/>
                                        <p:tgtEl>
                                          <p:spTgt spid="1032"/>
                                        </p:tgtEl>
                                      </p:cBhvr>
                                    </p:animEffect>
                                    <p:anim calcmode="lin" valueType="num">
                                      <p:cBhvr>
                                        <p:cTn id="8" dur="3000" fill="hold"/>
                                        <p:tgtEl>
                                          <p:spTgt spid="1032"/>
                                        </p:tgtEl>
                                        <p:attrNameLst>
                                          <p:attrName>ppt_w</p:attrName>
                                        </p:attrNameLst>
                                      </p:cBhvr>
                                      <p:tavLst>
                                        <p:tav tm="0" fmla="#ppt_w*sin(2.5*pi*$)">
                                          <p:val>
                                            <p:fltVal val="0"/>
                                          </p:val>
                                        </p:tav>
                                        <p:tav tm="100000">
                                          <p:val>
                                            <p:fltVal val="1"/>
                                          </p:val>
                                        </p:tav>
                                      </p:tavLst>
                                    </p:anim>
                                    <p:anim calcmode="lin" valueType="num">
                                      <p:cBhvr>
                                        <p:cTn id="9" dur="3000" fill="hold"/>
                                        <p:tgtEl>
                                          <p:spTgt spid="103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Инструкция</a:t>
            </a:r>
            <a:endParaRPr lang="ru-RU" dirty="0"/>
          </a:p>
        </p:txBody>
      </p:sp>
      <p:sp>
        <p:nvSpPr>
          <p:cNvPr id="7" name="Объект 6"/>
          <p:cNvSpPr>
            <a:spLocks noGrp="1"/>
          </p:cNvSpPr>
          <p:nvPr>
            <p:ph idx="1"/>
          </p:nvPr>
        </p:nvSpPr>
        <p:spPr>
          <a:xfrm>
            <a:off x="457200" y="1340768"/>
            <a:ext cx="8229600" cy="5517232"/>
          </a:xfrm>
        </p:spPr>
        <p:txBody>
          <a:bodyPr>
            <a:normAutofit fontScale="85000" lnSpcReduction="10000"/>
          </a:bodyPr>
          <a:lstStyle/>
          <a:p>
            <a:pPr marL="457200" lvl="0" indent="-457200">
              <a:buFont typeface="+mj-lt"/>
              <a:buAutoNum type="arabicPeriod"/>
            </a:pPr>
            <a:r>
              <a:rPr lang="ru-RU" dirty="0"/>
              <a:t>В кроссворде «Мир вокруг нас»  для продвижения  по презентации используются управляющие кнопки. </a:t>
            </a:r>
          </a:p>
          <a:p>
            <a:pPr marL="0" indent="0">
              <a:buNone/>
            </a:pPr>
            <a:r>
              <a:rPr lang="ru-RU" dirty="0"/>
              <a:t> </a:t>
            </a:r>
            <a:r>
              <a:rPr lang="ru-RU" dirty="0" smtClean="0"/>
              <a:t>           Далее</a:t>
            </a:r>
            <a:r>
              <a:rPr lang="ru-RU" dirty="0"/>
              <a:t>.</a:t>
            </a:r>
          </a:p>
          <a:p>
            <a:pPr marL="0" indent="0">
              <a:buNone/>
            </a:pPr>
            <a:r>
              <a:rPr lang="ru-RU" dirty="0"/>
              <a:t> </a:t>
            </a:r>
            <a:r>
              <a:rPr lang="ru-RU" dirty="0" smtClean="0"/>
              <a:t>           Затрудняюсь</a:t>
            </a:r>
            <a:r>
              <a:rPr lang="ru-RU" dirty="0"/>
              <a:t>, нужна подсказка.</a:t>
            </a:r>
          </a:p>
          <a:p>
            <a:pPr marL="0" indent="0">
              <a:buNone/>
            </a:pPr>
            <a:r>
              <a:rPr lang="ru-RU" dirty="0" smtClean="0"/>
              <a:t>            Возвращение </a:t>
            </a:r>
            <a:r>
              <a:rPr lang="ru-RU" dirty="0"/>
              <a:t>к заданию</a:t>
            </a:r>
            <a:r>
              <a:rPr lang="ru-RU" dirty="0" smtClean="0"/>
              <a:t>.</a:t>
            </a:r>
            <a:endParaRPr lang="ru-RU" dirty="0"/>
          </a:p>
          <a:p>
            <a:pPr marL="457200" lvl="0" indent="-457200">
              <a:buFont typeface="+mj-lt"/>
              <a:buAutoNum type="arabicPeriod" startAt="2"/>
            </a:pPr>
            <a:r>
              <a:rPr lang="ru-RU" dirty="0"/>
              <a:t>Задание появляется в правом верхнем углу. Одновременно на сетке кроссворда выделяется строка или столбец, где должен разместиться ответ. После того, как дети озвучат правильный ответ, нажав кнопку «Далее» появится ответ на сетке кроссворда одновременно со следующим вопросом.   </a:t>
            </a:r>
          </a:p>
          <a:p>
            <a:pPr marL="457200" lvl="0" indent="-457200">
              <a:buFont typeface="+mj-lt"/>
              <a:buAutoNum type="arabicPeriod" startAt="2"/>
            </a:pPr>
            <a:r>
              <a:rPr lang="ru-RU" dirty="0"/>
              <a:t>Если вопрос вызвал затруднение или получен неверный ответ, можно воспользоваться  кнопкой «Затрудняюсь, нужна подсказка». </a:t>
            </a:r>
          </a:p>
          <a:p>
            <a:pPr marL="457200" lvl="0" indent="-457200">
              <a:buFont typeface="+mj-lt"/>
              <a:buAutoNum type="arabicPeriod" startAt="2"/>
            </a:pPr>
            <a:r>
              <a:rPr lang="ru-RU" dirty="0"/>
              <a:t>Со страницы «Подумай!», где размещена иллюстрация-подсказка, вернуться к заданию можно с помощью кнопки «Возвращение к заданию».</a:t>
            </a:r>
          </a:p>
          <a:p>
            <a:pPr marL="457200" lvl="0" indent="-457200">
              <a:buFont typeface="+mj-lt"/>
              <a:buAutoNum type="arabicPeriod" startAt="2"/>
            </a:pPr>
            <a:r>
              <a:rPr lang="ru-RU" dirty="0"/>
              <a:t>Сначала заполняются строки по горизонтали, затем по вертикали последовательно, согласно нумерации. </a:t>
            </a:r>
          </a:p>
        </p:txBody>
      </p:sp>
      <p:pic>
        <p:nvPicPr>
          <p:cNvPr id="1036" name="Picture 1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32968" y="1990408"/>
            <a:ext cx="301824" cy="32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1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32968" y="2313096"/>
            <a:ext cx="316888" cy="339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1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32969" y="2685539"/>
            <a:ext cx="301824" cy="301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12059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202104500"/>
              </p:ext>
            </p:extLst>
          </p:nvPr>
        </p:nvGraphicFramePr>
        <p:xfrm>
          <a:off x="1331640" y="836712"/>
          <a:ext cx="6624739" cy="5777504"/>
        </p:xfrm>
        <a:graphic>
          <a:graphicData uri="http://schemas.openxmlformats.org/drawingml/2006/table">
            <a:tbl>
              <a:tblPr firstRow="1" firstCol="1" bandRow="1"/>
              <a:tblGrid>
                <a:gridCol w="441603"/>
                <a:gridCol w="441603"/>
                <a:gridCol w="441603"/>
                <a:gridCol w="441603"/>
                <a:gridCol w="441603"/>
                <a:gridCol w="441603"/>
                <a:gridCol w="441603"/>
                <a:gridCol w="441603"/>
                <a:gridCol w="441603"/>
                <a:gridCol w="441603"/>
                <a:gridCol w="441603"/>
                <a:gridCol w="441603"/>
                <a:gridCol w="441603"/>
                <a:gridCol w="441603"/>
                <a:gridCol w="442297"/>
              </a:tblGrid>
              <a:tr h="361094">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r>
                        <a:rPr lang="ru-RU" sz="1800" b="0" baseline="30000" dirty="0" smtClean="0">
                          <a:solidFill>
                            <a:srgbClr val="35CB5C"/>
                          </a:solidFill>
                          <a:effectLst/>
                          <a:latin typeface="Arial Black" pitchFamily="34" charset="0"/>
                          <a:ea typeface="Calibri"/>
                          <a:cs typeface="Times New Roman"/>
                        </a:rPr>
                        <a:t>1</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r>
                        <a:rPr kumimoji="0" lang="ru-RU" sz="1800" b="0" i="0" u="none" strike="noStrike" kern="1200" cap="none" spc="0" normalizeH="0" baseline="30000" noProof="0" dirty="0" smtClean="0">
                          <a:ln>
                            <a:noFill/>
                          </a:ln>
                          <a:solidFill>
                            <a:srgbClr val="35CB5C"/>
                          </a:solidFill>
                          <a:effectLst/>
                          <a:uLnTx/>
                          <a:uFillTx/>
                          <a:latin typeface="Arial Black" pitchFamily="34" charset="0"/>
                          <a:ea typeface="Calibri"/>
                          <a:cs typeface="Times New Roman"/>
                        </a:rPr>
                        <a:t>2</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kumimoji="0" lang="ru-RU" sz="1800" b="0" i="0" u="none" strike="noStrike" kern="1200" cap="none" spc="0" normalizeH="0" baseline="30000" noProof="0" dirty="0" smtClean="0">
                          <a:ln>
                            <a:noFill/>
                          </a:ln>
                          <a:solidFill>
                            <a:srgbClr val="35CB5C"/>
                          </a:solidFill>
                          <a:effectLst/>
                          <a:uLnTx/>
                          <a:uFillTx/>
                          <a:latin typeface="Arial Black" pitchFamily="34" charset="0"/>
                          <a:ea typeface="Calibri"/>
                          <a:cs typeface="Times New Roman"/>
                        </a:rPr>
                        <a:t>3</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r>
                        <a:rPr lang="ru-RU" sz="1800" b="0" baseline="-25000" dirty="0" smtClean="0">
                          <a:solidFill>
                            <a:srgbClr val="35CB5C"/>
                          </a:solidFill>
                          <a:effectLst/>
                          <a:latin typeface="Arial Black" pitchFamily="34" charset="0"/>
                          <a:ea typeface="Calibri"/>
                          <a:cs typeface="Times New Roman"/>
                        </a:rPr>
                        <a:t>4 </a:t>
                      </a:r>
                      <a:r>
                        <a:rPr lang="ru-RU" sz="1800" b="0" baseline="30000" dirty="0" smtClean="0">
                          <a:solidFill>
                            <a:srgbClr val="FF0000"/>
                          </a:solidFill>
                          <a:effectLst/>
                          <a:latin typeface="Arial Black" pitchFamily="34" charset="0"/>
                          <a:ea typeface="Calibri"/>
                          <a:cs typeface="Times New Roman"/>
                        </a:rPr>
                        <a:t>1</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sz="1800" b="0" dirty="0">
                        <a:latin typeface="Arial Black" pitchFamily="34" charset="0"/>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kumimoji="0" lang="ru-RU" sz="1800" b="0" i="0" u="none" strike="noStrike" kern="1200" cap="none" spc="0" normalizeH="0" baseline="30000" noProof="0" dirty="0" smtClean="0">
                          <a:ln>
                            <a:noFill/>
                          </a:ln>
                          <a:solidFill>
                            <a:srgbClr val="35CB5C"/>
                          </a:solidFill>
                          <a:effectLst/>
                          <a:uLnTx/>
                          <a:uFillTx/>
                          <a:latin typeface="Arial Black" pitchFamily="34" charset="0"/>
                          <a:ea typeface="Calibri"/>
                          <a:cs typeface="Times New Roman"/>
                        </a:rPr>
                        <a:t>5</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endParaRPr lang="ru-RU" sz="1800" b="0">
                        <a:latin typeface="Arial Black" pitchFamily="34" charset="0"/>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endParaRPr lang="ru-RU" sz="1800" b="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endParaRPr lang="ru-RU" sz="1800" b="0">
                        <a:latin typeface="Arial Black" pitchFamily="34" charset="0"/>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r>
              <a:tr h="361094">
                <a:tc>
                  <a:txBody>
                    <a:bodyPr/>
                    <a:lstStyle/>
                    <a:p>
                      <a:pPr algn="ctr">
                        <a:lnSpc>
                          <a:spcPct val="115000"/>
                        </a:lnSpc>
                        <a:spcAft>
                          <a:spcPts val="0"/>
                        </a:spcAft>
                      </a:pPr>
                      <a:r>
                        <a:rPr kumimoji="0" lang="ru-RU" sz="1800" b="0" i="0" u="none" strike="noStrike" kern="1200" cap="none" spc="0" normalizeH="0" baseline="30000" noProof="0" dirty="0" smtClean="0">
                          <a:ln>
                            <a:noFill/>
                          </a:ln>
                          <a:solidFill>
                            <a:srgbClr val="FF0000"/>
                          </a:solidFill>
                          <a:effectLst/>
                          <a:uLnTx/>
                          <a:uFillTx/>
                          <a:latin typeface="Arial Black" pitchFamily="34" charset="0"/>
                          <a:ea typeface="Calibri"/>
                          <a:cs typeface="Times New Roman"/>
                        </a:rPr>
                        <a:t>2</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ru-RU" sz="1800" b="0" baseline="-25000" dirty="0" smtClean="0">
                          <a:solidFill>
                            <a:srgbClr val="35CB5C"/>
                          </a:solidFill>
                          <a:effectLst/>
                          <a:latin typeface="Arial Black" pitchFamily="34" charset="0"/>
                          <a:ea typeface="Calibri"/>
                          <a:cs typeface="Times New Roman"/>
                        </a:rPr>
                        <a:t>6 </a:t>
                      </a:r>
                      <a:r>
                        <a:rPr lang="ru-RU" sz="1800" b="0" baseline="30000" dirty="0" smtClean="0">
                          <a:solidFill>
                            <a:srgbClr val="FF0000"/>
                          </a:solidFill>
                          <a:effectLst/>
                          <a:latin typeface="Arial Black" pitchFamily="34" charset="0"/>
                          <a:ea typeface="Calibri"/>
                          <a:cs typeface="Times New Roman"/>
                        </a:rPr>
                        <a:t>3 </a:t>
                      </a:r>
                      <a:endParaRPr lang="ru-RU" sz="1800" b="0" dirty="0" smtClean="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sz="1800" b="0" dirty="0">
                        <a:latin typeface="Arial Black" pitchFamily="34" charset="0"/>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kumimoji="0" lang="ru-RU" sz="1800" b="0" i="0" u="none" strike="noStrike" kern="1200" cap="none" spc="0" normalizeH="0" baseline="30000" noProof="0" dirty="0" smtClean="0">
                          <a:ln>
                            <a:noFill/>
                          </a:ln>
                          <a:solidFill>
                            <a:srgbClr val="35CB5C"/>
                          </a:solidFill>
                          <a:effectLst/>
                          <a:uLnTx/>
                          <a:uFillTx/>
                          <a:latin typeface="Arial Black" pitchFamily="34" charset="0"/>
                          <a:ea typeface="Calibri"/>
                          <a:cs typeface="Times New Roman"/>
                        </a:rPr>
                        <a:t>7</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kumimoji="0" lang="ru-RU" sz="1800" b="0" i="0" u="none" strike="noStrike" kern="1200" cap="none" spc="0" normalizeH="0" baseline="30000" noProof="0" dirty="0" smtClean="0">
                          <a:ln>
                            <a:noFill/>
                          </a:ln>
                          <a:solidFill>
                            <a:srgbClr val="FF0000"/>
                          </a:solidFill>
                          <a:effectLst/>
                          <a:uLnTx/>
                          <a:uFillTx/>
                          <a:latin typeface="Arial Black" pitchFamily="34" charset="0"/>
                          <a:ea typeface="Calibri"/>
                          <a:cs typeface="Times New Roman"/>
                        </a:rPr>
                        <a:t>4</a:t>
                      </a:r>
                      <a:r>
                        <a:rPr kumimoji="0" lang="ru-RU" sz="1800" b="0" i="0" u="none" strike="noStrike" kern="1200" cap="none" spc="0" normalizeH="0" baseline="0" noProof="0" dirty="0" smtClean="0">
                          <a:ln>
                            <a:noFill/>
                          </a:ln>
                          <a:solidFill>
                            <a:srgbClr val="FF0000"/>
                          </a:solidFill>
                          <a:effectLst/>
                          <a:uLnTx/>
                          <a:uFillTx/>
                          <a:latin typeface="Arial Black" pitchFamily="34" charset="0"/>
                          <a:ea typeface="Calibri"/>
                          <a:cs typeface="Times New Roman"/>
                        </a:rPr>
                        <a:t> </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r>
              <a:tr h="361094">
                <a:tc>
                  <a:txBody>
                    <a:bodyPr/>
                    <a:lstStyle/>
                    <a:p>
                      <a:pPr algn="ctr">
                        <a:lnSpc>
                          <a:spcPct val="115000"/>
                        </a:lnSpc>
                        <a:spcAft>
                          <a:spcPts val="0"/>
                        </a:spcAft>
                      </a:pPr>
                      <a:r>
                        <a:rPr kumimoji="0" lang="ru-RU" sz="1800" b="0" i="0" u="none" strike="noStrike" kern="1200" cap="none" spc="0" normalizeH="0" baseline="30000" noProof="0" dirty="0" smtClean="0">
                          <a:ln>
                            <a:noFill/>
                          </a:ln>
                          <a:solidFill>
                            <a:srgbClr val="FF0000"/>
                          </a:solidFill>
                          <a:effectLst/>
                          <a:uLnTx/>
                          <a:uFillTx/>
                          <a:latin typeface="Arial Black" pitchFamily="34" charset="0"/>
                          <a:ea typeface="Calibri"/>
                          <a:cs typeface="Times New Roman"/>
                        </a:rPr>
                        <a:t>5</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kumimoji="0" lang="ru-RU" sz="1800" b="0" i="0" u="none" strike="noStrike" kern="1200" cap="none" spc="0" normalizeH="0" baseline="30000" noProof="0" dirty="0" smtClean="0">
                          <a:ln>
                            <a:noFill/>
                          </a:ln>
                          <a:solidFill>
                            <a:srgbClr val="FF0000"/>
                          </a:solidFill>
                          <a:effectLst/>
                          <a:uLnTx/>
                          <a:uFillTx/>
                          <a:latin typeface="Arial Black" pitchFamily="34" charset="0"/>
                          <a:ea typeface="Calibri"/>
                          <a:cs typeface="Times New Roman"/>
                        </a:rPr>
                        <a:t>6</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baseline="30000" dirty="0" smtClean="0">
                          <a:solidFill>
                            <a:srgbClr val="35CB5C"/>
                          </a:solidFill>
                          <a:effectLst/>
                          <a:latin typeface="Arial Black" pitchFamily="34" charset="0"/>
                          <a:ea typeface="Calibri"/>
                          <a:cs typeface="Times New Roman"/>
                        </a:rPr>
                        <a:t>8</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kumimoji="0" lang="ru-RU" sz="1800" b="0" i="0" u="none" strike="noStrike" kern="1200" cap="none" spc="0" normalizeH="0" baseline="30000" noProof="0" dirty="0" smtClean="0">
                          <a:ln>
                            <a:noFill/>
                          </a:ln>
                          <a:solidFill>
                            <a:srgbClr val="FF0000"/>
                          </a:solidFill>
                          <a:effectLst/>
                          <a:uLnTx/>
                          <a:uFillTx/>
                          <a:latin typeface="Arial Black" pitchFamily="34" charset="0"/>
                          <a:ea typeface="Calibri"/>
                          <a:cs typeface="Times New Roman"/>
                        </a:rPr>
                        <a:t>7</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baseline="30000" dirty="0" smtClean="0">
                          <a:solidFill>
                            <a:srgbClr val="35CB5C"/>
                          </a:solidFill>
                          <a:effectLst/>
                          <a:latin typeface="Arial Black" pitchFamily="34" charset="0"/>
                          <a:ea typeface="Calibri"/>
                          <a:cs typeface="Times New Roman"/>
                        </a:rPr>
                        <a:t>9</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baseline="30000" dirty="0" smtClean="0">
                          <a:solidFill>
                            <a:srgbClr val="35CB5C"/>
                          </a:solidFill>
                          <a:effectLst/>
                          <a:latin typeface="Arial Black" pitchFamily="34" charset="0"/>
                          <a:ea typeface="Calibri"/>
                          <a:cs typeface="Times New Roman"/>
                        </a:rPr>
                        <a:t>10</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r>
                        <a:rPr kumimoji="0" lang="ru-RU" sz="1800" b="0" i="0" u="none" strike="noStrike" kern="1200" cap="none" spc="0" normalizeH="0" baseline="30000" noProof="0" dirty="0" smtClean="0">
                          <a:ln>
                            <a:noFill/>
                          </a:ln>
                          <a:solidFill>
                            <a:srgbClr val="FF0000"/>
                          </a:solidFill>
                          <a:effectLst/>
                          <a:uLnTx/>
                          <a:uFillTx/>
                          <a:latin typeface="Arial Black" pitchFamily="34" charset="0"/>
                          <a:ea typeface="Calibri"/>
                          <a:cs typeface="Times New Roman"/>
                        </a:rPr>
                        <a:t>8</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r>
              <a:tr h="361094">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endParaRPr lang="ru-RU" sz="1800" b="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endParaRPr lang="ru-RU" sz="1800" b="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r>
            </a:tbl>
          </a:graphicData>
        </a:graphic>
      </p:graphicFrame>
      <p:sp>
        <p:nvSpPr>
          <p:cNvPr id="3" name="Заголовок 1"/>
          <p:cNvSpPr>
            <a:spLocks noGrp="1"/>
          </p:cNvSpPr>
          <p:nvPr>
            <p:ph type="title"/>
          </p:nvPr>
        </p:nvSpPr>
        <p:spPr>
          <a:xfrm>
            <a:off x="179512" y="-99392"/>
            <a:ext cx="6965245" cy="1202485"/>
          </a:xfrm>
        </p:spPr>
        <p:txBody>
          <a:bodyPr/>
          <a:lstStyle/>
          <a:p>
            <a:r>
              <a:rPr lang="ru-RU" dirty="0" smtClean="0"/>
              <a:t>Мир вокруг нас </a:t>
            </a:r>
            <a:r>
              <a:rPr lang="ru-RU" sz="1800" dirty="0" smtClean="0">
                <a:latin typeface="+mn-lt"/>
              </a:rPr>
              <a:t>(Версия для печати)</a:t>
            </a:r>
            <a:endParaRPr lang="ru-RU" dirty="0"/>
          </a:p>
        </p:txBody>
      </p:sp>
      <p:pic>
        <p:nvPicPr>
          <p:cNvPr id="1027" name="Picture 3" descr="D:\Мои документы\ФОТОГРАФИИ\Фото 2009-2011\Фото0673.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flipH="1">
            <a:off x="7020272" y="4507460"/>
            <a:ext cx="1800708" cy="223663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8" name="Picture 4" descr="D:\Мои документы\РАБОТА\ФОТО\Лето 2013\Фото2501.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020272" y="397656"/>
            <a:ext cx="1887342" cy="254622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9" name="Picture 5" descr="D:\Мои документы\РАБОТА\ФОТО\Лето 2013\Фото2498.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70431" y="4507460"/>
            <a:ext cx="1800708" cy="23187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0" name="Picture 6" descr="D:\Мои документы\РАБОТА\ФОТО\Лето 2013\Фото2536.jp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370431" y="664607"/>
            <a:ext cx="1800316" cy="231510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50884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1691680" y="620688"/>
            <a:ext cx="5688631" cy="504055"/>
          </a:xfrm>
        </p:spPr>
        <p:txBody>
          <a:bodyPr>
            <a:normAutofit fontScale="90000"/>
          </a:bodyPr>
          <a:lstStyle/>
          <a:p>
            <a:r>
              <a:rPr lang="ru-RU" dirty="0" smtClean="0"/>
              <a:t>Мир вокруг нас</a:t>
            </a:r>
            <a:endParaRPr lang="ru-RU" dirty="0"/>
          </a:p>
        </p:txBody>
      </p:sp>
      <p:sp>
        <p:nvSpPr>
          <p:cNvPr id="5" name="Объект 2"/>
          <p:cNvSpPr>
            <a:spLocks noGrp="1"/>
          </p:cNvSpPr>
          <p:nvPr>
            <p:ph idx="1"/>
          </p:nvPr>
        </p:nvSpPr>
        <p:spPr>
          <a:xfrm>
            <a:off x="5580112" y="548680"/>
            <a:ext cx="3456384" cy="5400600"/>
          </a:xfrm>
        </p:spPr>
        <p:txBody>
          <a:bodyPr>
            <a:noAutofit/>
          </a:bodyPr>
          <a:lstStyle/>
          <a:p>
            <a:pPr marL="0" indent="0">
              <a:buNone/>
            </a:pPr>
            <a:r>
              <a:rPr lang="ru-RU" sz="1600" b="1" dirty="0" smtClean="0">
                <a:solidFill>
                  <a:srgbClr val="35CB5C"/>
                </a:solidFill>
              </a:rPr>
              <a:t>По вертикали: </a:t>
            </a:r>
          </a:p>
          <a:p>
            <a:pPr marL="0" indent="0">
              <a:buNone/>
            </a:pPr>
            <a:r>
              <a:rPr lang="ru-RU" sz="1600" b="1" dirty="0" smtClean="0">
                <a:solidFill>
                  <a:srgbClr val="35CB5C"/>
                </a:solidFill>
              </a:rPr>
              <a:t>1. </a:t>
            </a:r>
            <a:r>
              <a:rPr lang="ru-RU" sz="1600" b="1" dirty="0" smtClean="0"/>
              <a:t>Закономерно повторяющееся состояние погоды в течение года.</a:t>
            </a:r>
          </a:p>
          <a:p>
            <a:pPr marL="0" indent="0">
              <a:buNone/>
            </a:pPr>
            <a:r>
              <a:rPr lang="ru-RU" sz="1600" b="1" dirty="0" smtClean="0">
                <a:solidFill>
                  <a:srgbClr val="35CB5C"/>
                </a:solidFill>
              </a:rPr>
              <a:t>2. </a:t>
            </a:r>
            <a:r>
              <a:rPr lang="ru-RU" sz="1600" b="1" dirty="0" smtClean="0"/>
              <a:t>Орган растений, служащий для укрепления в почве и всасывания воды.</a:t>
            </a:r>
          </a:p>
          <a:p>
            <a:pPr marL="0" indent="0">
              <a:buNone/>
            </a:pPr>
            <a:r>
              <a:rPr lang="ru-RU" sz="1600" b="1" dirty="0" smtClean="0">
                <a:solidFill>
                  <a:srgbClr val="35CB5C"/>
                </a:solidFill>
              </a:rPr>
              <a:t>3. </a:t>
            </a:r>
            <a:r>
              <a:rPr lang="ru-RU" sz="1600" b="1" dirty="0" smtClean="0"/>
              <a:t>Место впадения реки в море, озеро или другую реку.</a:t>
            </a:r>
          </a:p>
          <a:p>
            <a:pPr marL="0" indent="0">
              <a:buNone/>
            </a:pPr>
            <a:r>
              <a:rPr lang="ru-RU" sz="1600" b="1" dirty="0" smtClean="0">
                <a:solidFill>
                  <a:srgbClr val="35CB5C"/>
                </a:solidFill>
              </a:rPr>
              <a:t>4. </a:t>
            </a:r>
            <a:r>
              <a:rPr lang="ru-RU" sz="1600" b="1" dirty="0" smtClean="0"/>
              <a:t>Самый холодный материк.</a:t>
            </a:r>
          </a:p>
          <a:p>
            <a:pPr marL="0" indent="0">
              <a:buNone/>
            </a:pPr>
            <a:r>
              <a:rPr lang="ru-RU" sz="1600" b="1" dirty="0" smtClean="0">
                <a:solidFill>
                  <a:srgbClr val="35CB5C"/>
                </a:solidFill>
              </a:rPr>
              <a:t>5. </a:t>
            </a:r>
            <a:r>
              <a:rPr lang="ru-RU" sz="1600" b="1" dirty="0" smtClean="0"/>
              <a:t>Наука о небесных космических телах.</a:t>
            </a:r>
          </a:p>
          <a:p>
            <a:pPr marL="0" indent="0">
              <a:buNone/>
            </a:pPr>
            <a:r>
              <a:rPr lang="ru-RU" sz="1600" b="1" dirty="0" smtClean="0">
                <a:solidFill>
                  <a:srgbClr val="35CB5C"/>
                </a:solidFill>
              </a:rPr>
              <a:t>6. </a:t>
            </a:r>
            <a:r>
              <a:rPr lang="ru-RU" sz="1600" b="1" dirty="0" smtClean="0"/>
              <a:t>Орган растений, служащий для фотосинтеза.</a:t>
            </a:r>
          </a:p>
          <a:p>
            <a:pPr marL="0" indent="0">
              <a:buNone/>
            </a:pPr>
            <a:r>
              <a:rPr lang="ru-RU" sz="1600" b="1" dirty="0" smtClean="0">
                <a:solidFill>
                  <a:srgbClr val="35CB5C"/>
                </a:solidFill>
              </a:rPr>
              <a:t>7. </a:t>
            </a:r>
            <a:r>
              <a:rPr lang="ru-RU" sz="1600" b="1" dirty="0" smtClean="0"/>
              <a:t>Орган размножения растений.</a:t>
            </a:r>
          </a:p>
          <a:p>
            <a:pPr marL="0" indent="0">
              <a:buNone/>
            </a:pPr>
            <a:r>
              <a:rPr lang="ru-RU" sz="1600" b="1" dirty="0" smtClean="0">
                <a:solidFill>
                  <a:srgbClr val="35CB5C"/>
                </a:solidFill>
              </a:rPr>
              <a:t>8. </a:t>
            </a:r>
            <a:r>
              <a:rPr lang="ru-RU" sz="1600" b="1" dirty="0" smtClean="0"/>
              <a:t>Рыба с длинным извивающимся телом.</a:t>
            </a:r>
          </a:p>
          <a:p>
            <a:pPr marL="0" indent="0">
              <a:buNone/>
            </a:pPr>
            <a:r>
              <a:rPr lang="ru-RU" sz="1600" b="1" dirty="0" smtClean="0">
                <a:solidFill>
                  <a:srgbClr val="35CB5C"/>
                </a:solidFill>
              </a:rPr>
              <a:t>9. </a:t>
            </a:r>
            <a:r>
              <a:rPr lang="ru-RU" sz="1600" b="1" dirty="0" smtClean="0"/>
              <a:t>Окружающее Землю пространство.</a:t>
            </a:r>
          </a:p>
          <a:p>
            <a:pPr marL="0" indent="0">
              <a:buNone/>
            </a:pPr>
            <a:r>
              <a:rPr lang="ru-RU" sz="1600" b="1" dirty="0" smtClean="0">
                <a:solidFill>
                  <a:srgbClr val="35CB5C"/>
                </a:solidFill>
              </a:rPr>
              <a:t>10. </a:t>
            </a:r>
            <a:r>
              <a:rPr lang="ru-RU" sz="1600" b="1" dirty="0" smtClean="0"/>
              <a:t>Конусообразная гора с углублением на вершине, через которое выходи лава.</a:t>
            </a:r>
            <a:endParaRPr lang="ru-RU" sz="1600" b="1" dirty="0" smtClean="0">
              <a:solidFill>
                <a:srgbClr val="35CB5C"/>
              </a:solidFill>
            </a:endParaRPr>
          </a:p>
        </p:txBody>
      </p:sp>
      <p:graphicFrame>
        <p:nvGraphicFramePr>
          <p:cNvPr id="7" name="Таблица 6"/>
          <p:cNvGraphicFramePr>
            <a:graphicFrameLocks noGrp="1"/>
          </p:cNvGraphicFramePr>
          <p:nvPr>
            <p:extLst>
              <p:ext uri="{D42A27DB-BD31-4B8C-83A1-F6EECF244321}">
                <p14:modId xmlns:p14="http://schemas.microsoft.com/office/powerpoint/2010/main" val="3579089054"/>
              </p:ext>
            </p:extLst>
          </p:nvPr>
        </p:nvGraphicFramePr>
        <p:xfrm>
          <a:off x="107504" y="1268760"/>
          <a:ext cx="5472603" cy="5047488"/>
        </p:xfrm>
        <a:graphic>
          <a:graphicData uri="http://schemas.openxmlformats.org/drawingml/2006/table">
            <a:tbl>
              <a:tblPr firstRow="1" firstCol="1" bandRow="1"/>
              <a:tblGrid>
                <a:gridCol w="364802"/>
                <a:gridCol w="364802"/>
                <a:gridCol w="364802"/>
                <a:gridCol w="364802"/>
                <a:gridCol w="364802"/>
                <a:gridCol w="364802"/>
                <a:gridCol w="364802"/>
                <a:gridCol w="364802"/>
                <a:gridCol w="364802"/>
                <a:gridCol w="364802"/>
                <a:gridCol w="364802"/>
                <a:gridCol w="364802"/>
                <a:gridCol w="364802"/>
                <a:gridCol w="364802"/>
                <a:gridCol w="365375"/>
              </a:tblGrid>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baseline="30000" dirty="0" smtClean="0">
                          <a:solidFill>
                            <a:srgbClr val="35CB5C"/>
                          </a:solidFill>
                          <a:effectLst/>
                          <a:latin typeface="Calibri"/>
                          <a:ea typeface="Calibri"/>
                          <a:cs typeface="Times New Roman"/>
                        </a:rPr>
                        <a:t>1</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kumimoji="0" lang="ru-RU" sz="1800" b="1" i="0" u="none" strike="noStrike" kern="1200" cap="none" spc="0" normalizeH="0" baseline="30000" noProof="0" dirty="0" smtClean="0">
                          <a:ln>
                            <a:noFill/>
                          </a:ln>
                          <a:solidFill>
                            <a:srgbClr val="35CB5C"/>
                          </a:solidFill>
                          <a:effectLst/>
                          <a:uLnTx/>
                          <a:uFillTx/>
                          <a:latin typeface="Calibri"/>
                          <a:ea typeface="Calibri"/>
                          <a:cs typeface="Times New Roman"/>
                        </a:rPr>
                        <a:t>2</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kumimoji="0" lang="ru-RU" sz="1800" b="1" i="0" u="none" strike="noStrike" kern="1200" cap="none" spc="0" normalizeH="0" baseline="30000" noProof="0" dirty="0" smtClean="0">
                          <a:ln>
                            <a:noFill/>
                          </a:ln>
                          <a:solidFill>
                            <a:srgbClr val="35CB5C"/>
                          </a:solidFill>
                          <a:effectLst/>
                          <a:uLnTx/>
                          <a:uFillTx/>
                          <a:latin typeface="Calibri"/>
                          <a:ea typeface="Calibri"/>
                          <a:cs typeface="Times New Roman"/>
                        </a:rPr>
                        <a:t>3</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baseline="-25000" dirty="0" smtClean="0">
                          <a:solidFill>
                            <a:srgbClr val="35CB5C"/>
                          </a:solidFill>
                          <a:effectLst/>
                          <a:latin typeface="Calibri"/>
                          <a:ea typeface="Calibri"/>
                          <a:cs typeface="Times New Roman"/>
                        </a:rPr>
                        <a:t>4 </a:t>
                      </a:r>
                      <a:r>
                        <a:rPr lang="ru-RU" sz="1800" b="1" baseline="30000" dirty="0" smtClean="0">
                          <a:solidFill>
                            <a:srgbClr val="FF0000"/>
                          </a:solidFill>
                          <a:effectLst/>
                          <a:latin typeface="Calibri"/>
                          <a:ea typeface="Calibri"/>
                          <a:cs typeface="Times New Roman"/>
                        </a:rPr>
                        <a:t>1</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kumimoji="0" lang="ru-RU" sz="1800" b="1" i="0" u="none" strike="noStrike" kern="1200" cap="none" spc="0" normalizeH="0" baseline="30000" noProof="0" dirty="0" smtClean="0">
                          <a:ln>
                            <a:noFill/>
                          </a:ln>
                          <a:solidFill>
                            <a:srgbClr val="35CB5C"/>
                          </a:solidFill>
                          <a:effectLst/>
                          <a:uLnTx/>
                          <a:uFillTx/>
                          <a:latin typeface="Calibri"/>
                          <a:ea typeface="Calibri"/>
                          <a:cs typeface="Times New Roman"/>
                        </a:rPr>
                        <a:t>5</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kumimoji="0" lang="ru-RU" sz="1800" b="1" i="0" u="none" strike="noStrike" kern="1200" cap="none" spc="0" normalizeH="0" baseline="30000" noProof="0" dirty="0" smtClean="0">
                          <a:ln>
                            <a:noFill/>
                          </a:ln>
                          <a:solidFill>
                            <a:srgbClr val="FF0000"/>
                          </a:solidFill>
                          <a:effectLst/>
                          <a:uLnTx/>
                          <a:uFillTx/>
                          <a:latin typeface="Calibri"/>
                          <a:ea typeface="Calibri"/>
                          <a:cs typeface="Times New Roman"/>
                        </a:rPr>
                        <a:t>2</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ru-RU" sz="1800" b="1" baseline="-25000" dirty="0" smtClean="0">
                          <a:solidFill>
                            <a:srgbClr val="35CB5C"/>
                          </a:solidFill>
                          <a:effectLst/>
                          <a:latin typeface="Calibri"/>
                          <a:ea typeface="Calibri"/>
                          <a:cs typeface="Times New Roman"/>
                        </a:rPr>
                        <a:t>6 </a:t>
                      </a:r>
                      <a:r>
                        <a:rPr lang="ru-RU" sz="1800" b="1" baseline="30000" dirty="0" smtClean="0">
                          <a:solidFill>
                            <a:srgbClr val="FF0000"/>
                          </a:solidFill>
                          <a:effectLst/>
                          <a:latin typeface="Calibri"/>
                          <a:ea typeface="Calibri"/>
                          <a:cs typeface="Times New Roman"/>
                        </a:rPr>
                        <a:t>3 </a:t>
                      </a:r>
                      <a:endParaRPr lang="ru-RU" sz="1800" b="1" dirty="0" smtClean="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kumimoji="0" lang="ru-RU" sz="1800" b="1" i="0" u="none" strike="noStrike" kern="1200" cap="none" spc="0" normalizeH="0" baseline="30000" noProof="0" dirty="0" smtClean="0">
                          <a:ln>
                            <a:noFill/>
                          </a:ln>
                          <a:solidFill>
                            <a:srgbClr val="FF0000"/>
                          </a:solidFill>
                          <a:effectLst/>
                          <a:uLnTx/>
                          <a:uFillTx/>
                          <a:latin typeface="Calibri"/>
                          <a:ea typeface="Calibri"/>
                          <a:cs typeface="Times New Roman"/>
                        </a:rPr>
                        <a:t>4</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kumimoji="0" lang="ru-RU" sz="1800" b="1" i="0" u="none" strike="noStrike" kern="1200" cap="none" spc="0" normalizeH="0" baseline="30000" noProof="0" dirty="0" smtClean="0">
                          <a:ln>
                            <a:noFill/>
                          </a:ln>
                          <a:solidFill>
                            <a:srgbClr val="FF0000"/>
                          </a:solidFill>
                          <a:effectLst/>
                          <a:uLnTx/>
                          <a:uFillTx/>
                          <a:latin typeface="Calibri"/>
                          <a:ea typeface="Calibri"/>
                          <a:cs typeface="Times New Roman"/>
                        </a:rPr>
                        <a:t>5</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kumimoji="0" lang="ru-RU" sz="1800" b="1" i="0" u="none" strike="noStrike" kern="1200" cap="none" spc="0" normalizeH="0" baseline="30000" noProof="0" dirty="0" smtClean="0">
                          <a:ln>
                            <a:noFill/>
                          </a:ln>
                          <a:solidFill>
                            <a:srgbClr val="FF0000"/>
                          </a:solidFill>
                          <a:effectLst/>
                          <a:uLnTx/>
                          <a:uFillTx/>
                          <a:latin typeface="Calibri"/>
                          <a:ea typeface="Calibri"/>
                          <a:cs typeface="Times New Roman"/>
                        </a:rPr>
                        <a:t>6  </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baseline="30000" dirty="0" smtClean="0">
                          <a:solidFill>
                            <a:srgbClr val="35CB5C"/>
                          </a:solidFill>
                          <a:effectLst/>
                          <a:latin typeface="Calibri"/>
                          <a:ea typeface="Calibri"/>
                          <a:cs typeface="Times New Roman"/>
                        </a:rPr>
                        <a:t>8</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kumimoji="0" lang="ru-RU" sz="1800" b="1" i="0" u="none" strike="noStrike" kern="1200" cap="none" spc="0" normalizeH="0" baseline="30000" noProof="0" dirty="0" smtClean="0">
                          <a:ln>
                            <a:noFill/>
                          </a:ln>
                          <a:solidFill>
                            <a:srgbClr val="FF0000"/>
                          </a:solidFill>
                          <a:effectLst/>
                          <a:uLnTx/>
                          <a:uFillTx/>
                          <a:latin typeface="Calibri"/>
                          <a:ea typeface="Calibri"/>
                          <a:cs typeface="Times New Roman"/>
                        </a:rPr>
                        <a:t>7</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baseline="30000" dirty="0" smtClean="0">
                          <a:solidFill>
                            <a:srgbClr val="35CB5C"/>
                          </a:solidFill>
                          <a:effectLst/>
                          <a:latin typeface="Calibri"/>
                          <a:ea typeface="Calibri"/>
                          <a:cs typeface="Times New Roman"/>
                        </a:rPr>
                        <a:t>10</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kumimoji="0" lang="ru-RU" sz="1800" b="1" i="0" u="none" strike="noStrike" kern="1200" cap="none" spc="0" normalizeH="0" baseline="30000" noProof="0" dirty="0" smtClean="0">
                          <a:ln>
                            <a:noFill/>
                          </a:ln>
                          <a:solidFill>
                            <a:srgbClr val="FF0000"/>
                          </a:solidFill>
                          <a:effectLst/>
                          <a:uLnTx/>
                          <a:uFillTx/>
                          <a:latin typeface="Calibri"/>
                          <a:ea typeface="Calibri"/>
                          <a:cs typeface="Times New Roman"/>
                        </a:rPr>
                        <a:t>8</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r>
              <a:tr h="44998">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36660263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1691680" y="620688"/>
            <a:ext cx="5688631" cy="504055"/>
          </a:xfrm>
        </p:spPr>
        <p:txBody>
          <a:bodyPr>
            <a:normAutofit fontScale="90000"/>
          </a:bodyPr>
          <a:lstStyle/>
          <a:p>
            <a:r>
              <a:rPr lang="ru-RU" dirty="0" smtClean="0"/>
              <a:t>Мир вокруг нас</a:t>
            </a:r>
            <a:endParaRPr lang="ru-RU" dirty="0"/>
          </a:p>
        </p:txBody>
      </p:sp>
      <p:sp>
        <p:nvSpPr>
          <p:cNvPr id="5" name="Объект 2"/>
          <p:cNvSpPr>
            <a:spLocks noGrp="1"/>
          </p:cNvSpPr>
          <p:nvPr>
            <p:ph idx="1"/>
          </p:nvPr>
        </p:nvSpPr>
        <p:spPr>
          <a:xfrm>
            <a:off x="5580112" y="620688"/>
            <a:ext cx="3312368" cy="5400600"/>
          </a:xfrm>
        </p:spPr>
        <p:txBody>
          <a:bodyPr>
            <a:noAutofit/>
          </a:bodyPr>
          <a:lstStyle/>
          <a:p>
            <a:pPr marL="0" indent="0">
              <a:buNone/>
            </a:pPr>
            <a:r>
              <a:rPr lang="ru-RU" sz="1800" b="1" dirty="0" smtClean="0">
                <a:solidFill>
                  <a:srgbClr val="FF0000"/>
                </a:solidFill>
              </a:rPr>
              <a:t>По горизонтали: </a:t>
            </a:r>
          </a:p>
          <a:p>
            <a:pPr marL="0" indent="0">
              <a:buNone/>
            </a:pPr>
            <a:r>
              <a:rPr lang="ru-RU" sz="1800" b="1" dirty="0" smtClean="0">
                <a:solidFill>
                  <a:srgbClr val="FF0000"/>
                </a:solidFill>
              </a:rPr>
              <a:t>1. </a:t>
            </a:r>
            <a:r>
              <a:rPr lang="ru-RU" sz="1800" b="1" dirty="0" smtClean="0"/>
              <a:t>Воздушная оболочка нашей планеты.</a:t>
            </a:r>
          </a:p>
          <a:p>
            <a:pPr marL="0" indent="0">
              <a:buNone/>
            </a:pPr>
            <a:r>
              <a:rPr lang="ru-RU" sz="1800" b="1" dirty="0" smtClean="0">
                <a:solidFill>
                  <a:srgbClr val="FF0000"/>
                </a:solidFill>
              </a:rPr>
              <a:t>2. </a:t>
            </a:r>
            <a:r>
              <a:rPr lang="ru-RU" sz="1800" b="1" dirty="0" smtClean="0"/>
              <a:t>Огромный водоем, заполненный соленой водой.</a:t>
            </a:r>
          </a:p>
          <a:p>
            <a:pPr marL="0" indent="0">
              <a:buNone/>
            </a:pPr>
            <a:r>
              <a:rPr lang="ru-RU" sz="1800" b="1" dirty="0" smtClean="0">
                <a:solidFill>
                  <a:srgbClr val="FF0000"/>
                </a:solidFill>
              </a:rPr>
              <a:t>3. </a:t>
            </a:r>
            <a:r>
              <a:rPr lang="ru-RU" sz="1800" b="1" dirty="0" smtClean="0"/>
              <a:t>Экосистема, где роль главных производителей играют деревья.</a:t>
            </a:r>
          </a:p>
          <a:p>
            <a:pPr marL="0" indent="0">
              <a:buNone/>
            </a:pPr>
            <a:r>
              <a:rPr lang="ru-RU" sz="1800" b="1" dirty="0" smtClean="0">
                <a:solidFill>
                  <a:srgbClr val="FF0000"/>
                </a:solidFill>
              </a:rPr>
              <a:t>4. </a:t>
            </a:r>
            <a:r>
              <a:rPr lang="ru-RU" sz="1800" b="1" dirty="0" smtClean="0"/>
              <a:t>Надземная разветвлённая часть дерева.</a:t>
            </a:r>
          </a:p>
          <a:p>
            <a:pPr marL="0" indent="0">
              <a:buNone/>
            </a:pPr>
            <a:r>
              <a:rPr lang="ru-RU" sz="1800" b="1" dirty="0" smtClean="0">
                <a:solidFill>
                  <a:srgbClr val="FF0000"/>
                </a:solidFill>
              </a:rPr>
              <a:t>5. </a:t>
            </a:r>
            <a:r>
              <a:rPr lang="ru-RU" sz="1800" b="1" dirty="0" smtClean="0"/>
              <a:t>Уменьшенное изображение земной поверхности на плоскости.</a:t>
            </a:r>
          </a:p>
          <a:p>
            <a:pPr marL="0" indent="0">
              <a:buNone/>
            </a:pPr>
            <a:r>
              <a:rPr lang="ru-RU" sz="1800" b="1" dirty="0" smtClean="0">
                <a:solidFill>
                  <a:srgbClr val="FF0000"/>
                </a:solidFill>
              </a:rPr>
              <a:t>6. </a:t>
            </a:r>
            <a:r>
              <a:rPr lang="ru-RU" sz="1800" b="1" dirty="0" smtClean="0"/>
              <a:t>Вечнозеленое дерево.</a:t>
            </a:r>
          </a:p>
          <a:p>
            <a:pPr marL="0" indent="0">
              <a:buNone/>
            </a:pPr>
            <a:r>
              <a:rPr lang="ru-RU" sz="1800" b="1" dirty="0" smtClean="0">
                <a:solidFill>
                  <a:srgbClr val="FF0000"/>
                </a:solidFill>
              </a:rPr>
              <a:t>7. </a:t>
            </a:r>
            <a:r>
              <a:rPr lang="ru-RU" sz="1800" b="1" dirty="0" smtClean="0"/>
              <a:t>Верхний плодородный слой земли.</a:t>
            </a:r>
          </a:p>
          <a:p>
            <a:pPr marL="0" indent="0">
              <a:buNone/>
            </a:pPr>
            <a:r>
              <a:rPr lang="ru-RU" sz="1800" b="1" dirty="0" smtClean="0">
                <a:solidFill>
                  <a:srgbClr val="FF0000"/>
                </a:solidFill>
              </a:rPr>
              <a:t>8. </a:t>
            </a:r>
            <a:r>
              <a:rPr lang="ru-RU" sz="1800" b="1" dirty="0" smtClean="0"/>
              <a:t>Самый маленький материк.</a:t>
            </a:r>
          </a:p>
        </p:txBody>
      </p:sp>
      <p:graphicFrame>
        <p:nvGraphicFramePr>
          <p:cNvPr id="7" name="Таблица 6"/>
          <p:cNvGraphicFramePr>
            <a:graphicFrameLocks noGrp="1"/>
          </p:cNvGraphicFramePr>
          <p:nvPr>
            <p:extLst>
              <p:ext uri="{D42A27DB-BD31-4B8C-83A1-F6EECF244321}">
                <p14:modId xmlns:p14="http://schemas.microsoft.com/office/powerpoint/2010/main" val="4126968341"/>
              </p:ext>
            </p:extLst>
          </p:nvPr>
        </p:nvGraphicFramePr>
        <p:xfrm>
          <a:off x="107504" y="1268760"/>
          <a:ext cx="5472603" cy="5047488"/>
        </p:xfrm>
        <a:graphic>
          <a:graphicData uri="http://schemas.openxmlformats.org/drawingml/2006/table">
            <a:tbl>
              <a:tblPr firstRow="1" firstCol="1" bandRow="1"/>
              <a:tblGrid>
                <a:gridCol w="364802"/>
                <a:gridCol w="364802"/>
                <a:gridCol w="364802"/>
                <a:gridCol w="364802"/>
                <a:gridCol w="364802"/>
                <a:gridCol w="364802"/>
                <a:gridCol w="364802"/>
                <a:gridCol w="364802"/>
                <a:gridCol w="364802"/>
                <a:gridCol w="364802"/>
                <a:gridCol w="364802"/>
                <a:gridCol w="364802"/>
                <a:gridCol w="364802"/>
                <a:gridCol w="364802"/>
                <a:gridCol w="365375"/>
              </a:tblGrid>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baseline="30000" dirty="0" smtClean="0">
                          <a:solidFill>
                            <a:srgbClr val="35CB5C"/>
                          </a:solidFill>
                          <a:effectLst/>
                          <a:latin typeface="Calibri"/>
                          <a:ea typeface="Calibri"/>
                          <a:cs typeface="Times New Roman"/>
                        </a:rPr>
                        <a:t>1</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kumimoji="0" lang="ru-RU" sz="1800" b="1" i="0" u="none" strike="noStrike" kern="1200" cap="none" spc="0" normalizeH="0" baseline="30000" noProof="0" dirty="0" smtClean="0">
                          <a:ln>
                            <a:noFill/>
                          </a:ln>
                          <a:solidFill>
                            <a:srgbClr val="35CB5C"/>
                          </a:solidFill>
                          <a:effectLst/>
                          <a:uLnTx/>
                          <a:uFillTx/>
                          <a:latin typeface="Calibri"/>
                          <a:ea typeface="Calibri"/>
                          <a:cs typeface="Times New Roman"/>
                        </a:rPr>
                        <a:t>2</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kumimoji="0" lang="ru-RU" sz="1800" b="1" i="0" u="none" strike="noStrike" kern="1200" cap="none" spc="0" normalizeH="0" baseline="30000" noProof="0" dirty="0" smtClean="0">
                          <a:ln>
                            <a:noFill/>
                          </a:ln>
                          <a:solidFill>
                            <a:srgbClr val="35CB5C"/>
                          </a:solidFill>
                          <a:effectLst/>
                          <a:uLnTx/>
                          <a:uFillTx/>
                          <a:latin typeface="Calibri"/>
                          <a:ea typeface="Calibri"/>
                          <a:cs typeface="Times New Roman"/>
                        </a:rPr>
                        <a:t>3</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baseline="-25000" dirty="0" smtClean="0">
                          <a:solidFill>
                            <a:srgbClr val="35CB5C"/>
                          </a:solidFill>
                          <a:effectLst/>
                          <a:latin typeface="Calibri"/>
                          <a:ea typeface="Calibri"/>
                          <a:cs typeface="Times New Roman"/>
                        </a:rPr>
                        <a:t>4 </a:t>
                      </a:r>
                      <a:r>
                        <a:rPr lang="ru-RU" sz="1800" b="1" baseline="30000" dirty="0" smtClean="0">
                          <a:solidFill>
                            <a:srgbClr val="FF0000"/>
                          </a:solidFill>
                          <a:effectLst/>
                          <a:latin typeface="Calibri"/>
                          <a:ea typeface="Calibri"/>
                          <a:cs typeface="Times New Roman"/>
                        </a:rPr>
                        <a:t>1</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kumimoji="0" lang="ru-RU" sz="1800" b="1" i="0" u="none" strike="noStrike" kern="1200" cap="none" spc="0" normalizeH="0" baseline="30000" noProof="0" dirty="0" smtClean="0">
                          <a:ln>
                            <a:noFill/>
                          </a:ln>
                          <a:solidFill>
                            <a:srgbClr val="35CB5C"/>
                          </a:solidFill>
                          <a:effectLst/>
                          <a:uLnTx/>
                          <a:uFillTx/>
                          <a:latin typeface="Calibri"/>
                          <a:ea typeface="Calibri"/>
                          <a:cs typeface="Times New Roman"/>
                        </a:rPr>
                        <a:t>5</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kumimoji="0" lang="ru-RU" sz="1800" b="1" i="0" u="none" strike="noStrike" kern="1200" cap="none" spc="0" normalizeH="0" baseline="30000" noProof="0" dirty="0" smtClean="0">
                          <a:ln>
                            <a:noFill/>
                          </a:ln>
                          <a:solidFill>
                            <a:srgbClr val="FF0000"/>
                          </a:solidFill>
                          <a:effectLst/>
                          <a:uLnTx/>
                          <a:uFillTx/>
                          <a:latin typeface="Calibri"/>
                          <a:ea typeface="Calibri"/>
                          <a:cs typeface="Times New Roman"/>
                        </a:rPr>
                        <a:t>2</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ru-RU" sz="1800" b="1" baseline="-25000" dirty="0" smtClean="0">
                          <a:solidFill>
                            <a:srgbClr val="35CB5C"/>
                          </a:solidFill>
                          <a:effectLst/>
                          <a:latin typeface="Calibri"/>
                          <a:ea typeface="Calibri"/>
                          <a:cs typeface="Times New Roman"/>
                        </a:rPr>
                        <a:t>6 </a:t>
                      </a:r>
                      <a:r>
                        <a:rPr lang="ru-RU" sz="1800" b="1" baseline="30000" dirty="0" smtClean="0">
                          <a:solidFill>
                            <a:srgbClr val="FF0000"/>
                          </a:solidFill>
                          <a:effectLst/>
                          <a:latin typeface="Calibri"/>
                          <a:ea typeface="Calibri"/>
                          <a:cs typeface="Times New Roman"/>
                        </a:rPr>
                        <a:t>3 </a:t>
                      </a:r>
                      <a:endParaRPr lang="ru-RU" sz="1800" b="1" dirty="0" smtClean="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kumimoji="0" lang="ru-RU" sz="1800" b="1" i="0" u="none" strike="noStrike" kern="1200" cap="none" spc="0" normalizeH="0" baseline="30000" noProof="0" dirty="0" smtClean="0">
                          <a:ln>
                            <a:noFill/>
                          </a:ln>
                          <a:solidFill>
                            <a:srgbClr val="FF0000"/>
                          </a:solidFill>
                          <a:effectLst/>
                          <a:uLnTx/>
                          <a:uFillTx/>
                          <a:latin typeface="Calibri"/>
                          <a:ea typeface="Calibri"/>
                          <a:cs typeface="Times New Roman"/>
                        </a:rPr>
                        <a:t>4</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kumimoji="0" lang="ru-RU" sz="1800" b="1" i="0" u="none" strike="noStrike" kern="1200" cap="none" spc="0" normalizeH="0" baseline="30000" noProof="0" dirty="0" smtClean="0">
                          <a:ln>
                            <a:noFill/>
                          </a:ln>
                          <a:solidFill>
                            <a:srgbClr val="FF0000"/>
                          </a:solidFill>
                          <a:effectLst/>
                          <a:uLnTx/>
                          <a:uFillTx/>
                          <a:latin typeface="Calibri"/>
                          <a:ea typeface="Calibri"/>
                          <a:cs typeface="Times New Roman"/>
                        </a:rPr>
                        <a:t>5</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kumimoji="0" lang="ru-RU" sz="1800" b="1" i="0" u="none" strike="noStrike" kern="1200" cap="none" spc="0" normalizeH="0" baseline="30000" noProof="0" dirty="0" smtClean="0">
                          <a:ln>
                            <a:noFill/>
                          </a:ln>
                          <a:solidFill>
                            <a:srgbClr val="FF0000"/>
                          </a:solidFill>
                          <a:effectLst/>
                          <a:uLnTx/>
                          <a:uFillTx/>
                          <a:latin typeface="Calibri"/>
                          <a:ea typeface="Calibri"/>
                          <a:cs typeface="Times New Roman"/>
                        </a:rPr>
                        <a:t>6  </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baseline="30000" dirty="0" smtClean="0">
                          <a:solidFill>
                            <a:srgbClr val="35CB5C"/>
                          </a:solidFill>
                          <a:effectLst/>
                          <a:latin typeface="Calibri"/>
                          <a:ea typeface="Calibri"/>
                          <a:cs typeface="Times New Roman"/>
                        </a:rPr>
                        <a:t>8</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kumimoji="0" lang="ru-RU" sz="1800" b="1" i="0" u="none" strike="noStrike" kern="1200" cap="none" spc="0" normalizeH="0" baseline="30000" noProof="0" dirty="0" smtClean="0">
                          <a:ln>
                            <a:noFill/>
                          </a:ln>
                          <a:solidFill>
                            <a:srgbClr val="FF0000"/>
                          </a:solidFill>
                          <a:effectLst/>
                          <a:uLnTx/>
                          <a:uFillTx/>
                          <a:latin typeface="Calibri"/>
                          <a:ea typeface="Calibri"/>
                          <a:cs typeface="Times New Roman"/>
                        </a:rPr>
                        <a:t>7</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baseline="30000" dirty="0" smtClean="0">
                          <a:solidFill>
                            <a:srgbClr val="35CB5C"/>
                          </a:solidFill>
                          <a:effectLst/>
                          <a:latin typeface="Calibri"/>
                          <a:ea typeface="Calibri"/>
                          <a:cs typeface="Times New Roman"/>
                        </a:rPr>
                        <a:t>10</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6D9F1"/>
                    </a:solid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kumimoji="0" lang="ru-RU" sz="1800" b="1" i="0" u="none" strike="noStrike" kern="1200" cap="none" spc="0" normalizeH="0" baseline="30000" noProof="0" dirty="0" smtClean="0">
                          <a:ln>
                            <a:noFill/>
                          </a:ln>
                          <a:solidFill>
                            <a:srgbClr val="FF0000"/>
                          </a:solidFill>
                          <a:effectLst/>
                          <a:uLnTx/>
                          <a:uFillTx/>
                          <a:latin typeface="Calibri"/>
                          <a:ea typeface="Calibri"/>
                          <a:cs typeface="Times New Roman"/>
                        </a:rPr>
                        <a:t>8</a:t>
                      </a:r>
                      <a:endParaRPr lang="ru-RU" sz="1800" b="1" dirty="0">
                        <a:solidFill>
                          <a:schemeClr val="bg1"/>
                        </a:solidFill>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r>
              <a:tr h="44998">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r>
              <a:tr h="310535">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endParaRPr lang="ru-RU" sz="1800" b="1" dirty="0">
                        <a:effectLst/>
                        <a:latin typeface="Calibri"/>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Franklin Gothic Book"/>
                        </a:defRPr>
                      </a:lvl1pPr>
                      <a:lvl2pPr marL="457200" algn="l" rtl="0" eaLnBrk="1" latinLnBrk="0" hangingPunct="1">
                        <a:defRPr kumimoji="0" kern="1200">
                          <a:solidFill>
                            <a:schemeClr val="tx1"/>
                          </a:solidFill>
                          <a:latin typeface="Franklin Gothic Book"/>
                        </a:defRPr>
                      </a:lvl2pPr>
                      <a:lvl3pPr marL="914400" algn="l" rtl="0" eaLnBrk="1" latinLnBrk="0" hangingPunct="1">
                        <a:defRPr kumimoji="0" kern="1200">
                          <a:solidFill>
                            <a:schemeClr val="tx1"/>
                          </a:solidFill>
                          <a:latin typeface="Franklin Gothic Book"/>
                        </a:defRPr>
                      </a:lvl3pPr>
                      <a:lvl4pPr marL="1371600" algn="l" rtl="0" eaLnBrk="1" latinLnBrk="0" hangingPunct="1">
                        <a:defRPr kumimoji="0" kern="1200">
                          <a:solidFill>
                            <a:schemeClr val="tx1"/>
                          </a:solidFill>
                          <a:latin typeface="Franklin Gothic Book"/>
                        </a:defRPr>
                      </a:lvl4pPr>
                      <a:lvl5pPr marL="1828800" algn="l" rtl="0" eaLnBrk="1" latinLnBrk="0" hangingPunct="1">
                        <a:defRPr kumimoji="0" kern="1200">
                          <a:solidFill>
                            <a:schemeClr val="tx1"/>
                          </a:solidFill>
                          <a:latin typeface="Franklin Gothic Book"/>
                        </a:defRPr>
                      </a:lvl5pPr>
                      <a:lvl6pPr marL="2286000" algn="l" rtl="0" eaLnBrk="1" latinLnBrk="0" hangingPunct="1">
                        <a:defRPr kumimoji="0" kern="1200">
                          <a:solidFill>
                            <a:schemeClr val="tx1"/>
                          </a:solidFill>
                          <a:latin typeface="Franklin Gothic Book"/>
                        </a:defRPr>
                      </a:lvl6pPr>
                      <a:lvl7pPr marL="2743200" algn="l" rtl="0" eaLnBrk="1" latinLnBrk="0" hangingPunct="1">
                        <a:defRPr kumimoji="0" kern="1200">
                          <a:solidFill>
                            <a:schemeClr val="tx1"/>
                          </a:solidFill>
                          <a:latin typeface="Franklin Gothic Book"/>
                        </a:defRPr>
                      </a:lvl7pPr>
                      <a:lvl8pPr marL="3200400" algn="l" rtl="0" eaLnBrk="1" latinLnBrk="0" hangingPunct="1">
                        <a:defRPr kumimoji="0" kern="1200">
                          <a:solidFill>
                            <a:schemeClr val="tx1"/>
                          </a:solidFill>
                          <a:latin typeface="Franklin Gothic Book"/>
                        </a:defRPr>
                      </a:lvl8pPr>
                      <a:lvl9pPr marL="3657600" algn="l" rtl="0" eaLnBrk="1" latinLnBrk="0" hangingPunct="1">
                        <a:defRPr kumimoji="0" kern="1200">
                          <a:solidFill>
                            <a:schemeClr val="tx1"/>
                          </a:solidFill>
                          <a:latin typeface="Franklin Gothic Book"/>
                        </a:defRPr>
                      </a:lvl9pPr>
                    </a:lstStyle>
                    <a:p>
                      <a:pPr algn="ctr">
                        <a:lnSpc>
                          <a:spcPct val="115000"/>
                        </a:lnSpc>
                        <a:spcAft>
                          <a:spcPts val="0"/>
                        </a:spcAft>
                      </a:pPr>
                      <a:r>
                        <a:rPr lang="ru-RU" sz="1800" b="1" dirty="0">
                          <a:effectLst/>
                          <a:latin typeface="Calibri"/>
                          <a:ea typeface="Calibri"/>
                          <a:cs typeface="Times New Roman"/>
                        </a:rPr>
                        <a:t> </a:t>
                      </a:r>
                    </a:p>
                  </a:txBody>
                  <a:tcPr marL="48962" marR="48962" marT="0" marB="0">
                    <a:lnL>
                      <a:noFill/>
                    </a:lnL>
                    <a:lnR>
                      <a:noFill/>
                    </a:lnR>
                    <a:lnT>
                      <a:noFill/>
                    </a:lnT>
                    <a:lnB>
                      <a:noFill/>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25992098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0" y="332656"/>
            <a:ext cx="5688631" cy="504055"/>
          </a:xfrm>
        </p:spPr>
        <p:txBody>
          <a:bodyPr>
            <a:normAutofit fontScale="90000"/>
          </a:bodyPr>
          <a:lstStyle/>
          <a:p>
            <a:r>
              <a:rPr lang="ru-RU" dirty="0" smtClean="0"/>
              <a:t>Мир вокруг нас</a:t>
            </a:r>
            <a:endParaRPr lang="ru-RU" dirty="0"/>
          </a:p>
        </p:txBody>
      </p:sp>
      <p:graphicFrame>
        <p:nvGraphicFramePr>
          <p:cNvPr id="7" name="Таблица 6"/>
          <p:cNvGraphicFramePr>
            <a:graphicFrameLocks noGrp="1"/>
          </p:cNvGraphicFramePr>
          <p:nvPr>
            <p:extLst>
              <p:ext uri="{D42A27DB-BD31-4B8C-83A1-F6EECF244321}">
                <p14:modId xmlns:p14="http://schemas.microsoft.com/office/powerpoint/2010/main" val="1635019696"/>
              </p:ext>
            </p:extLst>
          </p:nvPr>
        </p:nvGraphicFramePr>
        <p:xfrm>
          <a:off x="1331640" y="836712"/>
          <a:ext cx="6624739" cy="5777504"/>
        </p:xfrm>
        <a:graphic>
          <a:graphicData uri="http://schemas.openxmlformats.org/drawingml/2006/table">
            <a:tbl>
              <a:tblPr firstRow="1" firstCol="1" bandRow="1"/>
              <a:tblGrid>
                <a:gridCol w="441603"/>
                <a:gridCol w="441603"/>
                <a:gridCol w="441603"/>
                <a:gridCol w="441603"/>
                <a:gridCol w="441603"/>
                <a:gridCol w="441603"/>
                <a:gridCol w="441603"/>
                <a:gridCol w="441603"/>
                <a:gridCol w="441603"/>
                <a:gridCol w="441603"/>
                <a:gridCol w="441603"/>
                <a:gridCol w="441603"/>
                <a:gridCol w="441603"/>
                <a:gridCol w="441603"/>
                <a:gridCol w="442297"/>
              </a:tblGrid>
              <a:tr h="361094">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r>
                        <a:rPr lang="ru-RU" sz="1800" b="0" baseline="0" dirty="0" smtClean="0">
                          <a:solidFill>
                            <a:srgbClr val="35CB5C"/>
                          </a:solidFill>
                          <a:effectLst/>
                          <a:latin typeface="Arial Black" pitchFamily="34" charset="0"/>
                          <a:ea typeface="Calibri"/>
                          <a:cs typeface="Times New Roman"/>
                        </a:rPr>
                        <a:t>К</a:t>
                      </a:r>
                      <a:endParaRPr lang="ru-RU" sz="1800" b="0" baseline="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r>
                        <a:rPr kumimoji="0" lang="ru-RU" sz="1800" b="0" i="0" u="none" strike="noStrike" kern="1200" cap="none" spc="0" normalizeH="0" baseline="0" noProof="0" dirty="0" smtClean="0">
                          <a:ln>
                            <a:noFill/>
                          </a:ln>
                          <a:solidFill>
                            <a:srgbClr val="35CB5C"/>
                          </a:solidFill>
                          <a:effectLst/>
                          <a:uLnTx/>
                          <a:uFillTx/>
                          <a:latin typeface="Arial Black" pitchFamily="34" charset="0"/>
                          <a:ea typeface="Calibri"/>
                          <a:cs typeface="Times New Roman"/>
                        </a:rPr>
                        <a:t>К</a:t>
                      </a:r>
                      <a:endParaRPr lang="ru-RU" sz="1800" b="0" baseline="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Л</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О</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И</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kumimoji="0" lang="ru-RU" sz="1800" b="0" i="0" u="none" strike="noStrike" kern="1200" cap="none" spc="0" normalizeH="0" baseline="0" noProof="0" dirty="0" smtClean="0">
                          <a:ln>
                            <a:noFill/>
                          </a:ln>
                          <a:solidFill>
                            <a:srgbClr val="35CB5C"/>
                          </a:solidFill>
                          <a:effectLst/>
                          <a:uLnTx/>
                          <a:uFillTx/>
                          <a:latin typeface="Arial Black" pitchFamily="34" charset="0"/>
                          <a:ea typeface="Calibri"/>
                          <a:cs typeface="Times New Roman"/>
                        </a:rPr>
                        <a:t>У</a:t>
                      </a:r>
                      <a:endParaRPr lang="ru-RU" sz="1800" b="0" baseline="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Р</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r>
                        <a:rPr lang="ru-RU" sz="1800" b="0" baseline="-25000" dirty="0" smtClean="0">
                          <a:solidFill>
                            <a:srgbClr val="35CB5C"/>
                          </a:solidFill>
                          <a:effectLst/>
                          <a:latin typeface="Arial Black" pitchFamily="34" charset="0"/>
                          <a:ea typeface="Calibri"/>
                          <a:cs typeface="Times New Roman"/>
                        </a:rPr>
                        <a:t> </a:t>
                      </a:r>
                      <a:r>
                        <a:rPr lang="ru-RU" sz="1800" b="0" baseline="0" dirty="0" smtClean="0">
                          <a:solidFill>
                            <a:srgbClr val="35CB5C"/>
                          </a:solidFill>
                          <a:effectLst/>
                          <a:latin typeface="Arial Black" pitchFamily="34" charset="0"/>
                          <a:ea typeface="Calibri"/>
                          <a:cs typeface="Times New Roman"/>
                        </a:rPr>
                        <a:t>А</a:t>
                      </a:r>
                      <a:endParaRPr lang="ru-RU" sz="1800" b="0" dirty="0">
                        <a:solidFill>
                          <a:srgbClr val="35CB5C"/>
                        </a:solidFill>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Т</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М</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О</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800" b="0" dirty="0" smtClean="0">
                          <a:latin typeface="Arial Black" pitchFamily="34" charset="0"/>
                        </a:rPr>
                        <a:t>С</a:t>
                      </a:r>
                      <a:endParaRPr lang="ru-RU" sz="1800" b="0" dirty="0">
                        <a:latin typeface="Arial Black" pitchFamily="34" charset="0"/>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Ф</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Е</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Р</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kumimoji="0" lang="ru-RU" sz="1800" b="0" i="0" u="none" strike="noStrike" kern="1200" cap="none" spc="0" normalizeH="0" baseline="0" noProof="0" dirty="0" smtClean="0">
                          <a:ln>
                            <a:noFill/>
                          </a:ln>
                          <a:solidFill>
                            <a:srgbClr val="35CB5C"/>
                          </a:solidFill>
                          <a:effectLst/>
                          <a:uLnTx/>
                          <a:uFillTx/>
                          <a:latin typeface="Arial Black" pitchFamily="34" charset="0"/>
                          <a:ea typeface="Calibri"/>
                          <a:cs typeface="Times New Roman"/>
                        </a:rPr>
                        <a:t>А</a:t>
                      </a:r>
                      <a:endParaRPr lang="ru-RU" sz="1800" b="0" baseline="0" dirty="0">
                        <a:solidFill>
                          <a:srgbClr val="35CB5C"/>
                        </a:solidFill>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Н</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А</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r>
                        <a:rPr lang="ru-RU" sz="1800" b="0" dirty="0" smtClean="0">
                          <a:latin typeface="Arial Black" pitchFamily="34" charset="0"/>
                        </a:rPr>
                        <a:t>Т</a:t>
                      </a:r>
                      <a:endParaRPr lang="ru-RU" sz="1800" b="0" dirty="0">
                        <a:latin typeface="Arial Black" pitchFamily="34" charset="0"/>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Н</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С</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 </a:t>
                      </a:r>
                      <a:endParaRPr lang="ru-RU" sz="1800" b="0" dirty="0">
                        <a:effectLst/>
                        <a:latin typeface="Arial Black" pitchFamily="34" charset="0"/>
                        <a:ea typeface="Calibri"/>
                        <a:cs typeface="Times New Roman"/>
                      </a:endParaRPr>
                    </a:p>
                  </a:txBody>
                  <a:tcPr marL="48962" marR="48962" marT="0" marB="0">
                    <a:lnL>
                      <a:noFill/>
                    </a:lnL>
                    <a:lnR>
                      <a:noFill/>
                    </a:lnR>
                    <a:lnT>
                      <a:noFill/>
                    </a:lnT>
                    <a:lnB>
                      <a:noFill/>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Т</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Т</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r>
                        <a:rPr lang="ru-RU" sz="1800" b="0" dirty="0" smtClean="0">
                          <a:latin typeface="Arial Black" pitchFamily="34" charset="0"/>
                        </a:rPr>
                        <a:t>Ь</a:t>
                      </a:r>
                      <a:endParaRPr lang="ru-RU" sz="1800" b="0" dirty="0">
                        <a:latin typeface="Arial Black" pitchFamily="34" charset="0"/>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Ь</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Т</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r>
              <a:tr h="361094">
                <a:tc>
                  <a:txBody>
                    <a:bodyPr/>
                    <a:lstStyle/>
                    <a:p>
                      <a:pPr algn="ctr">
                        <a:lnSpc>
                          <a:spcPct val="115000"/>
                        </a:lnSpc>
                        <a:spcAft>
                          <a:spcPts val="0"/>
                        </a:spcAft>
                      </a:pPr>
                      <a:r>
                        <a:rPr kumimoji="0" lang="ru-RU" sz="1800" b="0" i="0" u="none" strike="noStrike" kern="1200" cap="none" spc="0" normalizeH="0" baseline="0" noProof="0" dirty="0" smtClean="0">
                          <a:ln>
                            <a:noFill/>
                          </a:ln>
                          <a:solidFill>
                            <a:srgbClr val="FF0000"/>
                          </a:solidFill>
                          <a:effectLst/>
                          <a:uLnTx/>
                          <a:uFillTx/>
                          <a:latin typeface="Arial Black" pitchFamily="34" charset="0"/>
                          <a:ea typeface="Calibri"/>
                          <a:cs typeface="Times New Roman"/>
                        </a:rPr>
                        <a:t>О</a:t>
                      </a:r>
                      <a:endParaRPr lang="ru-RU" sz="1800" b="0" baseline="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К</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Е</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А</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Н</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ru-RU" sz="1800" b="0" baseline="0" dirty="0" smtClean="0">
                          <a:solidFill>
                            <a:srgbClr val="35CB5C"/>
                          </a:solidFill>
                          <a:effectLst/>
                          <a:latin typeface="Arial Black" pitchFamily="34" charset="0"/>
                          <a:ea typeface="Calibri"/>
                          <a:cs typeface="Times New Roman"/>
                        </a:rPr>
                        <a:t>Л</a:t>
                      </a:r>
                      <a:r>
                        <a:rPr lang="ru-RU" sz="1800" b="0" baseline="30000" dirty="0" smtClean="0">
                          <a:solidFill>
                            <a:srgbClr val="FF0000"/>
                          </a:solidFill>
                          <a:effectLst/>
                          <a:latin typeface="Arial Black" pitchFamily="34" charset="0"/>
                          <a:ea typeface="Calibri"/>
                          <a:cs typeface="Times New Roman"/>
                        </a:rPr>
                        <a:t> </a:t>
                      </a:r>
                      <a:endParaRPr lang="ru-RU" sz="1800" b="0" dirty="0" smtClean="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800" b="0" dirty="0" smtClean="0">
                          <a:latin typeface="Arial Black" pitchFamily="34" charset="0"/>
                        </a:rPr>
                        <a:t>Е</a:t>
                      </a:r>
                      <a:endParaRPr lang="ru-RU" sz="1800" b="0" dirty="0">
                        <a:latin typeface="Arial Black" pitchFamily="34" charset="0"/>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kumimoji="0" lang="ru-RU" sz="1800" b="0" i="0" u="none" strike="noStrike" kern="1200" cap="none" spc="0" normalizeH="0" baseline="0" noProof="0" dirty="0" smtClean="0">
                          <a:ln>
                            <a:noFill/>
                          </a:ln>
                          <a:solidFill>
                            <a:srgbClr val="35CB5C"/>
                          </a:solidFill>
                          <a:effectLst/>
                          <a:uLnTx/>
                          <a:uFillTx/>
                          <a:latin typeface="Arial Black" pitchFamily="34" charset="0"/>
                          <a:ea typeface="Calibri"/>
                          <a:cs typeface="Times New Roman"/>
                        </a:rPr>
                        <a:t>С</a:t>
                      </a:r>
                      <a:endParaRPr lang="ru-RU" sz="1800" b="0" dirty="0">
                        <a:solidFill>
                          <a:srgbClr val="35CB5C"/>
                        </a:solidFill>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kumimoji="0" lang="ru-RU" sz="1800" b="0" i="0" u="none" strike="noStrike" kern="1200" cap="none" spc="0" normalizeH="0" baseline="0" noProof="0" dirty="0" smtClean="0">
                          <a:ln>
                            <a:noFill/>
                          </a:ln>
                          <a:solidFill>
                            <a:srgbClr val="FF0000"/>
                          </a:solidFill>
                          <a:effectLst/>
                          <a:uLnTx/>
                          <a:uFillTx/>
                          <a:latin typeface="Arial Black" pitchFamily="34" charset="0"/>
                          <a:ea typeface="Calibri"/>
                          <a:cs typeface="Times New Roman"/>
                        </a:rPr>
                        <a:t>К </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Р</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О</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Н</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А</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Р</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И</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Е</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О</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К</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С</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М</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Н</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w="12700" cap="flat" cmpd="sng" algn="ctr">
                      <a:solidFill>
                        <a:srgbClr val="000000"/>
                      </a:solidFill>
                      <a:prstDash val="solid"/>
                      <a:round/>
                      <a:headEnd type="none" w="med" len="med"/>
                      <a:tailEnd type="none" w="med" len="med"/>
                    </a:lnB>
                  </a:tcPr>
                </a:tc>
              </a:tr>
              <a:tr h="361094">
                <a:tc>
                  <a:txBody>
                    <a:bodyPr/>
                    <a:lstStyle/>
                    <a:p>
                      <a:pPr algn="ctr">
                        <a:lnSpc>
                          <a:spcPct val="115000"/>
                        </a:lnSpc>
                        <a:spcAft>
                          <a:spcPts val="0"/>
                        </a:spcAft>
                      </a:pPr>
                      <a:r>
                        <a:rPr kumimoji="0" lang="ru-RU" sz="1800" b="0" i="0" u="none" strike="noStrike" kern="1200" cap="none" spc="0" normalizeH="0" baseline="0" noProof="0" dirty="0" smtClean="0">
                          <a:ln>
                            <a:noFill/>
                          </a:ln>
                          <a:solidFill>
                            <a:srgbClr val="FF0000"/>
                          </a:solidFill>
                          <a:effectLst/>
                          <a:uLnTx/>
                          <a:uFillTx/>
                          <a:latin typeface="Arial Black" pitchFamily="34" charset="0"/>
                          <a:ea typeface="Calibri"/>
                          <a:cs typeface="Times New Roman"/>
                        </a:rPr>
                        <a:t>К</a:t>
                      </a:r>
                      <a:endParaRPr lang="ru-RU" sz="1800" b="0" baseline="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А</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Р</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Т</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А</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kumimoji="0" lang="ru-RU" sz="1800" b="0" i="0" u="none" strike="noStrike" kern="1200" cap="none" spc="0" normalizeH="0" baseline="0" noProof="0" dirty="0" smtClean="0">
                          <a:ln>
                            <a:noFill/>
                          </a:ln>
                          <a:solidFill>
                            <a:srgbClr val="FF0000"/>
                          </a:solidFill>
                          <a:effectLst/>
                          <a:uLnTx/>
                          <a:uFillTx/>
                          <a:latin typeface="Arial Black" pitchFamily="34" charset="0"/>
                          <a:ea typeface="Calibri"/>
                          <a:cs typeface="Times New Roman"/>
                        </a:rPr>
                        <a:t>Т</a:t>
                      </a:r>
                      <a:endParaRPr lang="ru-RU" sz="1800" b="0" baseline="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baseline="0" dirty="0" smtClean="0">
                          <a:solidFill>
                            <a:srgbClr val="35CB5C"/>
                          </a:solidFill>
                          <a:effectLst/>
                          <a:latin typeface="Arial Black" pitchFamily="34" charset="0"/>
                          <a:ea typeface="Calibri"/>
                          <a:cs typeface="Times New Roman"/>
                        </a:rPr>
                        <a:t>У</a:t>
                      </a:r>
                      <a:endParaRPr lang="ru-RU" sz="1800" b="0" baseline="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Я</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kumimoji="0" lang="ru-RU" sz="1800" b="0" i="0" u="none" strike="noStrike" kern="1200" cap="none" spc="0" normalizeH="0" baseline="0" noProof="0" dirty="0" smtClean="0">
                          <a:ln>
                            <a:noFill/>
                          </a:ln>
                          <a:solidFill>
                            <a:srgbClr val="FF0000"/>
                          </a:solidFill>
                          <a:effectLst/>
                          <a:uLnTx/>
                          <a:uFillTx/>
                          <a:latin typeface="Arial Black" pitchFamily="34" charset="0"/>
                          <a:ea typeface="Calibri"/>
                          <a:cs typeface="Times New Roman"/>
                        </a:rPr>
                        <a:t>П</a:t>
                      </a:r>
                      <a:endParaRPr lang="ru-RU" sz="1800" b="0" baseline="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О</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Ч</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В</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А</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И</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baseline="0" dirty="0" smtClean="0">
                          <a:solidFill>
                            <a:srgbClr val="35CB5C"/>
                          </a:solidFill>
                          <a:effectLst/>
                          <a:latin typeface="Arial Black" pitchFamily="34" charset="0"/>
                          <a:ea typeface="Calibri"/>
                          <a:cs typeface="Times New Roman"/>
                        </a:rPr>
                        <a:t>К</a:t>
                      </a:r>
                      <a:endParaRPr lang="ru-RU" sz="1800" b="0" baseline="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Г</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baseline="0" dirty="0" smtClean="0">
                          <a:solidFill>
                            <a:srgbClr val="35CB5C"/>
                          </a:solidFill>
                          <a:effectLst/>
                          <a:latin typeface="Arial Black" pitchFamily="34" charset="0"/>
                          <a:ea typeface="Calibri"/>
                          <a:cs typeface="Times New Roman"/>
                        </a:rPr>
                        <a:t>В</a:t>
                      </a:r>
                      <a:endParaRPr lang="ru-RU" sz="1800" b="0" baseline="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М</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Д</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О</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О</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У</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И</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r>
                        <a:rPr kumimoji="0" lang="ru-RU" sz="1800" b="0" i="0" u="none" strike="noStrike" kern="1200" cap="none" spc="0" normalizeH="0" baseline="0" noProof="0" dirty="0" smtClean="0">
                          <a:ln>
                            <a:noFill/>
                          </a:ln>
                          <a:solidFill>
                            <a:srgbClr val="FF0000"/>
                          </a:solidFill>
                          <a:effectLst/>
                          <a:uLnTx/>
                          <a:uFillTx/>
                          <a:latin typeface="Arial Black" pitchFamily="34" charset="0"/>
                          <a:ea typeface="Calibri"/>
                          <a:cs typeface="Times New Roman"/>
                        </a:rPr>
                        <a:t>А</a:t>
                      </a:r>
                      <a:endParaRPr lang="ru-RU" sz="1800" b="0" baseline="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В</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С</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Т</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Р</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А</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Л</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И</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Я</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М</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Ь</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К</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r>
              <a:tr h="361094">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О</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А</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r>
              <a:tr h="361094">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С</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r>
                        <a:rPr lang="ru-RU" sz="1800" b="0" dirty="0" smtClean="0">
                          <a:effectLst/>
                          <a:latin typeface="Arial Black" pitchFamily="34" charset="0"/>
                          <a:ea typeface="Calibri"/>
                          <a:cs typeface="Times New Roman"/>
                        </a:rPr>
                        <a:t>Н</a:t>
                      </a:r>
                      <a:endParaRPr lang="ru-RU" sz="1800" b="0" dirty="0">
                        <a:effectLst/>
                        <a:latin typeface="Arial Black" pitchFamily="34" charset="0"/>
                        <a:ea typeface="Calibri"/>
                        <a:cs typeface="Times New Roman"/>
                      </a:endParaRPr>
                    </a:p>
                  </a:txBody>
                  <a:tcPr marL="48962" marR="489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a:effectLst/>
                          <a:latin typeface="Arial Black" pitchFamily="34" charset="0"/>
                          <a:ea typeface="Calibri"/>
                          <a:cs typeface="Times New Roman"/>
                        </a:rPr>
                        <a:t> </a:t>
                      </a:r>
                    </a:p>
                  </a:txBody>
                  <a:tcPr marL="48962" marR="48962" marT="0" marB="0">
                    <a:lnL>
                      <a:noFill/>
                    </a:lnL>
                    <a:lnR>
                      <a:noFill/>
                    </a:lnR>
                    <a:lnT>
                      <a:noFill/>
                    </a:lnT>
                    <a:lnB>
                      <a:noFill/>
                    </a:lnB>
                  </a:tcPr>
                </a:tc>
                <a:tc>
                  <a:txBody>
                    <a:bodyPr/>
                    <a:lstStyle/>
                    <a:p>
                      <a:pPr algn="ctr">
                        <a:lnSpc>
                          <a:spcPct val="115000"/>
                        </a:lnSpc>
                        <a:spcAft>
                          <a:spcPts val="0"/>
                        </a:spcAft>
                      </a:pPr>
                      <a:r>
                        <a:rPr lang="ru-RU" sz="1800" b="0" dirty="0">
                          <a:effectLst/>
                          <a:latin typeface="Arial Black" pitchFamily="34" charset="0"/>
                          <a:ea typeface="Calibri"/>
                          <a:cs typeface="Times New Roman"/>
                        </a:rPr>
                        <a:t> </a:t>
                      </a:r>
                    </a:p>
                  </a:txBody>
                  <a:tcPr marL="48962" marR="48962" marT="0" marB="0">
                    <a:lnL>
                      <a:noFill/>
                    </a:lnL>
                    <a:lnR>
                      <a:noFill/>
                    </a:lnR>
                    <a:lnT>
                      <a:noFill/>
                    </a:lnT>
                    <a:lnB>
                      <a:noFill/>
                    </a:lnB>
                  </a:tcPr>
                </a:tc>
              </a:tr>
            </a:tbl>
          </a:graphicData>
        </a:graphic>
      </p:graphicFrame>
    </p:spTree>
    <p:extLst>
      <p:ext uri="{BB962C8B-B14F-4D97-AF65-F5344CB8AC3E}">
        <p14:creationId xmlns:p14="http://schemas.microsoft.com/office/powerpoint/2010/main" val="150274926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сность">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Классическая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Ясность">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189</TotalTime>
  <Words>445</Words>
  <Application>Microsoft Office PowerPoint</Application>
  <PresentationFormat>Экран (4:3)</PresentationFormat>
  <Paragraphs>780</Paragraphs>
  <Slides>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6</vt:i4>
      </vt:variant>
    </vt:vector>
  </HeadingPairs>
  <TitlesOfParts>
    <vt:vector size="7" baseType="lpstr">
      <vt:lpstr>Ясность</vt:lpstr>
      <vt:lpstr>Кроссворд «Мир вокруг нас» </vt:lpstr>
      <vt:lpstr>Инструкция</vt:lpstr>
      <vt:lpstr>Мир вокруг нас (Версия для печати)</vt:lpstr>
      <vt:lpstr>Мир вокруг нас</vt:lpstr>
      <vt:lpstr>Мир вокруг нас</vt:lpstr>
      <vt:lpstr>Мир вокруг нас</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Домашний компьютер</cp:lastModifiedBy>
  <cp:revision>32</cp:revision>
  <cp:lastPrinted>2013-10-01T12:11:22Z</cp:lastPrinted>
  <dcterms:created xsi:type="dcterms:W3CDTF">2013-09-30T11:40:32Z</dcterms:created>
  <dcterms:modified xsi:type="dcterms:W3CDTF">2021-02-09T14:29:09Z</dcterms:modified>
</cp:coreProperties>
</file>