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15" r:id="rId2"/>
    <p:sldId id="256" r:id="rId3"/>
    <p:sldId id="258" r:id="rId4"/>
    <p:sldId id="268" r:id="rId5"/>
    <p:sldId id="264" r:id="rId6"/>
    <p:sldId id="284" r:id="rId7"/>
    <p:sldId id="265" r:id="rId8"/>
    <p:sldId id="285" r:id="rId9"/>
    <p:sldId id="269" r:id="rId10"/>
    <p:sldId id="286" r:id="rId11"/>
    <p:sldId id="271" r:id="rId12"/>
    <p:sldId id="287" r:id="rId13"/>
    <p:sldId id="272" r:id="rId14"/>
    <p:sldId id="273" r:id="rId15"/>
    <p:sldId id="289" r:id="rId16"/>
    <p:sldId id="274" r:id="rId17"/>
    <p:sldId id="290" r:id="rId18"/>
    <p:sldId id="275" r:id="rId19"/>
    <p:sldId id="291" r:id="rId20"/>
    <p:sldId id="276" r:id="rId21"/>
    <p:sldId id="292" r:id="rId22"/>
    <p:sldId id="277" r:id="rId23"/>
    <p:sldId id="278" r:id="rId24"/>
    <p:sldId id="294" r:id="rId25"/>
    <p:sldId id="279" r:id="rId26"/>
    <p:sldId id="295" r:id="rId27"/>
    <p:sldId id="280" r:id="rId28"/>
    <p:sldId id="296" r:id="rId29"/>
    <p:sldId id="281" r:id="rId30"/>
    <p:sldId id="300" r:id="rId31"/>
    <p:sldId id="259" r:id="rId32"/>
    <p:sldId id="298" r:id="rId33"/>
    <p:sldId id="282" r:id="rId34"/>
    <p:sldId id="299" r:id="rId35"/>
    <p:sldId id="283" r:id="rId36"/>
    <p:sldId id="267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6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180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89" autoAdjust="0"/>
  </p:normalViewPr>
  <p:slideViewPr>
    <p:cSldViewPr>
      <p:cViewPr varScale="1">
        <p:scale>
          <a:sx n="67" d="100"/>
          <a:sy n="67" d="100"/>
        </p:scale>
        <p:origin x="-5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250862-B43E-4BC5-8D4C-3B588828015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30361BD-F529-48AB-B72A-5D13715E79F2}">
      <dgm:prSet/>
      <dgm:spPr/>
      <dgm:t>
        <a:bodyPr/>
        <a:lstStyle/>
        <a:p>
          <a:pPr algn="l" rtl="0"/>
          <a:r>
            <a:rPr lang="ru-RU" dirty="0" smtClean="0">
              <a:hlinkClick xmlns:r="http://schemas.openxmlformats.org/officeDocument/2006/relationships" r:id="rId1" action="ppaction://hlinksldjump"/>
            </a:rPr>
            <a:t>Начать игру</a:t>
          </a:r>
          <a:endParaRPr lang="ru-RU" dirty="0"/>
        </a:p>
      </dgm:t>
    </dgm:pt>
    <dgm:pt modelId="{DFDD5F55-A283-4301-B127-68E109B09734}" type="parTrans" cxnId="{B5A78C46-03FF-4E77-A335-0363A0EF101A}">
      <dgm:prSet/>
      <dgm:spPr/>
      <dgm:t>
        <a:bodyPr/>
        <a:lstStyle/>
        <a:p>
          <a:endParaRPr lang="ru-RU"/>
        </a:p>
      </dgm:t>
    </dgm:pt>
    <dgm:pt modelId="{06F064AB-C0DF-4CCA-AFB0-7F6DFBBD4B74}" type="sibTrans" cxnId="{B5A78C46-03FF-4E77-A335-0363A0EF101A}">
      <dgm:prSet/>
      <dgm:spPr/>
      <dgm:t>
        <a:bodyPr/>
        <a:lstStyle/>
        <a:p>
          <a:endParaRPr lang="ru-RU"/>
        </a:p>
      </dgm:t>
    </dgm:pt>
    <dgm:pt modelId="{96B5E853-52C2-4083-89E1-293AD572EA13}" type="pres">
      <dgm:prSet presAssocID="{1A250862-B43E-4BC5-8D4C-3B58882801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DF2F52-0118-4A71-AEB4-AF872116F9DD}" type="pres">
      <dgm:prSet presAssocID="{E30361BD-F529-48AB-B72A-5D13715E79F2}" presName="parentText" presStyleLbl="node1" presStyleIdx="0" presStyleCnt="1" custLinFactNeighborX="-48333" custLinFactNeighborY="889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BDBF91-9CE2-4DFF-95DC-CE0203ED81D8}" type="presOf" srcId="{1A250862-B43E-4BC5-8D4C-3B5888280152}" destId="{96B5E853-52C2-4083-89E1-293AD572EA13}" srcOrd="0" destOrd="0" presId="urn:microsoft.com/office/officeart/2005/8/layout/vList2"/>
    <dgm:cxn modelId="{68BD101E-BA0A-432C-8C98-727705CE56DF}" type="presOf" srcId="{E30361BD-F529-48AB-B72A-5D13715E79F2}" destId="{66DF2F52-0118-4A71-AEB4-AF872116F9DD}" srcOrd="0" destOrd="0" presId="urn:microsoft.com/office/officeart/2005/8/layout/vList2"/>
    <dgm:cxn modelId="{B5A78C46-03FF-4E77-A335-0363A0EF101A}" srcId="{1A250862-B43E-4BC5-8D4C-3B5888280152}" destId="{E30361BD-F529-48AB-B72A-5D13715E79F2}" srcOrd="0" destOrd="0" parTransId="{DFDD5F55-A283-4301-B127-68E109B09734}" sibTransId="{06F064AB-C0DF-4CCA-AFB0-7F6DFBBD4B74}"/>
    <dgm:cxn modelId="{345B938F-2FA9-4F10-AEFB-9194260215C1}" type="presParOf" srcId="{96B5E853-52C2-4083-89E1-293AD572EA13}" destId="{66DF2F52-0118-4A71-AEB4-AF872116F9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DF2F52-0118-4A71-AEB4-AF872116F9DD}">
      <dsp:nvSpPr>
        <dsp:cNvPr id="0" name=""/>
        <dsp:cNvSpPr/>
      </dsp:nvSpPr>
      <dsp:spPr>
        <a:xfrm>
          <a:off x="0" y="21433"/>
          <a:ext cx="4104456" cy="1103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kern="1200" dirty="0" smtClean="0">
              <a:hlinkClick xmlns:r="http://schemas.openxmlformats.org/officeDocument/2006/relationships" r:id="" action="ppaction://hlinksldjump"/>
            </a:rPr>
            <a:t>Начать игру</a:t>
          </a:r>
          <a:endParaRPr lang="ru-RU" sz="4600" kern="1200" dirty="0"/>
        </a:p>
      </dsp:txBody>
      <dsp:txXfrm>
        <a:off x="0" y="21433"/>
        <a:ext cx="4104456" cy="1103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E907-B524-4440-BA99-282C8C78ED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2C77F-354A-4D2E-B1EF-5F0306E90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2C77F-354A-4D2E-B1EF-5F0306E90AC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C85A1-089B-4982-B133-828D84A7B614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909D2-1117-48A8-AD03-7357455D5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5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3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gameshows.ru/forum/kto-hochet-stat-millionerom-t153-195.html?hilit=&#1083;&#1086;&#1075;&#1086;&#1090;&#1080;&#1087;%20&#1082;&#1090;&#1086;%20&#1093;&#1086;&#1095;&#1077;&#1090;%20&#1089;&#1090;&#1072;&#1090;&#1100;%20&#1084;&#1080;&#1083;&#1083;&#1080;&#1086;&#1085;&#1077;&#1088;&#1086;&#1084;" TargetMode="External"/><Relationship Id="rId2" Type="http://schemas.openxmlformats.org/officeDocument/2006/relationships/hyperlink" Target="http://globuss24.ru/test/test-po-volnoi-borbe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bs.twimg.com/media/Ctc85aeXEAAECSP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44015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Олимпийские виды </a:t>
            </a:r>
            <a:r>
              <a:rPr lang="ru-RU" b="1" dirty="0" smtClean="0">
                <a:solidFill>
                  <a:srgbClr val="FFC000"/>
                </a:solidFill>
              </a:rPr>
              <a:t>спорта 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в Древности</a:t>
            </a:r>
            <a:r>
              <a:rPr lang="ru-RU" b="1" dirty="0" smtClean="0">
                <a:solidFill>
                  <a:srgbClr val="FFC000"/>
                </a:solidFill>
              </a:rPr>
              <a:t>:  </a:t>
            </a:r>
            <a:r>
              <a:rPr lang="ru-RU" b="1" dirty="0" smtClean="0">
                <a:solidFill>
                  <a:srgbClr val="FFC000"/>
                </a:solidFill>
              </a:rPr>
              <a:t>пентатлон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sz="2200" dirty="0" smtClean="0">
                <a:solidFill>
                  <a:srgbClr val="FFC000"/>
                </a:solidFill>
              </a:rPr>
              <a:t>( на примере борьбы)</a:t>
            </a:r>
            <a:endParaRPr lang="ru-RU" sz="22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32848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b="1" dirty="0" smtClean="0">
                <a:solidFill>
                  <a:srgbClr val="FFC000"/>
                </a:solidFill>
              </a:rPr>
              <a:t>Учитель истории и обществознания</a:t>
            </a:r>
          </a:p>
          <a:p>
            <a:pPr algn="r"/>
            <a:r>
              <a:rPr lang="ru-RU" sz="2400" b="1" dirty="0" smtClean="0">
                <a:solidFill>
                  <a:srgbClr val="FFC000"/>
                </a:solidFill>
              </a:rPr>
              <a:t>МОУ Китовской СШ Шуйского района </a:t>
            </a:r>
          </a:p>
          <a:p>
            <a:pPr algn="r"/>
            <a:r>
              <a:rPr lang="ru-RU" sz="2400" b="1" dirty="0" smtClean="0">
                <a:solidFill>
                  <a:srgbClr val="FFC000"/>
                </a:solidFill>
              </a:rPr>
              <a:t>Ивановской области</a:t>
            </a:r>
          </a:p>
          <a:p>
            <a:pPr algn="r"/>
            <a:r>
              <a:rPr lang="ru-RU" sz="2400" b="1" dirty="0" smtClean="0">
                <a:solidFill>
                  <a:srgbClr val="FFC000"/>
                </a:solidFill>
              </a:rPr>
              <a:t>Прохорова </a:t>
            </a:r>
            <a:r>
              <a:rPr lang="ru-RU" sz="2400" b="1" dirty="0" err="1" smtClean="0">
                <a:solidFill>
                  <a:srgbClr val="FFC000"/>
                </a:solidFill>
              </a:rPr>
              <a:t>Маремьяна</a:t>
            </a:r>
            <a:r>
              <a:rPr lang="ru-RU" sz="2400" b="1" dirty="0" smtClean="0">
                <a:solidFill>
                  <a:srgbClr val="FFC000"/>
                </a:solidFill>
              </a:rPr>
              <a:t> Сергеевна 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Япония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Россия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Англия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 какой стране появилась борьба?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3316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0"/>
            <a:ext cx="4248472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Лионель </a:t>
            </a:r>
            <a:r>
              <a:rPr lang="ru-RU" dirty="0" err="1" smtClean="0"/>
              <a:t>Месеи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err="1" smtClean="0"/>
              <a:t>Коби</a:t>
            </a:r>
            <a:r>
              <a:rPr lang="ru-RU" dirty="0" smtClean="0"/>
              <a:t> </a:t>
            </a:r>
            <a:r>
              <a:rPr lang="ru-RU" dirty="0" err="1" smtClean="0"/>
              <a:t>Брайнт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err="1" smtClean="0"/>
              <a:t>Бувайсар</a:t>
            </a:r>
            <a:r>
              <a:rPr lang="ru-RU" dirty="0" smtClean="0"/>
              <a:t> </a:t>
            </a:r>
            <a:r>
              <a:rPr lang="ru-RU" dirty="0" err="1" smtClean="0"/>
              <a:t>Сантиев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Роман Власов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Самый </a:t>
            </a:r>
            <a:r>
              <a:rPr lang="ru-RU" b="1" spc="300" dirty="0" err="1" smtClean="0">
                <a:solidFill>
                  <a:schemeClr val="bg1">
                    <a:lumMod val="95000"/>
                  </a:schemeClr>
                </a:solidFill>
              </a:rPr>
              <a:t>тутилованный</a:t>
            </a:r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 борец вольного стиля?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76368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6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284984"/>
            <a:ext cx="5940152" cy="79208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Сколько весовых Олимпийских весовых категорий в вольной борьбе?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0"/>
            <a:ext cx="23042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"/>
            <a:ext cx="4176464" cy="32849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2 мин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251520" y="5517232"/>
            <a:ext cx="2664296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10 мин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5 мин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3 мин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Сколько времени идёт  1 период в схватке?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9797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0"/>
            <a:ext cx="4176464" cy="34289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2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Высшая оценка в вольной борьбе?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21237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3717032"/>
            <a:ext cx="8892480" cy="3140968"/>
          </a:xfrm>
        </p:spPr>
        <p:txBody>
          <a:bodyPr anchor="t"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Это </a:t>
            </a:r>
            <a:r>
              <a:rPr lang="ru-RU" sz="2800" dirty="0" smtClean="0">
                <a:solidFill>
                  <a:schemeClr val="bg1"/>
                </a:solidFill>
              </a:rPr>
              <a:t>викторина </a:t>
            </a:r>
            <a:r>
              <a:rPr lang="ru-RU" sz="2800" dirty="0" smtClean="0">
                <a:solidFill>
                  <a:schemeClr val="bg1"/>
                </a:solidFill>
              </a:rPr>
              <a:t>по вольной борьбе определит вашу  глубину знаний и заинтересованность  по данному виду спорта.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rgbClr val="FFC000"/>
                </a:solidFill>
              </a:rPr>
              <a:t>Инструкция </a:t>
            </a:r>
            <a:r>
              <a:rPr lang="ru-RU" sz="2800" b="1" dirty="0" smtClean="0">
                <a:solidFill>
                  <a:srgbClr val="FFC000"/>
                </a:solidFill>
              </a:rPr>
              <a:t>к викторине.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Вчитывайтесь в вопрос, ответ тут только один, а вариантов несколько.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8640"/>
            <a:ext cx="6400800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ea typeface="DFKai-SB" pitchFamily="65" charset="-120"/>
                <a:cs typeface="AngsanaUPC" pitchFamily="18" charset="-34"/>
              </a:rPr>
              <a:t>Добро пожаловать!</a:t>
            </a:r>
            <a:endParaRPr lang="ru-RU" sz="3600" b="1" dirty="0">
              <a:solidFill>
                <a:srgbClr val="FFC000"/>
              </a:solidFill>
              <a:ea typeface="DFKai-SB" pitchFamily="65" charset="-120"/>
              <a:cs typeface="AngsanaUPC" pitchFamily="18" charset="-34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483768" y="5733256"/>
          <a:ext cx="4104456" cy="112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67645583fad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476671"/>
            <a:ext cx="4158356" cy="352839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2 раза в год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 раз в 2 года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 раз в год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1 раз в 10 лет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 какой периодичностью проходят чемпионаты мира 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2411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11 мин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11 час 40 мин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45 мин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2 часа 10 мин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Сколько по времени был самый длинный поединок в  борьбе?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9077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1904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1910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1966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2000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79208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С какого года вольная борьба появляется на летних Олимпийских играх?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9797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1996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2000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1984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1994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864096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 каком году Россия впервые выступила как самостоятельная команда на Олимпийских играх?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0"/>
            <a:ext cx="19077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Лас Вегас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Париж</a:t>
            </a:r>
            <a:endParaRPr lang="ru-RU" dirty="0"/>
          </a:p>
        </p:txBody>
      </p:sp>
      <p:sp>
        <p:nvSpPr>
          <p:cNvPr id="7" name="Шестиугольник 6">
            <a:hlinkClick r:id="rId4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Барселона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79208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 каком городе прошёл чемпионат Мира по вольной борьбе в 2010 г.?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6196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1946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2000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1825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1947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429000"/>
            <a:ext cx="5940152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 каком году советские борцы вступили в ФИЛА?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6196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15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0"/>
            <a:ext cx="4176464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843808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наука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445224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вид спорта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131840" y="4509120"/>
            <a:ext cx="2664296" cy="626368"/>
          </a:xfrm>
          <a:prstGeom prst="hexagon">
            <a:avLst>
              <a:gd name="adj" fmla="val 27393"/>
              <a:gd name="vf" fmla="val 115470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искусство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архитектура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Что такое борьба?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404664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51521" y="332656"/>
            <a:ext cx="12961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0"/>
            <a:ext cx="4158356" cy="34438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1619672" y="1844824"/>
            <a:ext cx="612068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У Вас 50000 баллов</a:t>
            </a:r>
            <a:endParaRPr lang="ru-RU" sz="6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6696744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million_005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80728"/>
            <a:ext cx="7992888" cy="41044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1691680" y="3501008"/>
            <a:ext cx="5616624" cy="237626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У  Вас 100 баллов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332656"/>
            <a:ext cx="6696744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million_005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04664"/>
            <a:ext cx="7848872" cy="34563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illion_005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4664"/>
            <a:ext cx="7272808" cy="50405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1547664" y="4293096"/>
            <a:ext cx="5904656" cy="216024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У Вас 3200 баллов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million_005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404664"/>
            <a:ext cx="7128792" cy="403244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1475656" y="2348880"/>
            <a:ext cx="6408712" cy="367240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У Вас 100000 баллов </a:t>
            </a:r>
            <a:endParaRPr lang="ru-RU" sz="5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XSM_0_00_00_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980728"/>
            <a:ext cx="6048672" cy="1778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/>
                </a:solidFill>
              </a:rPr>
              <a:t>Спасибо за игру!</a:t>
            </a:r>
            <a:endParaRPr lang="ru-RU" sz="54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певец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архитектор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поэт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спортсмен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Кто такой борец?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" y="0"/>
            <a:ext cx="19077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5" name="Рисунок 34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0"/>
            <a:ext cx="4158356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8812923-Happy-smiley-emoticon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764703"/>
            <a:ext cx="6192688" cy="504056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Список использованных источников:</a:t>
            </a:r>
          </a:p>
          <a:p>
            <a:r>
              <a:rPr lang="ru-RU" sz="2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А) </a:t>
            </a:r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активные ссылки на страницы материалов в Интернете: </a:t>
            </a:r>
          </a:p>
          <a:p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тест по вольной борьбе    </a:t>
            </a:r>
            <a:r>
              <a:rPr lang="en-US" dirty="0" smtClean="0">
                <a:solidFill>
                  <a:srgbClr val="FFC000"/>
                </a:solidFill>
                <a:hlinkClick r:id="rId2"/>
              </a:rPr>
              <a:t>http://globuss24.ru/test/test-po-volnoi-borbe</a:t>
            </a:r>
            <a:endParaRPr lang="ru-RU" dirty="0" smtClean="0">
              <a:solidFill>
                <a:srgbClr val="FFC000"/>
              </a:solidFill>
            </a:endParaRPr>
          </a:p>
          <a:p>
            <a:endParaRPr lang="ru-RU" dirty="0" smtClean="0">
              <a:solidFill>
                <a:srgbClr val="FFC000"/>
              </a:solidFill>
            </a:endParaRPr>
          </a:p>
          <a:p>
            <a:r>
              <a:rPr lang="ru-RU" sz="2400" b="1" dirty="0" smtClean="0">
                <a:solidFill>
                  <a:srgbClr val="FFC000"/>
                </a:solidFill>
              </a:rPr>
              <a:t>В) </a:t>
            </a:r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активные ссылки на использованные изображения (URL-адреса) :</a:t>
            </a:r>
          </a:p>
          <a:p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 - изображение логотипа </a:t>
            </a:r>
            <a:r>
              <a:rPr lang="en-US" dirty="0" smtClean="0">
                <a:solidFill>
                  <a:srgbClr val="FFC000"/>
                </a:solidFill>
                <a:cs typeface="Arial" pitchFamily="34" charset="0"/>
                <a:hlinkClick r:id="rId3"/>
              </a:rPr>
              <a:t>http://gameshows.ru/forum/kto-hochet-stat-millionerom-t153-195.html?hilit=</a:t>
            </a:r>
            <a:r>
              <a:rPr lang="ru-RU" dirty="0" smtClean="0">
                <a:solidFill>
                  <a:srgbClr val="FFC000"/>
                </a:solidFill>
                <a:cs typeface="Arial" pitchFamily="34" charset="0"/>
                <a:hlinkClick r:id="rId3"/>
              </a:rPr>
              <a:t>логотип%20кто%20хочет%20стать%20миллионером</a:t>
            </a:r>
            <a:endParaRPr lang="ru-RU" dirty="0" smtClean="0">
              <a:solidFill>
                <a:srgbClr val="FFC000"/>
              </a:solidFill>
              <a:cs typeface="Arial" pitchFamily="34" charset="0"/>
            </a:endParaRPr>
          </a:p>
          <a:p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 - </a:t>
            </a:r>
            <a:r>
              <a:rPr lang="ru-RU" dirty="0" err="1" smtClean="0">
                <a:solidFill>
                  <a:srgbClr val="FFC000"/>
                </a:solidFill>
                <a:cs typeface="Arial" pitchFamily="34" charset="0"/>
              </a:rPr>
              <a:t>Твиты</a:t>
            </a:r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 с ответами </a:t>
            </a:r>
            <a:r>
              <a:rPr lang="en-US" dirty="0" smtClean="0">
                <a:solidFill>
                  <a:srgbClr val="FFC000"/>
                </a:solidFill>
                <a:cs typeface="Arial" pitchFamily="34" charset="0"/>
                <a:hlinkClick r:id="rId4"/>
              </a:rPr>
              <a:t>https://pbs.twimg.com/media/Ctc85aeXEAAECSP.jpg</a:t>
            </a:r>
            <a:r>
              <a:rPr lang="en-US" dirty="0" smtClean="0">
                <a:solidFill>
                  <a:srgbClr val="FFC000"/>
                </a:solidFill>
                <a:cs typeface="Arial" pitchFamily="34" charset="0"/>
              </a:rPr>
              <a:t>, </a:t>
            </a:r>
            <a:r>
              <a:rPr lang="en-US" dirty="0" smtClean="0">
                <a:hlinkClick r:id="rId4"/>
              </a:rPr>
              <a:t>https://pbs.twimg.com/media/Ctc85aeXEAAECSP.jpg</a:t>
            </a:r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  <a:cs typeface="Arial" pitchFamily="34" charset="0"/>
              </a:rPr>
              <a:t>  </a:t>
            </a:r>
            <a:endParaRPr lang="ru-RU" dirty="0" smtClean="0">
              <a:solidFill>
                <a:srgbClr val="FFC000"/>
              </a:solidFill>
              <a:cs typeface="Arial" pitchFamily="34" charset="0"/>
            </a:endParaRPr>
          </a:p>
          <a:p>
            <a:endParaRPr lang="ru-RU" dirty="0" smtClean="0">
              <a:solidFill>
                <a:srgbClr val="FFC000"/>
              </a:solidFill>
              <a:cs typeface="Arial" pitchFamily="34" charset="0"/>
            </a:endParaRPr>
          </a:p>
          <a:p>
            <a:endParaRPr lang="ru-RU" dirty="0" smtClean="0">
              <a:solidFill>
                <a:srgbClr val="FFC000"/>
              </a:solidFill>
            </a:endParaRPr>
          </a:p>
          <a:p>
            <a:endParaRPr lang="ru-RU" dirty="0" smtClean="0">
              <a:solidFill>
                <a:srgbClr val="FFC000"/>
              </a:solidFill>
              <a:cs typeface="Arial" pitchFamily="34" charset="0"/>
            </a:endParaRPr>
          </a:p>
          <a:p>
            <a:r>
              <a:rPr lang="ru-RU" dirty="0" smtClean="0">
                <a:solidFill>
                  <a:srgbClr val="FFC000"/>
                </a:solidFill>
                <a:cs typeface="Arial" pitchFamily="34" charset="0"/>
              </a:rPr>
              <a:t> </a:t>
            </a:r>
            <a:endParaRPr lang="ru-RU" dirty="0" smtClean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  <a:p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платье</a:t>
            </a:r>
            <a:endParaRPr lang="ru-RU" dirty="0"/>
          </a:p>
        </p:txBody>
      </p:sp>
      <p:sp>
        <p:nvSpPr>
          <p:cNvPr id="6" name="Шестиугольник 5">
            <a:hlinkClick r:id="rId3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спортивном костюме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джинсах</a:t>
            </a:r>
            <a:endParaRPr lang="ru-RU" dirty="0"/>
          </a:p>
        </p:txBody>
      </p:sp>
      <p:sp>
        <p:nvSpPr>
          <p:cNvPr id="8" name="Шестиугольник 7">
            <a:hlinkClick r:id="rId4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трико и </a:t>
            </a:r>
            <a:r>
              <a:rPr lang="ru-RU" dirty="0" err="1" smtClean="0"/>
              <a:t>борцовках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В чём тренируется борец?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0"/>
            <a:ext cx="17636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0"/>
            <a:ext cx="4158356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8b2e98b1a3e6b605f08f8aa810e65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450" y="654050"/>
            <a:ext cx="6515100" cy="5549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>
            <a:hlinkClick r:id="rId3" action="ppaction://hlinksldjump"/>
          </p:cNvPr>
          <p:cNvSpPr/>
          <p:nvPr/>
        </p:nvSpPr>
        <p:spPr>
          <a:xfrm>
            <a:off x="179512" y="4509120"/>
            <a:ext cx="2736304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в квартире</a:t>
            </a:r>
            <a:endParaRPr lang="ru-RU" dirty="0"/>
          </a:p>
        </p:txBody>
      </p:sp>
      <p:sp>
        <p:nvSpPr>
          <p:cNvPr id="6" name="Шестиугольник 5">
            <a:hlinkClick r:id="rId4" action="ppaction://hlinksldjump"/>
          </p:cNvPr>
          <p:cNvSpPr/>
          <p:nvPr/>
        </p:nvSpPr>
        <p:spPr>
          <a:xfrm>
            <a:off x="179512" y="5517232"/>
            <a:ext cx="2736304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на ковре</a:t>
            </a:r>
            <a:endParaRPr lang="ru-RU" dirty="0"/>
          </a:p>
        </p:txBody>
      </p:sp>
      <p:sp>
        <p:nvSpPr>
          <p:cNvPr id="7" name="Шестиугольник 6">
            <a:hlinkClick r:id="rId3" action="ppaction://hlinksldjump"/>
          </p:cNvPr>
          <p:cNvSpPr/>
          <p:nvPr/>
        </p:nvSpPr>
        <p:spPr>
          <a:xfrm>
            <a:off x="3059832" y="4509120"/>
            <a:ext cx="2664296" cy="626368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dirty="0" smtClean="0"/>
              <a:t>дома</a:t>
            </a:r>
            <a:endParaRPr lang="ru-RU" dirty="0"/>
          </a:p>
        </p:txBody>
      </p:sp>
      <p:sp>
        <p:nvSpPr>
          <p:cNvPr id="8" name="Шестиугольник 7">
            <a:hlinkClick r:id="rId3" action="ppaction://hlinksldjump"/>
          </p:cNvPr>
          <p:cNvSpPr/>
          <p:nvPr/>
        </p:nvSpPr>
        <p:spPr>
          <a:xfrm>
            <a:off x="3131840" y="5445224"/>
            <a:ext cx="2664296" cy="648072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dirty="0" smtClean="0"/>
              <a:t>: на ринге</a:t>
            </a:r>
            <a:endParaRPr lang="ru-RU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0" y="3501008"/>
            <a:ext cx="5940152" cy="576064"/>
          </a:xfrm>
          <a:prstGeom prst="hexagon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chemeClr val="bg1">
                    <a:lumMod val="95000"/>
                  </a:schemeClr>
                </a:solidFill>
              </a:rPr>
              <a:t>Где тренируется борец?</a:t>
            </a:r>
            <a:endParaRPr lang="ru-RU" b="1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876256" y="332656"/>
            <a:ext cx="1800200" cy="6192688"/>
          </a:xfrm>
          <a:prstGeom prst="flowChartProcess">
            <a:avLst/>
          </a:prstGeom>
          <a:solidFill>
            <a:srgbClr val="0A18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/>
          <p:cNvSpPr/>
          <p:nvPr/>
        </p:nvSpPr>
        <p:spPr>
          <a:xfrm>
            <a:off x="7020272" y="335699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8  800</a:t>
            </a:r>
            <a:endParaRPr lang="ru-RU" b="1" dirty="0"/>
          </a:p>
        </p:txBody>
      </p:sp>
      <p:sp>
        <p:nvSpPr>
          <p:cNvPr id="18" name="Шестиугольник 17"/>
          <p:cNvSpPr>
            <a:spLocks noChangeAspect="1"/>
          </p:cNvSpPr>
          <p:nvPr/>
        </p:nvSpPr>
        <p:spPr>
          <a:xfrm>
            <a:off x="7020272" y="371703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7   400</a:t>
            </a: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7020272" y="41490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6   200</a:t>
            </a:r>
            <a:endParaRPr lang="ru-RU" b="1" dirty="0"/>
          </a:p>
        </p:txBody>
      </p:sp>
      <p:sp>
        <p:nvSpPr>
          <p:cNvPr id="20" name="Шестиугольник 19"/>
          <p:cNvSpPr/>
          <p:nvPr/>
        </p:nvSpPr>
        <p:spPr>
          <a:xfrm>
            <a:off x="7020272" y="450912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5   100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Шестиугольник 20"/>
          <p:cNvSpPr/>
          <p:nvPr/>
        </p:nvSpPr>
        <p:spPr>
          <a:xfrm>
            <a:off x="7020272" y="486916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4   50</a:t>
            </a:r>
            <a:endParaRPr lang="ru-RU" b="1" dirty="0"/>
          </a:p>
        </p:txBody>
      </p:sp>
      <p:sp>
        <p:nvSpPr>
          <p:cNvPr id="22" name="Шестиугольник 21"/>
          <p:cNvSpPr/>
          <p:nvPr/>
        </p:nvSpPr>
        <p:spPr>
          <a:xfrm>
            <a:off x="7020272" y="522920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3   30</a:t>
            </a:r>
            <a:endParaRPr lang="ru-RU" b="1" dirty="0"/>
          </a:p>
        </p:txBody>
      </p:sp>
      <p:sp>
        <p:nvSpPr>
          <p:cNvPr id="23" name="Шестиугольник 22"/>
          <p:cNvSpPr/>
          <p:nvPr/>
        </p:nvSpPr>
        <p:spPr>
          <a:xfrm>
            <a:off x="7020272" y="558924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2   20</a:t>
            </a:r>
            <a:endParaRPr lang="ru-RU" b="1" dirty="0"/>
          </a:p>
        </p:txBody>
      </p:sp>
      <p:sp>
        <p:nvSpPr>
          <p:cNvPr id="24" name="Шестиугольник 23"/>
          <p:cNvSpPr/>
          <p:nvPr/>
        </p:nvSpPr>
        <p:spPr>
          <a:xfrm>
            <a:off x="7020272" y="5949280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1   10</a:t>
            </a:r>
            <a:endParaRPr lang="ru-RU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7020272" y="2996952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9   1600</a:t>
            </a:r>
            <a:endParaRPr lang="ru-RU" b="1" dirty="0"/>
          </a:p>
        </p:txBody>
      </p:sp>
      <p:sp>
        <p:nvSpPr>
          <p:cNvPr id="26" name="Шестиугольник 25"/>
          <p:cNvSpPr/>
          <p:nvPr/>
        </p:nvSpPr>
        <p:spPr>
          <a:xfrm>
            <a:off x="7020272" y="256490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10   3200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7020272" y="220486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11   6400</a:t>
            </a:r>
            <a:endParaRPr lang="ru-RU" b="1" dirty="0"/>
          </a:p>
        </p:txBody>
      </p:sp>
      <p:sp>
        <p:nvSpPr>
          <p:cNvPr id="28" name="Шестиугольник 27"/>
          <p:cNvSpPr/>
          <p:nvPr/>
        </p:nvSpPr>
        <p:spPr>
          <a:xfrm>
            <a:off x="7020272" y="1844824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12   12500</a:t>
            </a:r>
            <a:endParaRPr lang="ru-RU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7020272" y="1412776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13   25000</a:t>
            </a:r>
            <a:endParaRPr lang="ru-RU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7020272" y="98072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14   50000</a:t>
            </a:r>
            <a:endParaRPr lang="ru-RU" b="1" dirty="0"/>
          </a:p>
        </p:txBody>
      </p:sp>
      <p:sp>
        <p:nvSpPr>
          <p:cNvPr id="31" name="Шестиугольник 30"/>
          <p:cNvSpPr/>
          <p:nvPr/>
        </p:nvSpPr>
        <p:spPr>
          <a:xfrm>
            <a:off x="7020272" y="620688"/>
            <a:ext cx="1564760" cy="288032"/>
          </a:xfrm>
          <a:prstGeom prst="hexagon">
            <a:avLst/>
          </a:prstGeom>
          <a:solidFill>
            <a:srgbClr val="0A180B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15  100000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" y="0"/>
            <a:ext cx="14036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" name="Рисунок 33" descr="67645583fad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0"/>
            <a:ext cx="4158356" cy="34438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985</Words>
  <Application>Microsoft Office PowerPoint</Application>
  <PresentationFormat>Экран (4:3)</PresentationFormat>
  <Paragraphs>355</Paragraphs>
  <Slides>51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Олимпийские виды спорта  в Древности:  пентатлон  ( на примере борьбы)</vt:lpstr>
      <vt:lpstr>Это викторина по вольной борьбе определит вашу  глубину знаний и заинтересованность  по данному виду спорта.  Инструкция к викторине. Вчитывайтесь в вопрос, ответ тут только один, а вариантов несколько.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Наталья</cp:lastModifiedBy>
  <cp:revision>13</cp:revision>
  <dcterms:created xsi:type="dcterms:W3CDTF">2017-09-27T18:27:13Z</dcterms:created>
  <dcterms:modified xsi:type="dcterms:W3CDTF">2017-10-03T18:36:54Z</dcterms:modified>
</cp:coreProperties>
</file>