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ls" ContentType="application/vnd.ms-exce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39"/>
  </p:notesMasterIdLst>
  <p:sldIdLst>
    <p:sldId id="282" r:id="rId2"/>
    <p:sldId id="335" r:id="rId3"/>
    <p:sldId id="316" r:id="rId4"/>
    <p:sldId id="358" r:id="rId5"/>
    <p:sldId id="336" r:id="rId6"/>
    <p:sldId id="356" r:id="rId7"/>
    <p:sldId id="337" r:id="rId8"/>
    <p:sldId id="338" r:id="rId9"/>
    <p:sldId id="355" r:id="rId10"/>
    <p:sldId id="340" r:id="rId11"/>
    <p:sldId id="379" r:id="rId12"/>
    <p:sldId id="365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287" r:id="rId23"/>
    <p:sldId id="362" r:id="rId24"/>
    <p:sldId id="376" r:id="rId25"/>
    <p:sldId id="377" r:id="rId26"/>
    <p:sldId id="324" r:id="rId27"/>
    <p:sldId id="348" r:id="rId28"/>
    <p:sldId id="349" r:id="rId29"/>
    <p:sldId id="359" r:id="rId30"/>
    <p:sldId id="350" r:id="rId31"/>
    <p:sldId id="378" r:id="rId32"/>
    <p:sldId id="351" r:id="rId33"/>
    <p:sldId id="352" r:id="rId34"/>
    <p:sldId id="361" r:id="rId35"/>
    <p:sldId id="360" r:id="rId36"/>
    <p:sldId id="353" r:id="rId37"/>
    <p:sldId id="354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1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png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67.emf"/><Relationship Id="rId1" Type="http://schemas.openxmlformats.org/officeDocument/2006/relationships/image" Target="../media/image6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B48C7E-8C98-45FF-97C3-7428C5B25760}" type="datetimeFigureOut">
              <a:rPr lang="ru-RU" smtClean="0"/>
              <a:pPr/>
              <a:t>23.03.2016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D4AB6F-B4A9-4F88-9110-D35778800A5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D4AB6F-B4A9-4F88-9110-D35778800A59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23.03.2016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23.03.2016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23.03.2016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23.03.2016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23.03.2016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23.03.2016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1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2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5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3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oleObject" Target="../embeddings/oleObject3.bin"/><Relationship Id="rId2" Type="http://schemas.openxmlformats.org/officeDocument/2006/relationships/audio" Target="file:///C:\Users\User\Desktop\&#1055;&#1088;&#1077;&#1079;&#1077;&#1085;&#1090;&#1072;&#1094;&#1080;&#1103;.ppt\&#1075;&#1080;&#1084;&#1085;.mp3" TargetMode="Externa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69.png"/><Relationship Id="rId4" Type="http://schemas.openxmlformats.org/officeDocument/2006/relationships/image" Target="../media/image68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85800" y="500043"/>
            <a:ext cx="7772400" cy="785817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rgbClr val="002060"/>
                </a:solidFill>
              </a:rPr>
              <a:t>Реализация комплексно-целевой программы воспитания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785786" y="1714488"/>
            <a:ext cx="7572428" cy="4214842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«Патриотическое воспитание обучающихся как условие для воспитания личности, гражданина, человека высокой культуры»</a:t>
            </a:r>
          </a:p>
          <a:p>
            <a:endParaRPr lang="ru-RU" sz="4000" i="1" dirty="0" smtClean="0"/>
          </a:p>
          <a:p>
            <a:pPr algn="r"/>
            <a:r>
              <a:rPr lang="ru-RU" sz="1400" b="1" i="1" dirty="0" err="1" smtClean="0">
                <a:solidFill>
                  <a:srgbClr val="002060"/>
                </a:solidFill>
              </a:rPr>
              <a:t>Краменко</a:t>
            </a:r>
            <a:r>
              <a:rPr lang="ru-RU" sz="1400" b="1" i="1" dirty="0" smtClean="0">
                <a:solidFill>
                  <a:srgbClr val="002060"/>
                </a:solidFill>
              </a:rPr>
              <a:t> В.А. – преподаватель-организатор ОБЖ</a:t>
            </a:r>
          </a:p>
          <a:p>
            <a:pPr algn="r"/>
            <a:r>
              <a:rPr lang="ru-RU" sz="1400" b="1" i="1" dirty="0" smtClean="0">
                <a:solidFill>
                  <a:srgbClr val="002060"/>
                </a:solidFill>
              </a:rPr>
              <a:t>КГПОАУ  «Камчатский политехнический техникум»</a:t>
            </a:r>
          </a:p>
          <a:p>
            <a:pPr algn="r"/>
            <a:r>
              <a:rPr lang="ru-RU" sz="1400" b="1" i="1" dirty="0" smtClean="0">
                <a:solidFill>
                  <a:srgbClr val="002060"/>
                </a:solidFill>
              </a:rPr>
              <a:t>Г.Петропавловск-Камчатский</a:t>
            </a:r>
            <a:endParaRPr lang="ru-RU" sz="1400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0"/>
            <a:ext cx="8686800" cy="1928802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1800" cap="none" dirty="0" smtClean="0">
                <a:solidFill>
                  <a:srgbClr val="C00000"/>
                </a:solidFill>
                <a:effectLst/>
                <a:latin typeface="Arial" pitchFamily="34" charset="0"/>
              </a:rPr>
              <a:t/>
            </a:r>
            <a:br>
              <a:rPr lang="ru-RU" sz="1800" cap="none" dirty="0" smtClean="0">
                <a:solidFill>
                  <a:srgbClr val="C00000"/>
                </a:solidFill>
                <a:effectLst/>
                <a:latin typeface="Arial" pitchFamily="34" charset="0"/>
              </a:rPr>
            </a:br>
            <a:r>
              <a:rPr lang="ru-RU" sz="2700" b="1" cap="none" dirty="0" smtClean="0"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Краевая акция патриотической направленности</a:t>
            </a:r>
            <a:r>
              <a:rPr lang="ru-RU" sz="2700" cap="none" dirty="0" smtClean="0">
                <a:solidFill>
                  <a:srgbClr val="C00000"/>
                </a:solidFill>
                <a:effectLst/>
                <a:latin typeface="Arial" pitchFamily="34" charset="0"/>
              </a:rPr>
              <a:t/>
            </a:r>
            <a:br>
              <a:rPr lang="ru-RU" sz="2700" cap="none" dirty="0" smtClean="0">
                <a:solidFill>
                  <a:srgbClr val="C00000"/>
                </a:solidFill>
                <a:effectLst/>
                <a:latin typeface="Arial" pitchFamily="34" charset="0"/>
              </a:rPr>
            </a:br>
            <a:r>
              <a:rPr lang="ru-RU" sz="2700" b="1" cap="none" dirty="0" smtClean="0">
                <a:solidFill>
                  <a:srgbClr val="C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lang="ru-RU" sz="2700" b="1" cap="none" dirty="0" smtClean="0"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Дари добро</a:t>
            </a:r>
            <a:r>
              <a:rPr lang="ru-RU" sz="2700" b="1" cap="none" dirty="0" smtClean="0">
                <a:solidFill>
                  <a:srgbClr val="C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lang="ru-RU" sz="2700" b="1" cap="none" dirty="0" smtClean="0"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700" cap="none" dirty="0" smtClean="0">
                <a:solidFill>
                  <a:srgbClr val="C00000"/>
                </a:solidFill>
                <a:effectLst/>
                <a:latin typeface="Arial" pitchFamily="34" charset="0"/>
              </a:rPr>
              <a:t/>
            </a:r>
            <a:br>
              <a:rPr lang="ru-RU" sz="2700" cap="none" dirty="0" smtClean="0">
                <a:solidFill>
                  <a:srgbClr val="C00000"/>
                </a:solidFill>
                <a:effectLst/>
                <a:latin typeface="Arial" pitchFamily="34" charset="0"/>
              </a:rPr>
            </a:br>
            <a:r>
              <a:rPr lang="ru-RU" sz="2700" b="1" cap="none" dirty="0" smtClean="0"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 девизом </a:t>
            </a:r>
            <a:r>
              <a:rPr lang="ru-RU" sz="2700" b="1" cap="none" dirty="0" smtClean="0">
                <a:solidFill>
                  <a:srgbClr val="C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lang="ru-RU" sz="2700" b="1" cap="none" dirty="0" smtClean="0"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70 добрых дел к 70-летию Победы в Великой Отечественной войне</a:t>
            </a:r>
            <a:endParaRPr lang="ru-RU" sz="2700" dirty="0">
              <a:solidFill>
                <a:srgbClr val="C00000"/>
              </a:solidFill>
            </a:endParaRPr>
          </a:p>
        </p:txBody>
      </p:sp>
      <p:pic>
        <p:nvPicPr>
          <p:cNvPr id="3076" name="Рисунок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7944" y="2000240"/>
            <a:ext cx="3293568" cy="4516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7" name="Rectangle 2"/>
          <p:cNvSpPr>
            <a:spLocks noChangeArrowheads="1"/>
          </p:cNvSpPr>
          <p:nvPr/>
        </p:nvSpPr>
        <p:spPr bwMode="auto">
          <a:xfrm>
            <a:off x="0" y="-79375"/>
            <a:ext cx="295275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ru-RU" sz="1600" b="1">
                <a:latin typeface="Calibri" pitchFamily="34" charset="0"/>
                <a:cs typeface="Times New Roman" pitchFamily="18" charset="0"/>
              </a:rPr>
              <a:t>»</a:t>
            </a:r>
            <a:endParaRPr lang="ru-RU" sz="800"/>
          </a:p>
          <a:p>
            <a:pPr eaLnBrk="0" hangingPunct="0"/>
            <a:endParaRPr lang="ru-RU"/>
          </a:p>
        </p:txBody>
      </p:sp>
      <p:graphicFrame>
        <p:nvGraphicFramePr>
          <p:cNvPr id="3074" name="Object 1"/>
          <p:cNvGraphicFramePr>
            <a:graphicFrameLocks noChangeAspect="1"/>
          </p:cNvGraphicFramePr>
          <p:nvPr/>
        </p:nvGraphicFramePr>
        <p:xfrm>
          <a:off x="4929187" y="1926602"/>
          <a:ext cx="3683561" cy="4502794"/>
        </p:xfrm>
        <a:graphic>
          <a:graphicData uri="http://schemas.openxmlformats.org/presentationml/2006/ole">
            <p:oleObj spid="_x0000_s96258" r:id="rId4" imgW="5405760" imgH="840780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Акция «23 февраля – день защитника Отечества»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57346" name="Picture 2" descr="C:\Users\User\Desktop\Моя папка\Конкурсы\Конкурсы\Конкурс 2012\Отчет по акции\IMG_427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643182"/>
            <a:ext cx="4357718" cy="3482579"/>
          </a:xfrm>
          <a:prstGeom prst="rect">
            <a:avLst/>
          </a:prstGeom>
          <a:noFill/>
        </p:spPr>
      </p:pic>
      <p:pic>
        <p:nvPicPr>
          <p:cNvPr id="57347" name="Picture 3" descr="C:\Users\User\Desktop\Моя папка\Конкурсы\Конкурсы\Конкурс 2012\Отчет по акции\IMG_429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1571612"/>
            <a:ext cx="4071934" cy="33575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47708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Акция «Георгиевская лента»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58370" name="Picture 2" descr="F:\Конкурс 3\Фото конкурс 3\IMG_36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1" y="1142984"/>
            <a:ext cx="3571899" cy="2816305"/>
          </a:xfrm>
          <a:prstGeom prst="rect">
            <a:avLst/>
          </a:prstGeom>
          <a:noFill/>
        </p:spPr>
      </p:pic>
      <p:pic>
        <p:nvPicPr>
          <p:cNvPr id="58372" name="Picture 4" descr="F:\Конкурс 3\Фото конкурс 3\IMG_36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4071942"/>
            <a:ext cx="3643338" cy="2571744"/>
          </a:xfrm>
          <a:prstGeom prst="rect">
            <a:avLst/>
          </a:prstGeom>
          <a:noFill/>
        </p:spPr>
      </p:pic>
      <p:pic>
        <p:nvPicPr>
          <p:cNvPr id="83970" name="Picture 2" descr="C:\Users\User\Desktop\Конкурсы\Конкурс на лучшую работу волонтеров 12.2012\Георгиевская лента\9 мая\IMG_536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2" y="1285860"/>
            <a:ext cx="3786214" cy="2571768"/>
          </a:xfrm>
          <a:prstGeom prst="rect">
            <a:avLst/>
          </a:prstGeom>
          <a:noFill/>
        </p:spPr>
      </p:pic>
      <p:pic>
        <p:nvPicPr>
          <p:cNvPr id="83971" name="Picture 3" descr="C:\Users\User\Desktop\Конкурсы\Конкурс на лучшую работу волонтеров 12.2012\Георгиевская лента\9 мая\IMG_536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2" y="4000504"/>
            <a:ext cx="3772189" cy="26967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85728"/>
            <a:ext cx="8686800" cy="785818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err="1" smtClean="0">
                <a:solidFill>
                  <a:srgbClr val="C00000"/>
                </a:solidFill>
              </a:rPr>
              <a:t>Квест-игра</a:t>
            </a:r>
            <a:r>
              <a:rPr lang="ru-RU" dirty="0" smtClean="0">
                <a:solidFill>
                  <a:srgbClr val="C00000"/>
                </a:solidFill>
              </a:rPr>
              <a:t> « город доблести и славы»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30723" name="Рисунок 2" descr="C:\Users\User\Desktop\Фото слет\IMG_00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1357313"/>
            <a:ext cx="3600450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4" name="Picture 1" descr="C:\Users\User\Desktop\Конкурсы\Конкурс волонтеров 2015\игра квест фото\IMG-20141105-WA00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04" y="3786188"/>
            <a:ext cx="3500459" cy="288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75" y="1428750"/>
            <a:ext cx="3565525" cy="507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85718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200" dirty="0" smtClean="0">
                <a:solidFill>
                  <a:srgbClr val="FF0000"/>
                </a:solidFill>
              </a:rPr>
              <a:t>   </a:t>
            </a:r>
            <a:r>
              <a:rPr lang="ru-RU" sz="3200" dirty="0" smtClean="0">
                <a:solidFill>
                  <a:srgbClr val="C00000"/>
                </a:solidFill>
              </a:rPr>
              <a:t>вахта памяти к 70-летию победы</a:t>
            </a:r>
            <a:endParaRPr lang="ru-RU" sz="3200" dirty="0">
              <a:solidFill>
                <a:srgbClr val="C00000"/>
              </a:solidFill>
            </a:endParaRPr>
          </a:p>
        </p:txBody>
      </p:sp>
      <p:graphicFrame>
        <p:nvGraphicFramePr>
          <p:cNvPr id="4098" name="Содержимое 3"/>
          <p:cNvGraphicFramePr>
            <a:graphicFrameLocks noGrp="1"/>
          </p:cNvGraphicFramePr>
          <p:nvPr>
            <p:ph idx="1"/>
          </p:nvPr>
        </p:nvGraphicFramePr>
        <p:xfrm>
          <a:off x="533400" y="1554163"/>
          <a:ext cx="8229600" cy="4524375"/>
        </p:xfrm>
        <a:graphic>
          <a:graphicData uri="http://schemas.openxmlformats.org/presentationml/2006/ole">
            <p:oleObj spid="_x0000_s145410" r:id="rId3" imgW="8230313" imgH="4523624" progId="Excel.Sheet.8">
              <p:embed/>
            </p:oleObj>
          </a:graphicData>
        </a:graphic>
      </p:graphicFrame>
      <p:pic>
        <p:nvPicPr>
          <p:cNvPr id="4100" name="Picture 4" descr="C:\Users\User\Desktop\Конкурсы\Акция Дари Добро 2015\Информация на сайте техникмуа\06.05.2015 вахта памяти\IMG-20150507-WA001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0125" y="1214438"/>
            <a:ext cx="7453313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357166"/>
            <a:ext cx="8686800" cy="71438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dirty="0" smtClean="0">
                <a:solidFill>
                  <a:srgbClr val="C00000"/>
                </a:solidFill>
              </a:rPr>
              <a:t>Краевой слет лидеров детских общественных объединений патриотической направленности</a:t>
            </a:r>
            <a:endParaRPr lang="ru-RU" sz="2400" dirty="0">
              <a:solidFill>
                <a:srgbClr val="C00000"/>
              </a:solidFill>
            </a:endParaRPr>
          </a:p>
        </p:txBody>
      </p:sp>
      <p:pic>
        <p:nvPicPr>
          <p:cNvPr id="31747" name="Picture 2" descr="C:\Users\User\Desktop\Конкурсы\Акция Дари Добро 2015\Слет клуба Акция Дари добро\Фото\IMG_026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2357438"/>
            <a:ext cx="4929188" cy="407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8" name="Рисунок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0688" y="2143125"/>
            <a:ext cx="3071812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6"/>
          <p:cNvSpPr>
            <a:spLocks noChangeArrowheads="1"/>
          </p:cNvSpPr>
          <p:nvPr/>
        </p:nvSpPr>
        <p:spPr bwMode="auto">
          <a:xfrm>
            <a:off x="285750" y="214313"/>
            <a:ext cx="8643938" cy="642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</a:pPr>
            <a:r>
              <a:rPr lang="ru-RU" sz="2800" b="1" dirty="0">
                <a:solidFill>
                  <a:srgbClr val="C00000"/>
                </a:solidFill>
              </a:rPr>
              <a:t>Посещение  воинских  частей  и  проведение  учебных  сборов  по  начальной  военной  </a:t>
            </a:r>
            <a:r>
              <a:rPr lang="ru-RU" sz="2800" b="1" dirty="0">
                <a:solidFill>
                  <a:srgbClr val="800000"/>
                </a:solidFill>
              </a:rPr>
              <a:t>подготовке</a:t>
            </a:r>
          </a:p>
        </p:txBody>
      </p:sp>
      <p:pic>
        <p:nvPicPr>
          <p:cNvPr id="14341" name="Picture 5" descr="C:\Users\User\Desktop\ПСКР Сахалин\IMG_4236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86312" y="4143375"/>
            <a:ext cx="3571901" cy="25003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6" descr="C:\Users\User\Desktop\ПСКР Сахалин\IMG_417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14348" y="4214818"/>
            <a:ext cx="3429000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2" name="Picture 2" descr="C:\Users\User\Desktop\Рабочие фото\IMG_2938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71472" y="1285860"/>
            <a:ext cx="3571900" cy="2889036"/>
          </a:xfrm>
          <a:prstGeom prst="rect">
            <a:avLst/>
          </a:prstGeom>
          <a:noFill/>
        </p:spPr>
      </p:pic>
      <p:pic>
        <p:nvPicPr>
          <p:cNvPr id="45057" name="Picture 1" descr="C:\Users\User\Desktop\Рабочие фото\Сборы 2012\IMG_546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1214422"/>
            <a:ext cx="3929090" cy="285752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Grp="1" noChangeArrowheads="1"/>
          </p:cNvSpPr>
          <p:nvPr>
            <p:ph idx="1"/>
          </p:nvPr>
        </p:nvSpPr>
        <p:spPr>
          <a:xfrm>
            <a:off x="428625" y="428625"/>
            <a:ext cx="8715375" cy="6143625"/>
          </a:xfrm>
        </p:spPr>
        <p:txBody>
          <a:bodyPr/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Проведение  конкурсов:  «Веселые  старты»,  «А  ну-ка  парни</a:t>
            </a:r>
            <a:r>
              <a:rPr lang="ru-RU" sz="2800" dirty="0" smtClean="0">
                <a:solidFill>
                  <a:srgbClr val="C00000"/>
                </a:solidFill>
              </a:rPr>
              <a:t>»</a:t>
            </a:r>
          </a:p>
        </p:txBody>
      </p:sp>
      <p:pic>
        <p:nvPicPr>
          <p:cNvPr id="41985" name="Picture 1" descr="C:\Users\User\Desktop\Рабочие фото\А ну-ка парни\IMG_4569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1500174"/>
            <a:ext cx="4000527" cy="3000396"/>
          </a:xfrm>
          <a:prstGeom prst="rect">
            <a:avLst/>
          </a:prstGeom>
          <a:noFill/>
        </p:spPr>
      </p:pic>
      <p:pic>
        <p:nvPicPr>
          <p:cNvPr id="41986" name="Picture 2" descr="C:\Users\User\Desktop\Рабочие фото\А ну-ка парни\IMG_4626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928926" y="3643314"/>
            <a:ext cx="4000528" cy="3000396"/>
          </a:xfrm>
          <a:prstGeom prst="rect">
            <a:avLst/>
          </a:prstGeom>
          <a:noFill/>
        </p:spPr>
      </p:pic>
      <p:pic>
        <p:nvPicPr>
          <p:cNvPr id="8" name="Picture 2" descr="C:\Users\User\Desktop\Рабочие фото\Фестиваль-спорт\IMG_4250.JPG"/>
          <p:cNvPicPr>
            <a:picLocks noChangeAspect="1" noChangeArrowheads="1"/>
          </p:cNvPicPr>
          <p:nvPr/>
        </p:nvPicPr>
        <p:blipFill>
          <a:blip r:embed="rId4" cstate="email">
            <a:lum bright="-10000"/>
          </a:blip>
          <a:srcRect/>
          <a:stretch>
            <a:fillRect/>
          </a:stretch>
        </p:blipFill>
        <p:spPr bwMode="auto">
          <a:xfrm>
            <a:off x="4572000" y="1071546"/>
            <a:ext cx="3929090" cy="301828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1" descr="C:\Users\User\Desktop\Ноутбук\Музей\IMG_266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85875" y="1285875"/>
            <a:ext cx="3883236" cy="27860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614346"/>
          </a:xfrm>
        </p:spPr>
        <p:txBody>
          <a:bodyPr rtlCol="0"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C00000"/>
                </a:solidFill>
              </a:rPr>
              <a:t>Посещение музея «ВОИНСКОЙ  славы»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22532" name="Picture 2" descr="C:\Users\User\Desktop\Ноутбук\Музей\IMG_2669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0063" y="3848684"/>
            <a:ext cx="3929061" cy="27013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3" descr="C:\Users\User\Desktop\Ноутбук\Музей\IMG_2687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00628" y="2714620"/>
            <a:ext cx="3714750" cy="293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200" dirty="0" smtClean="0">
                <a:solidFill>
                  <a:srgbClr val="C00000"/>
                </a:solidFill>
              </a:rPr>
              <a:t>Оказание помощи ветерану труда</a:t>
            </a:r>
            <a:endParaRPr lang="ru-RU" sz="3200" dirty="0">
              <a:solidFill>
                <a:srgbClr val="C00000"/>
              </a:solidFill>
            </a:endParaRPr>
          </a:p>
        </p:txBody>
      </p:sp>
      <p:pic>
        <p:nvPicPr>
          <p:cNvPr id="35843" name="Picture 2" descr="C:\Users\User\Desktop\Конкурсы\Акция Дари Добро 2015\Информация на сайте техникмуа\встреча с ветеарном\IMG-20150430-WA00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8000" y="2000250"/>
            <a:ext cx="4381500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4" name="Picture 3" descr="C:\Users\User\Desktop\Конкурсы\Акция Дари Добро 2015\Информация на сайте техникмуа\встреча с ветеарном\IMG-20150430-WA00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3" y="1857375"/>
            <a:ext cx="3411537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85720" y="428625"/>
            <a:ext cx="8858280" cy="928688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Направления реализации программы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14348" y="1571625"/>
            <a:ext cx="7572402" cy="4033838"/>
          </a:xfrm>
        </p:spPr>
        <p:txBody>
          <a:bodyPr/>
          <a:lstStyle/>
          <a:p>
            <a:pPr marL="609600" indent="-609600">
              <a:lnSpc>
                <a:spcPct val="200000"/>
              </a:lnSpc>
              <a:buFont typeface="Wingdings" pitchFamily="2" charset="2"/>
              <a:buChar char="v"/>
            </a:pPr>
            <a:r>
              <a:rPr lang="ru-RU" sz="2800" b="1" i="1" dirty="0" smtClean="0"/>
              <a:t>Духовно-нравственное</a:t>
            </a:r>
          </a:p>
          <a:p>
            <a:pPr marL="609600" indent="-609600">
              <a:lnSpc>
                <a:spcPct val="200000"/>
              </a:lnSpc>
              <a:buFont typeface="Wingdings" pitchFamily="2" charset="2"/>
              <a:buChar char="v"/>
            </a:pPr>
            <a:r>
              <a:rPr lang="ru-RU" sz="2800" b="1" i="1" dirty="0" smtClean="0"/>
              <a:t>Историческое</a:t>
            </a:r>
          </a:p>
          <a:p>
            <a:pPr marL="609600" indent="-609600">
              <a:lnSpc>
                <a:spcPct val="200000"/>
              </a:lnSpc>
              <a:buFont typeface="Wingdings" pitchFamily="2" charset="2"/>
              <a:buChar char="v"/>
            </a:pPr>
            <a:r>
              <a:rPr lang="ru-RU" sz="2800" b="1" i="1" dirty="0" smtClean="0"/>
              <a:t>Патриотическое</a:t>
            </a:r>
          </a:p>
          <a:p>
            <a:pPr marL="609600" indent="-609600">
              <a:lnSpc>
                <a:spcPct val="200000"/>
              </a:lnSpc>
              <a:buFont typeface="Wingdings" pitchFamily="2" charset="2"/>
              <a:buChar char="v"/>
            </a:pPr>
            <a:r>
              <a:rPr lang="ru-RU" sz="2800" b="1" i="1" dirty="0" err="1" smtClean="0"/>
              <a:t>Деятельностное</a:t>
            </a:r>
            <a:endParaRPr lang="ru-RU" sz="2800" b="1" i="1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685784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C00000"/>
                </a:solidFill>
              </a:rPr>
              <a:t>Поздравление ветеранов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36867" name="Picture 2" descr="C:\Users\User\Desktop\Конкурсы\Акция Дари Добро 2015\Фото акции\IMG_03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2857500"/>
            <a:ext cx="4595812" cy="344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8" name="Picture 3" descr="C:\Users\User\Desktop\Конкурсы\Акция Дари Добро 2015\Фото акции\IMG_03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3" y="1500188"/>
            <a:ext cx="4381500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8"/>
          <p:cNvSpPr>
            <a:spLocks noChangeArrowheads="1"/>
          </p:cNvSpPr>
          <p:nvPr/>
        </p:nvSpPr>
        <p:spPr bwMode="auto">
          <a:xfrm>
            <a:off x="468313" y="476250"/>
            <a:ext cx="8229600" cy="417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</a:pPr>
            <a:r>
              <a:rPr lang="ru-RU" sz="3200" b="1" dirty="0">
                <a:solidFill>
                  <a:srgbClr val="C00000"/>
                </a:solidFill>
              </a:rPr>
              <a:t>Встречи  с  ветеранами  ВОВ,  ВС</a:t>
            </a:r>
          </a:p>
        </p:txBody>
      </p:sp>
      <p:pic>
        <p:nvPicPr>
          <p:cNvPr id="12292" name="Picture 11" descr="IMG_2598"/>
          <p:cNvPicPr>
            <a:picLocks noChangeAspect="1" noChangeArrowheads="1"/>
          </p:cNvPicPr>
          <p:nvPr/>
        </p:nvPicPr>
        <p:blipFill>
          <a:blip r:embed="rId2" cstate="email">
            <a:lum bright="-10000" contrast="-6000"/>
          </a:blip>
          <a:srcRect/>
          <a:stretch>
            <a:fillRect/>
          </a:stretch>
        </p:blipFill>
        <p:spPr bwMode="auto">
          <a:xfrm>
            <a:off x="4859338" y="3860800"/>
            <a:ext cx="3889375" cy="288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6" descr="IMG_1643"/>
          <p:cNvPicPr>
            <a:picLocks noChangeAspect="1" noChangeArrowheads="1"/>
          </p:cNvPicPr>
          <p:nvPr/>
        </p:nvPicPr>
        <p:blipFill>
          <a:blip r:embed="rId3" cstate="email">
            <a:lum bright="10000" contrast="20000"/>
          </a:blip>
          <a:srcRect/>
          <a:stretch>
            <a:fillRect/>
          </a:stretch>
        </p:blipFill>
        <p:spPr bwMode="auto">
          <a:xfrm>
            <a:off x="714375" y="1143000"/>
            <a:ext cx="3425825" cy="264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6" name="Picture 2" descr="C:\Users\User\Desktop\Рабочие фото\9 мая\IMG_5418.JPG"/>
          <p:cNvPicPr>
            <a:picLocks noChangeAspect="1" noChangeArrowheads="1"/>
          </p:cNvPicPr>
          <p:nvPr/>
        </p:nvPicPr>
        <p:blipFill>
          <a:blip r:embed="rId4" cstate="email">
            <a:lum bright="30000" contrast="20000"/>
          </a:blip>
          <a:srcRect/>
          <a:stretch>
            <a:fillRect/>
          </a:stretch>
        </p:blipFill>
        <p:spPr bwMode="auto">
          <a:xfrm>
            <a:off x="4857752" y="1000108"/>
            <a:ext cx="3786247" cy="2714644"/>
          </a:xfrm>
          <a:prstGeom prst="rect">
            <a:avLst/>
          </a:prstGeom>
          <a:noFill/>
        </p:spPr>
      </p:pic>
      <p:pic>
        <p:nvPicPr>
          <p:cNvPr id="11267" name="Picture 3" descr="C:\Users\User\Desktop\Фото конкурса 2\IMG_5444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71472" y="3929066"/>
            <a:ext cx="3571899" cy="271464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0"/>
            <a:ext cx="8686800" cy="1071546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rgbClr val="C00000"/>
                </a:solidFill>
              </a:rPr>
              <a:t>Открытый  классный час «Дни воинской славы России»</a:t>
            </a:r>
            <a:endParaRPr lang="ru-RU" sz="2800" dirty="0">
              <a:solidFill>
                <a:srgbClr val="C00000"/>
              </a:solidFill>
            </a:endParaRPr>
          </a:p>
        </p:txBody>
      </p:sp>
      <p:pic>
        <p:nvPicPr>
          <p:cNvPr id="14338" name="Picture 2" descr="E:\Фото урока\DSC00211.JPG"/>
          <p:cNvPicPr>
            <a:picLocks noChangeAspect="1" noChangeArrowheads="1"/>
          </p:cNvPicPr>
          <p:nvPr/>
        </p:nvPicPr>
        <p:blipFill>
          <a:blip r:embed="rId3" cstate="email">
            <a:lum bright="20000" contrast="30000"/>
          </a:blip>
          <a:srcRect/>
          <a:stretch>
            <a:fillRect/>
          </a:stretch>
        </p:blipFill>
        <p:spPr bwMode="auto">
          <a:xfrm>
            <a:off x="285719" y="1285860"/>
            <a:ext cx="4239281" cy="2928958"/>
          </a:xfrm>
          <a:prstGeom prst="rect">
            <a:avLst/>
          </a:prstGeom>
          <a:noFill/>
        </p:spPr>
      </p:pic>
      <p:pic>
        <p:nvPicPr>
          <p:cNvPr id="14339" name="Picture 3" descr="E:\Фото урока\DSC00223.JPG"/>
          <p:cNvPicPr>
            <a:picLocks noChangeAspect="1" noChangeArrowheads="1"/>
          </p:cNvPicPr>
          <p:nvPr/>
        </p:nvPicPr>
        <p:blipFill>
          <a:blip r:embed="rId4" cstate="email">
            <a:lum bright="20000" contrast="30000"/>
          </a:blip>
          <a:srcRect/>
          <a:stretch>
            <a:fillRect/>
          </a:stretch>
        </p:blipFill>
        <p:spPr bwMode="auto">
          <a:xfrm>
            <a:off x="5000628" y="1357298"/>
            <a:ext cx="3947853" cy="3000396"/>
          </a:xfrm>
          <a:prstGeom prst="rect">
            <a:avLst/>
          </a:prstGeom>
          <a:noFill/>
        </p:spPr>
      </p:pic>
      <p:pic>
        <p:nvPicPr>
          <p:cNvPr id="14340" name="Picture 4" descr="E:\Фото урока\DSC00232.JPG"/>
          <p:cNvPicPr>
            <a:picLocks noChangeAspect="1" noChangeArrowheads="1"/>
          </p:cNvPicPr>
          <p:nvPr/>
        </p:nvPicPr>
        <p:blipFill>
          <a:blip r:embed="rId5" cstate="email">
            <a:lum bright="20000" contrast="30000"/>
          </a:blip>
          <a:srcRect/>
          <a:stretch>
            <a:fillRect/>
          </a:stretch>
        </p:blipFill>
        <p:spPr bwMode="auto">
          <a:xfrm>
            <a:off x="2264277" y="3571876"/>
            <a:ext cx="4546565" cy="28849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072494" cy="785818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rgbClr val="C00000"/>
                </a:solidFill>
              </a:rPr>
              <a:t>Внеклассные мероприятия, посвященные памятным датам</a:t>
            </a:r>
            <a:endParaRPr lang="ru-RU" sz="2800" dirty="0">
              <a:solidFill>
                <a:srgbClr val="C00000"/>
              </a:solidFill>
            </a:endParaRPr>
          </a:p>
        </p:txBody>
      </p:sp>
      <p:pic>
        <p:nvPicPr>
          <p:cNvPr id="59394" name="Picture 2" descr="C:\Users\User\Desktop\Моя папка\Рабочие фото\IMG_029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285860"/>
            <a:ext cx="3643338" cy="2732503"/>
          </a:xfrm>
          <a:prstGeom prst="rect">
            <a:avLst/>
          </a:prstGeom>
          <a:noFill/>
        </p:spPr>
      </p:pic>
      <p:pic>
        <p:nvPicPr>
          <p:cNvPr id="59395" name="Picture 3" descr="C:\Users\User\Desktop\Моя папка\Рабочие фото\Фото 15.02\IMG_834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1285860"/>
            <a:ext cx="3643338" cy="2850552"/>
          </a:xfrm>
          <a:prstGeom prst="rect">
            <a:avLst/>
          </a:prstGeom>
          <a:noFill/>
        </p:spPr>
      </p:pic>
      <p:pic>
        <p:nvPicPr>
          <p:cNvPr id="59396" name="Picture 4" descr="C:\Users\User\Desktop\Моя папка\Рабочие фото\9 мая\IMG_538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4071942"/>
            <a:ext cx="3429024" cy="2571768"/>
          </a:xfrm>
          <a:prstGeom prst="rect">
            <a:avLst/>
          </a:prstGeom>
          <a:noFill/>
        </p:spPr>
      </p:pic>
      <p:pic>
        <p:nvPicPr>
          <p:cNvPr id="59397" name="Picture 5" descr="C:\Users\User\Desktop\Моя папка\Рабочие фото\9 мая\IMG_539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29190" y="4214818"/>
            <a:ext cx="3524243" cy="25003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5"/>
          <p:cNvSpPr>
            <a:spLocks noChangeArrowheads="1"/>
          </p:cNvSpPr>
          <p:nvPr/>
        </p:nvSpPr>
        <p:spPr bwMode="auto">
          <a:xfrm>
            <a:off x="468313" y="357166"/>
            <a:ext cx="8229600" cy="4149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</a:pPr>
            <a:r>
              <a:rPr lang="ru-RU" sz="3200" b="1" dirty="0">
                <a:solidFill>
                  <a:srgbClr val="C00000"/>
                </a:solidFill>
              </a:rPr>
              <a:t>Конкурс  патриотической  песни</a:t>
            </a:r>
          </a:p>
        </p:txBody>
      </p:sp>
      <p:pic>
        <p:nvPicPr>
          <p:cNvPr id="40963" name="Picture 7" descr="IMG_260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1196975"/>
            <a:ext cx="3960813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4" name="Picture 8" descr="IMG_26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6100" y="3068638"/>
            <a:ext cx="4608513" cy="345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14290"/>
            <a:ext cx="8686800" cy="928694"/>
          </a:xfrm>
        </p:spPr>
        <p:txBody>
          <a:bodyPr/>
          <a:lstStyle/>
          <a:p>
            <a:pPr algn="ctr">
              <a:defRPr/>
            </a:pPr>
            <a:r>
              <a:rPr lang="ru-RU" sz="2400" dirty="0" smtClean="0">
                <a:solidFill>
                  <a:srgbClr val="C00000"/>
                </a:solidFill>
              </a:rPr>
              <a:t>Краевой конкурс на лучшую организацию </a:t>
            </a:r>
            <a:r>
              <a:rPr lang="ru-RU" sz="2400" dirty="0" err="1" smtClean="0">
                <a:solidFill>
                  <a:srgbClr val="C00000"/>
                </a:solidFill>
              </a:rPr>
              <a:t>волонетрского</a:t>
            </a:r>
            <a:r>
              <a:rPr lang="ru-RU" sz="2400" dirty="0" smtClean="0">
                <a:solidFill>
                  <a:srgbClr val="C00000"/>
                </a:solidFill>
              </a:rPr>
              <a:t> движения</a:t>
            </a:r>
            <a:endParaRPr lang="ru-RU" sz="2400" dirty="0">
              <a:solidFill>
                <a:srgbClr val="C00000"/>
              </a:solidFill>
            </a:endParaRPr>
          </a:p>
        </p:txBody>
      </p:sp>
      <p:pic>
        <p:nvPicPr>
          <p:cNvPr id="41987" name="Содержимое 3" descr="C:\Users\User\Desktop\На сайт от Краменко\Диплом 2 001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14313" y="2428875"/>
            <a:ext cx="2786062" cy="4071938"/>
          </a:xfrm>
        </p:spPr>
      </p:pic>
      <p:pic>
        <p:nvPicPr>
          <p:cNvPr id="41988" name="Picture 2" descr="C:\Users\User\Desktop\Конкурсы\Конкурс волонтеров 2015\Конкурс восп.раб.2014\Фото конкурс 3\IMG_38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4688" y="1357313"/>
            <a:ext cx="3233737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9" name="Picture 3" descr="C:\Users\User\Desktop\Конкурсы\Конкурс волонтеров 2015\Конкурс восп.раб.2014\Фото конкурс 3\IMG_428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14688" y="4000500"/>
            <a:ext cx="3214687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0" name="Рисунок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00813" y="1428750"/>
            <a:ext cx="2643187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" name="Рисунок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143504" y="1500173"/>
            <a:ext cx="3357558" cy="4643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428604"/>
            <a:ext cx="8686800" cy="100013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>
                <a:solidFill>
                  <a:srgbClr val="C00000"/>
                </a:solidFill>
              </a:rPr>
              <a:t>Результаты деятельности волонтерской группы</a:t>
            </a:r>
            <a:endParaRPr lang="ru-RU" sz="3600" dirty="0">
              <a:solidFill>
                <a:srgbClr val="C00000"/>
              </a:solidFill>
            </a:endParaRPr>
          </a:p>
        </p:txBody>
      </p:sp>
      <p:pic>
        <p:nvPicPr>
          <p:cNvPr id="6" name="Содержимое 3" descr="C:\Users\User\Pictures\2015-11-23 Диплом форум\Диплом форум 001.jpg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285750" y="1500174"/>
            <a:ext cx="3571870" cy="4643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100" dirty="0" smtClean="0">
                <a:solidFill>
                  <a:srgbClr val="C00000"/>
                </a:solidFill>
              </a:rPr>
              <a:t>3</a:t>
            </a:r>
            <a:r>
              <a:rPr lang="ru-RU" sz="3100" dirty="0" smtClean="0">
                <a:solidFill>
                  <a:schemeClr val="bg2"/>
                </a:solidFill>
              </a:rPr>
              <a:t>.   </a:t>
            </a:r>
            <a:r>
              <a:rPr lang="ru-RU" sz="3100" dirty="0" smtClean="0">
                <a:solidFill>
                  <a:srgbClr val="C00000"/>
                </a:solidFill>
              </a:rPr>
              <a:t>Социально-полезная  деятельность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idx="1"/>
          </p:nvPr>
        </p:nvSpPr>
        <p:spPr>
          <a:xfrm>
            <a:off x="357188" y="1412875"/>
            <a:ext cx="8358187" cy="4587875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ru-RU" sz="2800" smtClean="0"/>
              <a:t>Организация  волонтерской группы  «Отечество»</a:t>
            </a:r>
          </a:p>
          <a:p>
            <a:pPr eaLnBrk="1" hangingPunct="1">
              <a:spcBef>
                <a:spcPct val="0"/>
              </a:spcBef>
              <a:buFont typeface="Wingdings 2" pitchFamily="18" charset="2"/>
              <a:buNone/>
            </a:pPr>
            <a:r>
              <a:rPr lang="ru-RU" sz="2800" smtClean="0"/>
              <a:t>    Организация помощи ветеранам Великой Отечественной войны и труда</a:t>
            </a:r>
          </a:p>
          <a:p>
            <a:pPr eaLnBrk="1" hangingPunct="1"/>
            <a:r>
              <a:rPr lang="ru-RU" sz="2800" smtClean="0"/>
              <a:t>Организация  и  проведение  совместной  деятельности  обучающихся  и  преподавателей  по  пополнению  фонда  музея  техникума.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2800" smtClean="0"/>
              <a:t>    Организация  военно-патриотического клуба «Отечество»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Рисунок 2"/>
          <p:cNvPicPr>
            <a:picLocks noChangeAspect="1" noChangeArrowheads="1"/>
          </p:cNvPicPr>
          <p:nvPr/>
        </p:nvPicPr>
        <p:blipFill>
          <a:blip r:embed="rId2" cstate="print"/>
          <a:srcRect l="8389" t="18462" r="10504" b="23077"/>
          <a:stretch>
            <a:fillRect/>
          </a:stretch>
        </p:blipFill>
        <p:spPr bwMode="auto">
          <a:xfrm>
            <a:off x="2928938" y="3000375"/>
            <a:ext cx="3390900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ru-RU" dirty="0" smtClean="0">
                <a:solidFill>
                  <a:srgbClr val="C00000"/>
                </a:solidFill>
              </a:rPr>
              <a:t>Военно-патриотический клуб «Отечество»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 l="8510" t="6833" r="6383"/>
          <a:stretch>
            <a:fillRect/>
          </a:stretch>
        </p:blipFill>
        <p:spPr bwMode="auto">
          <a:xfrm>
            <a:off x="6429388" y="1785926"/>
            <a:ext cx="2411033" cy="350046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5061" name="Picture 5" descr="C:\Users\User\Pictures\2016-03-02 Устав\Устав 001.jpg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 l="6693" t="5172" r="6289"/>
          <a:stretch>
            <a:fillRect/>
          </a:stretch>
        </p:blipFill>
        <p:spPr bwMode="auto">
          <a:xfrm>
            <a:off x="285720" y="1785926"/>
            <a:ext cx="2500362" cy="35719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2"/>
          <p:cNvSpPr>
            <a:spLocks noGrp="1"/>
          </p:cNvSpPr>
          <p:nvPr>
            <p:ph type="title"/>
          </p:nvPr>
        </p:nvSpPr>
        <p:spPr>
          <a:xfrm>
            <a:off x="304800" y="214290"/>
            <a:ext cx="8686800" cy="85725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ВОЕННО-ПАТРИОТИЧЕСКИЙ КЛУБ «ОТЕЧЕСТВО</a:t>
            </a:r>
            <a:r>
              <a:rPr lang="ru-RU" dirty="0" smtClean="0"/>
              <a:t>»</a:t>
            </a:r>
          </a:p>
        </p:txBody>
      </p:sp>
      <p:pic>
        <p:nvPicPr>
          <p:cNvPr id="16386" name="Picture 2" descr="E:\Фото кружка\IMG_380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2" y="1214423"/>
            <a:ext cx="3619524" cy="2714643"/>
          </a:xfrm>
          <a:prstGeom prst="rect">
            <a:avLst/>
          </a:prstGeom>
          <a:noFill/>
        </p:spPr>
      </p:pic>
      <p:pic>
        <p:nvPicPr>
          <p:cNvPr id="21508" name="Picture 3" descr="C:\Users\User\Desktop\Фото кружка\IMG_1539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14876" y="3857625"/>
            <a:ext cx="3643312" cy="272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4" descr="C:\Users\User\Desktop\Фото кружка\IMG_4600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714876" y="1285875"/>
            <a:ext cx="3643312" cy="250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5" name="Picture 1" descr="E:\Фото кружка\IMG_0769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928662" y="4143380"/>
            <a:ext cx="3143272" cy="24288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457200"/>
            <a:ext cx="8686800" cy="685784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C00000"/>
                </a:solidFill>
              </a:rPr>
              <a:t>Генеральная цель программы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1557338"/>
            <a:ext cx="8229600" cy="4514850"/>
          </a:xfrm>
        </p:spPr>
        <p:txBody>
          <a:bodyPr/>
          <a:lstStyle/>
          <a:p>
            <a:pPr algn="ctr" eaLnBrk="1" hangingPunct="1">
              <a:lnSpc>
                <a:spcPct val="150000"/>
              </a:lnSpc>
              <a:buFont typeface="Wingdings 2" pitchFamily="18" charset="2"/>
              <a:buNone/>
            </a:pPr>
            <a:r>
              <a:rPr lang="ru-RU" sz="2400" b="1" dirty="0" smtClean="0"/>
              <a:t>Развитие у обучающихся патриотизма как важнейшей духовно-нравственной и социальной ценности, формирование знаний, умений и навыков к их активному проявлению в различных сферах жизни общества, верности конституционному долгу в условиях мирного и военного времени, высокой ответственности и дисциплинированности</a:t>
            </a:r>
          </a:p>
        </p:txBody>
      </p:sp>
    </p:spTree>
  </p:cSld>
  <p:clrMapOvr>
    <a:masterClrMapping/>
  </p:clrMapOvr>
  <p:transition>
    <p:wipe/>
    <p:sndAc>
      <p:endSnd/>
    </p:sndAc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257288"/>
          </a:xfrm>
        </p:spPr>
        <p:txBody>
          <a:bodyPr/>
          <a:lstStyle/>
          <a:p>
            <a:pPr algn="ctr">
              <a:defRPr/>
            </a:pPr>
            <a:r>
              <a:rPr lang="ru-RU" sz="2400" dirty="0" smtClean="0">
                <a:solidFill>
                  <a:srgbClr val="C00000"/>
                </a:solidFill>
              </a:rPr>
              <a:t>Участие волонтерской группы «Отечество» в Краевом форуме волонтеров «МЫ выбираем жизнь»</a:t>
            </a:r>
            <a:endParaRPr lang="ru-RU" sz="2400" dirty="0">
              <a:solidFill>
                <a:srgbClr val="C00000"/>
              </a:solidFill>
            </a:endParaRPr>
          </a:p>
        </p:txBody>
      </p:sp>
      <p:pic>
        <p:nvPicPr>
          <p:cNvPr id="45059" name="Содержимое 3" descr="C:\Users\User\Pictures\2015-11-23 Диплом форум\Диплом форум 001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85750" y="1785938"/>
            <a:ext cx="3211513" cy="4240212"/>
          </a:xfrm>
        </p:spPr>
      </p:pic>
      <p:pic>
        <p:nvPicPr>
          <p:cNvPr id="45060" name="Picture 2" descr="E:\На сайт от Краменко\фото\P10108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4750" y="2160588"/>
            <a:ext cx="5000625" cy="3751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214290"/>
            <a:ext cx="8686800" cy="642942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C00000"/>
                </a:solidFill>
              </a:rPr>
              <a:t>Деятельность волонтерской группы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24579" name="Picture 2" descr="C:\Users\User\Desktop\Дари добро\Акция Я выбираю спотт\фотки акция спорт\IMG_3618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42938" y="1214438"/>
            <a:ext cx="3576637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3" descr="C:\Users\User\Desktop\Дари добро\Волонтеры\IMG_379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86314" y="1214438"/>
            <a:ext cx="3643311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4" descr="C:\Users\User\Desktop\Дари добро\Волонтеры\IMG_381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0062" y="3929066"/>
            <a:ext cx="3921121" cy="2714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Picture 5" descr="C:\Users\User\Desktop\Дари добро\Почетный караул\IMG_3859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643439" y="3849220"/>
            <a:ext cx="3857624" cy="2723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614346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b="1" dirty="0" smtClean="0">
                <a:solidFill>
                  <a:srgbClr val="C00000"/>
                </a:solidFill>
              </a:rPr>
              <a:t>3-й  этап: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710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</p:txBody>
      </p:sp>
      <p:sp>
        <p:nvSpPr>
          <p:cNvPr id="47108" name="Прямоугольник 3"/>
          <p:cNvSpPr>
            <a:spLocks noChangeArrowheads="1"/>
          </p:cNvSpPr>
          <p:nvPr/>
        </p:nvSpPr>
        <p:spPr bwMode="auto">
          <a:xfrm>
            <a:off x="1214414" y="1785938"/>
            <a:ext cx="7500961" cy="255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ru-RU" sz="4000" b="1" dirty="0"/>
              <a:t>Диагностика  эффективности  социально-педагогических  подходов  к  воспитанию</a:t>
            </a:r>
          </a:p>
          <a:p>
            <a:pPr algn="ctr">
              <a:buFont typeface="Wingdings" pitchFamily="2" charset="2"/>
              <a:buNone/>
            </a:pPr>
            <a:r>
              <a:rPr lang="ru-RU" sz="4000" b="1" dirty="0"/>
              <a:t>   </a:t>
            </a:r>
            <a:r>
              <a:rPr lang="ru-RU" sz="4000" b="1" dirty="0" smtClean="0"/>
              <a:t>патриотизма 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>
          <a:xfrm>
            <a:off x="0" y="214313"/>
            <a:ext cx="9144000" cy="6310312"/>
          </a:xfrm>
        </p:spPr>
        <p:txBody>
          <a:bodyPr/>
          <a:lstStyle/>
          <a:p>
            <a:r>
              <a:rPr lang="ru-RU" sz="2800" dirty="0" smtClean="0">
                <a:solidFill>
                  <a:srgbClr val="C00000"/>
                </a:solidFill>
              </a:rPr>
              <a:t>Сводный  лист  изучения  критериев  патриотического  воспитания на заключительном этапе исследования</a:t>
            </a:r>
          </a:p>
        </p:txBody>
      </p:sp>
      <p:sp>
        <p:nvSpPr>
          <p:cNvPr id="5124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5122" name="Object 4"/>
          <p:cNvGraphicFramePr>
            <a:graphicFrameLocks noChangeAspect="1"/>
          </p:cNvGraphicFramePr>
          <p:nvPr/>
        </p:nvGraphicFramePr>
        <p:xfrm>
          <a:off x="214282" y="1714488"/>
          <a:ext cx="8624887" cy="4762500"/>
        </p:xfrm>
        <a:graphic>
          <a:graphicData uri="http://schemas.openxmlformats.org/presentationml/2006/ole">
            <p:oleObj spid="_x0000_s98306" r:id="rId3" imgW="8626588" imgH="4761389" progId="Excel.Sheet.8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8" descr="File000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280017"/>
            <a:ext cx="8457333" cy="5863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гимн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75" y="60007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2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03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026" name="Object 10"/>
          <p:cNvGraphicFramePr>
            <a:graphicFrameLocks noChangeAspect="1"/>
          </p:cNvGraphicFramePr>
          <p:nvPr/>
        </p:nvGraphicFramePr>
        <p:xfrm>
          <a:off x="0" y="5643563"/>
          <a:ext cx="9144000" cy="1214437"/>
        </p:xfrm>
        <a:graphic>
          <a:graphicData uri="http://schemas.openxmlformats.org/presentationml/2006/ole">
            <p:oleObj spid="_x0000_s99330" r:id="rId6" imgW="7712640" imgH="2635920" progId="">
              <p:embed/>
            </p:oleObj>
          </a:graphicData>
        </a:graphic>
      </p:graphicFrame>
      <p:graphicFrame>
        <p:nvGraphicFramePr>
          <p:cNvPr id="1027" name="Object 17"/>
          <p:cNvGraphicFramePr>
            <a:graphicFrameLocks noChangeAspect="1"/>
          </p:cNvGraphicFramePr>
          <p:nvPr/>
        </p:nvGraphicFramePr>
        <p:xfrm>
          <a:off x="0" y="5418138"/>
          <a:ext cx="1476375" cy="1439862"/>
        </p:xfrm>
        <a:graphic>
          <a:graphicData uri="http://schemas.openxmlformats.org/presentationml/2006/ole">
            <p:oleObj spid="_x0000_s99331" name="CorelDRAW" r:id="rId7" imgW="5245920" imgH="5117760" progId="">
              <p:embed/>
            </p:oleObj>
          </a:graphicData>
        </a:graphic>
      </p:graphicFrame>
      <p:sp>
        <p:nvSpPr>
          <p:cNvPr id="1034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3203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85" name="Oval 233"/>
          <p:cNvSpPr>
            <a:spLocks noChangeArrowheads="1"/>
          </p:cNvSpPr>
          <p:nvPr/>
        </p:nvSpPr>
        <p:spPr bwMode="auto">
          <a:xfrm>
            <a:off x="2928938" y="214313"/>
            <a:ext cx="3286125" cy="1143000"/>
          </a:xfrm>
          <a:prstGeom prst="ellipse">
            <a:avLst/>
          </a:prstGeom>
          <a:solidFill>
            <a:srgbClr val="C0504D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/>
          <a:lstStyle/>
          <a:p>
            <a:pPr algn="ctr" eaLnBrk="0" hangingPunct="0">
              <a:defRPr/>
            </a:pPr>
            <a:r>
              <a:rPr lang="ru-RU" sz="1400" b="1" dirty="0">
                <a:latin typeface="Calibri" pitchFamily="34" charset="0"/>
                <a:cs typeface="Times New Roman" pitchFamily="18" charset="0"/>
              </a:rPr>
              <a:t>МЕТОДИЧЕСКАЯ СИСТЕМА ПАТРИОТИЧЕСКОГО ВОСПИТАНИЯ</a:t>
            </a:r>
            <a:endParaRPr lang="ru-RU" dirty="0"/>
          </a:p>
        </p:txBody>
      </p:sp>
      <p:sp>
        <p:nvSpPr>
          <p:cNvPr id="49384" name="Rectangle 232"/>
          <p:cNvSpPr>
            <a:spLocks noChangeArrowheads="1"/>
          </p:cNvSpPr>
          <p:nvPr/>
        </p:nvSpPr>
        <p:spPr bwMode="auto">
          <a:xfrm>
            <a:off x="285750" y="2071688"/>
            <a:ext cx="2857500" cy="571500"/>
          </a:xfrm>
          <a:prstGeom prst="rect">
            <a:avLst/>
          </a:prstGeom>
          <a:solidFill>
            <a:srgbClr val="4F81BD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/>
          <a:lstStyle/>
          <a:p>
            <a:pPr algn="ctr" eaLnBrk="0" hangingPunct="0">
              <a:defRPr/>
            </a:pPr>
            <a:r>
              <a:rPr lang="ru-RU" sz="1400" b="1">
                <a:latin typeface="Calibri" pitchFamily="34" charset="0"/>
                <a:cs typeface="Times New Roman" pitchFamily="18" charset="0"/>
              </a:rPr>
              <a:t>КОМПЕТЕНТНОСТНО-ОРИЕНТИРОВОЧНЫЕ ЗАДАНИЯ</a:t>
            </a:r>
            <a:endParaRPr lang="ru-RU"/>
          </a:p>
        </p:txBody>
      </p:sp>
      <p:sp>
        <p:nvSpPr>
          <p:cNvPr id="49383" name="Rectangle 231"/>
          <p:cNvSpPr>
            <a:spLocks noChangeArrowheads="1"/>
          </p:cNvSpPr>
          <p:nvPr/>
        </p:nvSpPr>
        <p:spPr bwMode="auto">
          <a:xfrm>
            <a:off x="3357563" y="1500188"/>
            <a:ext cx="2743200" cy="428625"/>
          </a:xfrm>
          <a:prstGeom prst="rect">
            <a:avLst/>
          </a:prstGeom>
          <a:solidFill>
            <a:srgbClr val="F79646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974706">
                <a:alpha val="50000"/>
              </a:srgbClr>
            </a:outerShdw>
          </a:effectLst>
        </p:spPr>
        <p:txBody>
          <a:bodyPr/>
          <a:lstStyle/>
          <a:p>
            <a:pPr eaLnBrk="0" hangingPunct="0">
              <a:defRPr/>
            </a:pPr>
            <a:r>
              <a:rPr lang="ru-RU" sz="1200" b="1">
                <a:latin typeface="Calibri" pitchFamily="34" charset="0"/>
                <a:cs typeface="Times New Roman" pitchFamily="18" charset="0"/>
              </a:rPr>
              <a:t>ПЕДАГОГИЧЕСКИЕ ТЕХНОЛОГИИ</a:t>
            </a:r>
            <a:endParaRPr lang="ru-RU" sz="1200"/>
          </a:p>
        </p:txBody>
      </p:sp>
      <p:sp>
        <p:nvSpPr>
          <p:cNvPr id="49382" name="Rectangle 230"/>
          <p:cNvSpPr>
            <a:spLocks noChangeArrowheads="1"/>
          </p:cNvSpPr>
          <p:nvPr/>
        </p:nvSpPr>
        <p:spPr bwMode="auto">
          <a:xfrm>
            <a:off x="6929438" y="2357438"/>
            <a:ext cx="1857375" cy="357187"/>
          </a:xfrm>
          <a:prstGeom prst="rect">
            <a:avLst/>
          </a:prstGeom>
          <a:solidFill>
            <a:srgbClr val="4BACC6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205867">
                <a:alpha val="50000"/>
              </a:srgbClr>
            </a:outerShdw>
          </a:effectLst>
        </p:spPr>
        <p:txBody>
          <a:bodyPr/>
          <a:lstStyle/>
          <a:p>
            <a:pPr algn="ctr" eaLnBrk="0" hangingPunct="0">
              <a:defRPr/>
            </a:pPr>
            <a:r>
              <a:rPr lang="ru-RU" sz="1400" b="1">
                <a:latin typeface="Calibri" pitchFamily="34" charset="0"/>
                <a:cs typeface="Times New Roman" pitchFamily="18" charset="0"/>
              </a:rPr>
              <a:t>МЕТОДЫ ОБУЧЕНИЯ</a:t>
            </a:r>
            <a:endParaRPr lang="ru-RU"/>
          </a:p>
        </p:txBody>
      </p:sp>
      <p:sp>
        <p:nvSpPr>
          <p:cNvPr id="49373" name="Rectangle 221"/>
          <p:cNvSpPr>
            <a:spLocks noChangeArrowheads="1"/>
          </p:cNvSpPr>
          <p:nvPr/>
        </p:nvSpPr>
        <p:spPr bwMode="auto">
          <a:xfrm>
            <a:off x="0" y="3071813"/>
            <a:ext cx="928688" cy="571500"/>
          </a:xfrm>
          <a:prstGeom prst="rect">
            <a:avLst/>
          </a:prstGeom>
          <a:solidFill>
            <a:srgbClr val="4F81BD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/>
          <a:lstStyle/>
          <a:p>
            <a:pPr eaLnBrk="0" hangingPunct="0">
              <a:defRPr/>
            </a:pPr>
            <a:r>
              <a:rPr lang="ru-RU" sz="1200" b="1">
                <a:latin typeface="Calibri" pitchFamily="34" charset="0"/>
                <a:cs typeface="Times New Roman" pitchFamily="18" charset="0"/>
              </a:rPr>
              <a:t>СТИМУЛ</a:t>
            </a:r>
            <a:endParaRPr lang="ru-RU" sz="1200"/>
          </a:p>
        </p:txBody>
      </p:sp>
      <p:sp>
        <p:nvSpPr>
          <p:cNvPr id="49377" name="Rectangle 225"/>
          <p:cNvSpPr>
            <a:spLocks noChangeArrowheads="1"/>
          </p:cNvSpPr>
          <p:nvPr/>
        </p:nvSpPr>
        <p:spPr bwMode="auto">
          <a:xfrm>
            <a:off x="1071563" y="3071813"/>
            <a:ext cx="892175" cy="571500"/>
          </a:xfrm>
          <a:prstGeom prst="rect">
            <a:avLst/>
          </a:prstGeom>
          <a:solidFill>
            <a:srgbClr val="4F81BD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/>
          <a:lstStyle/>
          <a:p>
            <a:pPr eaLnBrk="0" hangingPunct="0">
              <a:defRPr/>
            </a:pPr>
            <a:r>
              <a:rPr lang="ru-RU" sz="1200" b="1">
                <a:latin typeface="Calibri" pitchFamily="34" charset="0"/>
                <a:cs typeface="Times New Roman" pitchFamily="18" charset="0"/>
              </a:rPr>
              <a:t>ЗАДАЧА</a:t>
            </a:r>
            <a:endParaRPr lang="ru-RU" sz="1200"/>
          </a:p>
        </p:txBody>
      </p:sp>
      <p:sp>
        <p:nvSpPr>
          <p:cNvPr id="49362" name="Rectangle 210"/>
          <p:cNvSpPr>
            <a:spLocks noChangeArrowheads="1"/>
          </p:cNvSpPr>
          <p:nvPr/>
        </p:nvSpPr>
        <p:spPr bwMode="auto">
          <a:xfrm>
            <a:off x="2071688" y="3071813"/>
            <a:ext cx="1428750" cy="571500"/>
          </a:xfrm>
          <a:prstGeom prst="rect">
            <a:avLst/>
          </a:prstGeom>
          <a:solidFill>
            <a:srgbClr val="4F81BD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/>
          <a:lstStyle/>
          <a:p>
            <a:pPr eaLnBrk="0" hangingPunct="0">
              <a:defRPr/>
            </a:pPr>
            <a:r>
              <a:rPr lang="ru-RU" sz="1200" b="1">
                <a:latin typeface="Calibri" pitchFamily="34" charset="0"/>
                <a:cs typeface="Times New Roman" pitchFamily="18" charset="0"/>
              </a:rPr>
              <a:t>ИСТОЧНИК ИНФОРМАЦ</a:t>
            </a:r>
            <a:r>
              <a:rPr lang="ru-RU" sz="1400" b="1">
                <a:latin typeface="Calibri" pitchFamily="34" charset="0"/>
                <a:cs typeface="Times New Roman" pitchFamily="18" charset="0"/>
              </a:rPr>
              <a:t>.</a:t>
            </a:r>
            <a:endParaRPr lang="ru-RU"/>
          </a:p>
        </p:txBody>
      </p:sp>
      <p:sp>
        <p:nvSpPr>
          <p:cNvPr id="49375" name="Rectangle 223"/>
          <p:cNvSpPr>
            <a:spLocks noChangeArrowheads="1"/>
          </p:cNvSpPr>
          <p:nvPr/>
        </p:nvSpPr>
        <p:spPr bwMode="auto">
          <a:xfrm>
            <a:off x="3325813" y="2071688"/>
            <a:ext cx="2889250" cy="500062"/>
          </a:xfrm>
          <a:prstGeom prst="rect">
            <a:avLst/>
          </a:prstGeom>
          <a:solidFill>
            <a:srgbClr val="F79646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974706">
                <a:alpha val="50000"/>
              </a:srgbClr>
            </a:outerShdw>
          </a:effectLst>
        </p:spPr>
        <p:txBody>
          <a:bodyPr/>
          <a:lstStyle/>
          <a:p>
            <a:pPr algn="ctr" eaLnBrk="0" hangingPunct="0">
              <a:defRPr/>
            </a:pPr>
            <a:r>
              <a:rPr lang="ru-RU" sz="1200" b="1">
                <a:latin typeface="Calibri" pitchFamily="34" charset="0"/>
                <a:cs typeface="Times New Roman" pitchFamily="18" charset="0"/>
              </a:rPr>
              <a:t>ИНОВАЦИОННОЙ МЕТОДИЧЕСКОЙ  СИСТЕМЫ</a:t>
            </a:r>
            <a:endParaRPr lang="ru-RU" sz="1200"/>
          </a:p>
        </p:txBody>
      </p:sp>
      <p:sp>
        <p:nvSpPr>
          <p:cNvPr id="49370" name="Rectangle 218"/>
          <p:cNvSpPr>
            <a:spLocks noChangeArrowheads="1"/>
          </p:cNvSpPr>
          <p:nvPr/>
        </p:nvSpPr>
        <p:spPr bwMode="auto">
          <a:xfrm>
            <a:off x="6227763" y="2928938"/>
            <a:ext cx="915987" cy="428625"/>
          </a:xfrm>
          <a:prstGeom prst="rect">
            <a:avLst/>
          </a:prstGeom>
          <a:solidFill>
            <a:srgbClr val="4BACC6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205867">
                <a:alpha val="50000"/>
              </a:srgbClr>
            </a:outerShdw>
          </a:effectLst>
        </p:spPr>
        <p:txBody>
          <a:bodyPr/>
          <a:lstStyle/>
          <a:p>
            <a:pPr eaLnBrk="0" hangingPunct="0">
              <a:defRPr/>
            </a:pPr>
            <a:r>
              <a:rPr lang="ru-RU" sz="1200" b="1">
                <a:latin typeface="Calibri" pitchFamily="34" charset="0"/>
                <a:cs typeface="Times New Roman" pitchFamily="18" charset="0"/>
              </a:rPr>
              <a:t>ПРАКТИЧ.</a:t>
            </a:r>
            <a:endParaRPr lang="ru-RU" sz="1200"/>
          </a:p>
        </p:txBody>
      </p:sp>
      <p:sp>
        <p:nvSpPr>
          <p:cNvPr id="49369" name="Rectangle 217"/>
          <p:cNvSpPr>
            <a:spLocks noChangeArrowheads="1"/>
          </p:cNvSpPr>
          <p:nvPr/>
        </p:nvSpPr>
        <p:spPr bwMode="auto">
          <a:xfrm>
            <a:off x="7286625" y="2928938"/>
            <a:ext cx="857250" cy="428625"/>
          </a:xfrm>
          <a:prstGeom prst="rect">
            <a:avLst/>
          </a:prstGeom>
          <a:solidFill>
            <a:srgbClr val="4BACC6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205867">
                <a:alpha val="50000"/>
              </a:srgbClr>
            </a:outerShdw>
          </a:effectLst>
        </p:spPr>
        <p:txBody>
          <a:bodyPr/>
          <a:lstStyle/>
          <a:p>
            <a:pPr eaLnBrk="0" hangingPunct="0">
              <a:defRPr/>
            </a:pPr>
            <a:r>
              <a:rPr lang="ru-RU" sz="1200" b="1">
                <a:latin typeface="Calibri" pitchFamily="34" charset="0"/>
                <a:cs typeface="Times New Roman" pitchFamily="18" charset="0"/>
              </a:rPr>
              <a:t>НАГЛЯДН</a:t>
            </a:r>
            <a:endParaRPr lang="ru-RU" sz="1200"/>
          </a:p>
        </p:txBody>
      </p:sp>
      <p:sp>
        <p:nvSpPr>
          <p:cNvPr id="49368" name="Rectangle 216"/>
          <p:cNvSpPr>
            <a:spLocks noChangeArrowheads="1"/>
          </p:cNvSpPr>
          <p:nvPr/>
        </p:nvSpPr>
        <p:spPr bwMode="auto">
          <a:xfrm>
            <a:off x="8286750" y="2928938"/>
            <a:ext cx="857250" cy="428625"/>
          </a:xfrm>
          <a:prstGeom prst="rect">
            <a:avLst/>
          </a:prstGeom>
          <a:solidFill>
            <a:srgbClr val="4BACC6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205867">
                <a:alpha val="50000"/>
              </a:srgbClr>
            </a:outerShdw>
          </a:effectLst>
        </p:spPr>
        <p:txBody>
          <a:bodyPr/>
          <a:lstStyle/>
          <a:p>
            <a:pPr eaLnBrk="0" hangingPunct="0">
              <a:defRPr/>
            </a:pPr>
            <a:r>
              <a:rPr lang="ru-RU" sz="1200" b="1">
                <a:latin typeface="Calibri" pitchFamily="34" charset="0"/>
                <a:cs typeface="Times New Roman" pitchFamily="18" charset="0"/>
              </a:rPr>
              <a:t>СЛОВЕСН</a:t>
            </a:r>
            <a:r>
              <a:rPr lang="ru-RU" sz="1200">
                <a:latin typeface="Calibri" pitchFamily="34" charset="0"/>
                <a:cs typeface="Times New Roman" pitchFamily="18" charset="0"/>
              </a:rPr>
              <a:t>.</a:t>
            </a:r>
            <a:endParaRPr lang="ru-RU" sz="1200"/>
          </a:p>
        </p:txBody>
      </p:sp>
      <p:sp>
        <p:nvSpPr>
          <p:cNvPr id="49358" name="Rectangle 206"/>
          <p:cNvSpPr>
            <a:spLocks noChangeArrowheads="1"/>
          </p:cNvSpPr>
          <p:nvPr/>
        </p:nvSpPr>
        <p:spPr bwMode="auto">
          <a:xfrm>
            <a:off x="2786063" y="3857625"/>
            <a:ext cx="1571625" cy="357188"/>
          </a:xfrm>
          <a:prstGeom prst="rect">
            <a:avLst/>
          </a:prstGeom>
          <a:solidFill>
            <a:srgbClr val="F79646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974706">
                <a:alpha val="50000"/>
              </a:srgbClr>
            </a:outerShdw>
          </a:effectLst>
        </p:spPr>
        <p:txBody>
          <a:bodyPr/>
          <a:lstStyle/>
          <a:p>
            <a:pPr eaLnBrk="0" hangingPunct="0">
              <a:defRPr/>
            </a:pPr>
            <a:r>
              <a:rPr lang="ru-RU" sz="1200" b="1">
                <a:latin typeface="Calibri" pitchFamily="34" charset="0"/>
                <a:cs typeface="Times New Roman" pitchFamily="18" charset="0"/>
              </a:rPr>
              <a:t>ПРОЕКТИРОВОЧНАЯ</a:t>
            </a:r>
            <a:endParaRPr lang="ru-RU" sz="1200"/>
          </a:p>
        </p:txBody>
      </p:sp>
      <p:sp>
        <p:nvSpPr>
          <p:cNvPr id="49357" name="Rectangle 205"/>
          <p:cNvSpPr>
            <a:spLocks noChangeArrowheads="1"/>
          </p:cNvSpPr>
          <p:nvPr/>
        </p:nvSpPr>
        <p:spPr bwMode="auto">
          <a:xfrm>
            <a:off x="4576763" y="3857625"/>
            <a:ext cx="1839912" cy="357188"/>
          </a:xfrm>
          <a:prstGeom prst="rect">
            <a:avLst/>
          </a:prstGeom>
          <a:solidFill>
            <a:srgbClr val="F79646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974706">
                <a:alpha val="50000"/>
              </a:srgbClr>
            </a:outerShdw>
          </a:effectLst>
        </p:spPr>
        <p:txBody>
          <a:bodyPr/>
          <a:lstStyle/>
          <a:p>
            <a:pPr eaLnBrk="0" hangingPunct="0">
              <a:defRPr/>
            </a:pPr>
            <a:r>
              <a:rPr lang="ru-RU" sz="1200" b="1">
                <a:latin typeface="Calibri" pitchFamily="34" charset="0"/>
                <a:cs typeface="Times New Roman" pitchFamily="18" charset="0"/>
              </a:rPr>
              <a:t>ЭКСПЕРИМЕНТАЛЬНАЯ</a:t>
            </a:r>
            <a:endParaRPr lang="ru-RU"/>
          </a:p>
        </p:txBody>
      </p:sp>
      <p:sp>
        <p:nvSpPr>
          <p:cNvPr id="49360" name="Rectangle 208"/>
          <p:cNvSpPr>
            <a:spLocks noChangeArrowheads="1"/>
          </p:cNvSpPr>
          <p:nvPr/>
        </p:nvSpPr>
        <p:spPr bwMode="auto">
          <a:xfrm>
            <a:off x="6572250" y="3643313"/>
            <a:ext cx="1187450" cy="428625"/>
          </a:xfrm>
          <a:prstGeom prst="rect">
            <a:avLst/>
          </a:prstGeom>
          <a:solidFill>
            <a:srgbClr val="4BACC6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205867">
                <a:alpha val="50000"/>
              </a:srgbClr>
            </a:outerShdw>
          </a:effectLst>
        </p:spPr>
        <p:txBody>
          <a:bodyPr/>
          <a:lstStyle/>
          <a:p>
            <a:pPr algn="ctr" eaLnBrk="0" hangingPunct="0">
              <a:defRPr/>
            </a:pPr>
            <a:r>
              <a:rPr lang="ru-RU" sz="1200" b="1">
                <a:latin typeface="Calibri" pitchFamily="34" charset="0"/>
                <a:cs typeface="Times New Roman" pitchFamily="18" charset="0"/>
              </a:rPr>
              <a:t>РАБОТА С КНИГОЙ</a:t>
            </a:r>
            <a:endParaRPr lang="ru-RU" sz="1200"/>
          </a:p>
        </p:txBody>
      </p:sp>
      <p:sp>
        <p:nvSpPr>
          <p:cNvPr id="49351" name="Rectangle 199"/>
          <p:cNvSpPr>
            <a:spLocks noChangeArrowheads="1"/>
          </p:cNvSpPr>
          <p:nvPr/>
        </p:nvSpPr>
        <p:spPr bwMode="auto">
          <a:xfrm>
            <a:off x="7993063" y="3643313"/>
            <a:ext cx="1150937" cy="428625"/>
          </a:xfrm>
          <a:prstGeom prst="rect">
            <a:avLst/>
          </a:prstGeom>
          <a:solidFill>
            <a:srgbClr val="4BACC6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205867">
                <a:alpha val="50000"/>
              </a:srgbClr>
            </a:outerShdw>
          </a:effectLst>
        </p:spPr>
        <p:txBody>
          <a:bodyPr/>
          <a:lstStyle/>
          <a:p>
            <a:pPr eaLnBrk="0" hangingPunct="0">
              <a:defRPr/>
            </a:pPr>
            <a:r>
              <a:rPr lang="ru-RU" sz="1200" b="1">
                <a:latin typeface="Calibri" pitchFamily="34" charset="0"/>
                <a:cs typeface="Times New Roman" pitchFamily="18" charset="0"/>
              </a:rPr>
              <a:t>ВИДЕОМЕТОД</a:t>
            </a:r>
            <a:endParaRPr lang="ru-RU" sz="1200"/>
          </a:p>
        </p:txBody>
      </p:sp>
      <p:sp>
        <p:nvSpPr>
          <p:cNvPr id="49356" name="Rectangle 204"/>
          <p:cNvSpPr>
            <a:spLocks noChangeArrowheads="1"/>
          </p:cNvSpPr>
          <p:nvPr/>
        </p:nvSpPr>
        <p:spPr bwMode="auto">
          <a:xfrm>
            <a:off x="3571875" y="3071813"/>
            <a:ext cx="2560638" cy="357187"/>
          </a:xfrm>
          <a:prstGeom prst="rect">
            <a:avLst/>
          </a:prstGeom>
          <a:solidFill>
            <a:srgbClr val="F79646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974706">
                <a:alpha val="50000"/>
              </a:srgbClr>
            </a:outerShdw>
          </a:effectLst>
        </p:spPr>
        <p:txBody>
          <a:bodyPr/>
          <a:lstStyle/>
          <a:p>
            <a:pPr algn="ctr" eaLnBrk="0" hangingPunct="0">
              <a:defRPr/>
            </a:pPr>
            <a:r>
              <a:rPr lang="ru-RU" sz="1200" b="1">
                <a:latin typeface="Calibri" pitchFamily="34" charset="0"/>
                <a:cs typeface="Times New Roman" pitchFamily="18" charset="0"/>
              </a:rPr>
              <a:t>РЕФЛЕКСИВНО-ОЦЕНИВАЮЩАЯ</a:t>
            </a:r>
            <a:endParaRPr lang="ru-RU" sz="1200"/>
          </a:p>
        </p:txBody>
      </p:sp>
      <p:sp>
        <p:nvSpPr>
          <p:cNvPr id="49359" name="Rectangle 207"/>
          <p:cNvSpPr>
            <a:spLocks noChangeArrowheads="1"/>
          </p:cNvSpPr>
          <p:nvPr/>
        </p:nvSpPr>
        <p:spPr bwMode="auto">
          <a:xfrm>
            <a:off x="214313" y="3857625"/>
            <a:ext cx="2428875" cy="357188"/>
          </a:xfrm>
          <a:prstGeom prst="rect">
            <a:avLst/>
          </a:prstGeom>
          <a:solidFill>
            <a:srgbClr val="8064A2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3F3151">
                <a:alpha val="50000"/>
              </a:srgbClr>
            </a:outerShdw>
          </a:effectLst>
        </p:spPr>
        <p:txBody>
          <a:bodyPr/>
          <a:lstStyle/>
          <a:p>
            <a:pPr algn="ctr" eaLnBrk="0" hangingPunct="0">
              <a:defRPr/>
            </a:pPr>
            <a:r>
              <a:rPr lang="ru-RU" sz="1200" b="1">
                <a:latin typeface="Calibri" pitchFamily="34" charset="0"/>
                <a:cs typeface="Times New Roman" pitchFamily="18" charset="0"/>
              </a:rPr>
              <a:t>СРЕДСТВА ОБУЧЕНИЯ</a:t>
            </a:r>
            <a:endParaRPr lang="ru-RU" sz="1200"/>
          </a:p>
        </p:txBody>
      </p:sp>
      <p:sp>
        <p:nvSpPr>
          <p:cNvPr id="49352" name="Rectangle 200"/>
          <p:cNvSpPr>
            <a:spLocks noChangeArrowheads="1"/>
          </p:cNvSpPr>
          <p:nvPr/>
        </p:nvSpPr>
        <p:spPr bwMode="auto">
          <a:xfrm>
            <a:off x="5072063" y="4500563"/>
            <a:ext cx="3286125" cy="428625"/>
          </a:xfrm>
          <a:prstGeom prst="rect">
            <a:avLst/>
          </a:prstGeom>
          <a:solidFill>
            <a:srgbClr val="9BBB59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/>
          <a:lstStyle/>
          <a:p>
            <a:pPr algn="ctr" eaLnBrk="0" hangingPunct="0">
              <a:defRPr/>
            </a:pPr>
            <a:r>
              <a:rPr lang="ru-RU" sz="1400" b="1">
                <a:latin typeface="Calibri" pitchFamily="34" charset="0"/>
                <a:cs typeface="Times New Roman" pitchFamily="18" charset="0"/>
              </a:rPr>
              <a:t>ВИДЫ ДЕЯТЕЛЬНОСТИ</a:t>
            </a:r>
            <a:endParaRPr lang="ru-RU"/>
          </a:p>
        </p:txBody>
      </p:sp>
      <p:sp>
        <p:nvSpPr>
          <p:cNvPr id="49378" name="AutoShape 226"/>
          <p:cNvSpPr>
            <a:spLocks noChangeShapeType="1"/>
          </p:cNvSpPr>
          <p:nvPr/>
        </p:nvSpPr>
        <p:spPr bwMode="auto">
          <a:xfrm>
            <a:off x="6143625" y="928688"/>
            <a:ext cx="1714500" cy="1428750"/>
          </a:xfrm>
          <a:prstGeom prst="straightConnector1">
            <a:avLst/>
          </a:prstGeom>
          <a:ln>
            <a:headEnd/>
            <a:tailEnd type="triangl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9350" name="Rectangle 198"/>
          <p:cNvSpPr>
            <a:spLocks noChangeArrowheads="1"/>
          </p:cNvSpPr>
          <p:nvPr/>
        </p:nvSpPr>
        <p:spPr bwMode="auto">
          <a:xfrm>
            <a:off x="285750" y="4500563"/>
            <a:ext cx="1492250" cy="285750"/>
          </a:xfrm>
          <a:prstGeom prst="rect">
            <a:avLst/>
          </a:prstGeom>
          <a:solidFill>
            <a:srgbClr val="8064A2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3F3151">
                <a:alpha val="50000"/>
              </a:srgbClr>
            </a:outerShdw>
          </a:effectLst>
        </p:spPr>
        <p:txBody>
          <a:bodyPr/>
          <a:lstStyle/>
          <a:p>
            <a:pPr eaLnBrk="0" hangingPunct="0">
              <a:defRPr/>
            </a:pPr>
            <a:r>
              <a:rPr lang="ru-RU" sz="1200" b="1">
                <a:latin typeface="Calibri" pitchFamily="34" charset="0"/>
                <a:cs typeface="Times New Roman" pitchFamily="18" charset="0"/>
              </a:rPr>
              <a:t>МУЛЬТИМЕДИА</a:t>
            </a:r>
            <a:endParaRPr lang="ru-RU" sz="1200"/>
          </a:p>
        </p:txBody>
      </p:sp>
      <p:sp>
        <p:nvSpPr>
          <p:cNvPr id="49340" name="Rectangle 188"/>
          <p:cNvSpPr>
            <a:spLocks noChangeArrowheads="1"/>
          </p:cNvSpPr>
          <p:nvPr/>
        </p:nvSpPr>
        <p:spPr bwMode="auto">
          <a:xfrm>
            <a:off x="2214563" y="4500563"/>
            <a:ext cx="1619250" cy="285750"/>
          </a:xfrm>
          <a:prstGeom prst="rect">
            <a:avLst/>
          </a:prstGeom>
          <a:solidFill>
            <a:srgbClr val="8064A2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3F3151">
                <a:alpha val="50000"/>
              </a:srgbClr>
            </a:outerShdw>
          </a:effectLst>
        </p:spPr>
        <p:txBody>
          <a:bodyPr/>
          <a:lstStyle/>
          <a:p>
            <a:pPr eaLnBrk="0" hangingPunct="0">
              <a:defRPr/>
            </a:pPr>
            <a:r>
              <a:rPr lang="ru-RU" sz="1200" b="1">
                <a:latin typeface="Calibri" pitchFamily="34" charset="0"/>
                <a:cs typeface="Times New Roman" pitchFamily="18" charset="0"/>
              </a:rPr>
              <a:t>ТРАДИЦИОННЫЕ</a:t>
            </a:r>
            <a:endParaRPr lang="ru-RU" sz="1200"/>
          </a:p>
        </p:txBody>
      </p:sp>
      <p:sp>
        <p:nvSpPr>
          <p:cNvPr id="49335" name="Rectangle 183"/>
          <p:cNvSpPr>
            <a:spLocks noChangeArrowheads="1"/>
          </p:cNvSpPr>
          <p:nvPr/>
        </p:nvSpPr>
        <p:spPr bwMode="auto">
          <a:xfrm>
            <a:off x="357188" y="5000625"/>
            <a:ext cx="1428750" cy="1643063"/>
          </a:xfrm>
          <a:prstGeom prst="rect">
            <a:avLst/>
          </a:prstGeom>
          <a:solidFill>
            <a:srgbClr val="8064A2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3F3151">
                <a:alpha val="50000"/>
              </a:srgbClr>
            </a:outerShdw>
          </a:effectLst>
        </p:spPr>
        <p:txBody>
          <a:bodyPr/>
          <a:lstStyle/>
          <a:p>
            <a:pPr eaLnBrk="0" hangingPunct="0">
              <a:defRPr/>
            </a:pPr>
            <a:r>
              <a:rPr lang="ru-RU" sz="1200" b="1">
                <a:latin typeface="Calibri" pitchFamily="34" charset="0"/>
                <a:cs typeface="Times New Roman" pitchFamily="18" charset="0"/>
              </a:rPr>
              <a:t>ПРЕЗЕНТАЦИИ</a:t>
            </a:r>
            <a:endParaRPr lang="ru-RU" sz="1200"/>
          </a:p>
          <a:p>
            <a:pPr eaLnBrk="0" hangingPunct="0">
              <a:defRPr/>
            </a:pPr>
            <a:r>
              <a:rPr lang="ru-RU" sz="1200" b="1">
                <a:latin typeface="Calibri" pitchFamily="34" charset="0"/>
                <a:cs typeface="Times New Roman" pitchFamily="18" charset="0"/>
              </a:rPr>
              <a:t>ТРЕНАЖЕРЫ</a:t>
            </a:r>
            <a:endParaRPr lang="ru-RU" sz="1200"/>
          </a:p>
          <a:p>
            <a:pPr eaLnBrk="0" hangingPunct="0">
              <a:defRPr/>
            </a:pPr>
            <a:r>
              <a:rPr lang="ru-RU" sz="1200" b="1">
                <a:latin typeface="Calibri" pitchFamily="34" charset="0"/>
                <a:cs typeface="Times New Roman" pitchFamily="18" charset="0"/>
              </a:rPr>
              <a:t>ЭЛЕКТРОННЫЕ УЧЕБНИКИ</a:t>
            </a:r>
            <a:endParaRPr lang="ru-RU" sz="1200"/>
          </a:p>
          <a:p>
            <a:pPr eaLnBrk="0" hangingPunct="0">
              <a:defRPr/>
            </a:pPr>
            <a:r>
              <a:rPr lang="ru-RU" sz="1200" b="1">
                <a:latin typeface="Calibri" pitchFamily="34" charset="0"/>
                <a:cs typeface="Times New Roman" pitchFamily="18" charset="0"/>
              </a:rPr>
              <a:t>БИБЛИОТЕКА ЭЛЕКТРОННЫХ НАГЛЯДНЫХ ПОСОБИЙ</a:t>
            </a:r>
            <a:endParaRPr lang="ru-RU" sz="1200"/>
          </a:p>
        </p:txBody>
      </p:sp>
      <p:sp>
        <p:nvSpPr>
          <p:cNvPr id="49336" name="Rectangle 184"/>
          <p:cNvSpPr>
            <a:spLocks noChangeArrowheads="1"/>
          </p:cNvSpPr>
          <p:nvPr/>
        </p:nvSpPr>
        <p:spPr bwMode="auto">
          <a:xfrm>
            <a:off x="2214563" y="5000625"/>
            <a:ext cx="1143000" cy="1571625"/>
          </a:xfrm>
          <a:prstGeom prst="rect">
            <a:avLst/>
          </a:prstGeom>
          <a:solidFill>
            <a:srgbClr val="8064A2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3F3151">
                <a:alpha val="50000"/>
              </a:srgbClr>
            </a:outerShdw>
          </a:effectLst>
        </p:spPr>
        <p:txBody>
          <a:bodyPr/>
          <a:lstStyle/>
          <a:p>
            <a:pPr eaLnBrk="0" hangingPunct="0">
              <a:defRPr/>
            </a:pPr>
            <a:r>
              <a:rPr lang="ru-RU" sz="1200" b="1">
                <a:latin typeface="Calibri" pitchFamily="34" charset="0"/>
                <a:cs typeface="Times New Roman" pitchFamily="18" charset="0"/>
              </a:rPr>
              <a:t>ПЛАКАТЫ</a:t>
            </a:r>
            <a:endParaRPr lang="ru-RU" sz="1200"/>
          </a:p>
          <a:p>
            <a:pPr eaLnBrk="0" hangingPunct="0">
              <a:defRPr/>
            </a:pPr>
            <a:r>
              <a:rPr lang="ru-RU" sz="1200" b="1">
                <a:latin typeface="Calibri" pitchFamily="34" charset="0"/>
                <a:cs typeface="Times New Roman" pitchFamily="18" charset="0"/>
              </a:rPr>
              <a:t>СТЕНДЫ</a:t>
            </a:r>
            <a:endParaRPr lang="ru-RU" sz="1200"/>
          </a:p>
          <a:p>
            <a:pPr eaLnBrk="0" hangingPunct="0">
              <a:defRPr/>
            </a:pPr>
            <a:r>
              <a:rPr lang="ru-RU" sz="1200" b="1">
                <a:latin typeface="Calibri" pitchFamily="34" charset="0"/>
                <a:cs typeface="Times New Roman" pitchFamily="18" charset="0"/>
              </a:rPr>
              <a:t>СХЕМЫ</a:t>
            </a:r>
            <a:endParaRPr lang="ru-RU" sz="1200"/>
          </a:p>
          <a:p>
            <a:pPr eaLnBrk="0" hangingPunct="0">
              <a:defRPr/>
            </a:pPr>
            <a:r>
              <a:rPr lang="ru-RU" sz="1200" b="1">
                <a:latin typeface="Calibri" pitchFamily="34" charset="0"/>
                <a:cs typeface="Times New Roman" pitchFamily="18" charset="0"/>
              </a:rPr>
              <a:t>МАКЕТЫ</a:t>
            </a:r>
            <a:endParaRPr lang="ru-RU" sz="1200"/>
          </a:p>
          <a:p>
            <a:pPr eaLnBrk="0" hangingPunct="0">
              <a:defRPr/>
            </a:pPr>
            <a:r>
              <a:rPr lang="ru-RU" sz="1200" b="1">
                <a:latin typeface="Calibri" pitchFamily="34" charset="0"/>
                <a:cs typeface="Times New Roman" pitchFamily="18" charset="0"/>
              </a:rPr>
              <a:t>ИЗДЕЛИЯ</a:t>
            </a:r>
            <a:endParaRPr lang="ru-RU" sz="1200"/>
          </a:p>
          <a:p>
            <a:pPr eaLnBrk="0" hangingPunct="0">
              <a:defRPr/>
            </a:pPr>
            <a:endParaRPr lang="ru-RU"/>
          </a:p>
        </p:txBody>
      </p:sp>
      <p:sp>
        <p:nvSpPr>
          <p:cNvPr id="49348" name="Rectangle 196"/>
          <p:cNvSpPr>
            <a:spLocks noChangeArrowheads="1"/>
          </p:cNvSpPr>
          <p:nvPr/>
        </p:nvSpPr>
        <p:spPr bwMode="auto">
          <a:xfrm>
            <a:off x="4643438" y="5357813"/>
            <a:ext cx="1239837" cy="357187"/>
          </a:xfrm>
          <a:prstGeom prst="rect">
            <a:avLst/>
          </a:prstGeom>
          <a:solidFill>
            <a:srgbClr val="9BBB59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/>
          <a:lstStyle/>
          <a:p>
            <a:pPr algn="ctr" eaLnBrk="0" hangingPunct="0">
              <a:defRPr/>
            </a:pPr>
            <a:r>
              <a:rPr lang="ru-RU" sz="1400" b="1">
                <a:latin typeface="Calibri" pitchFamily="34" charset="0"/>
                <a:cs typeface="Times New Roman" pitchFamily="18" charset="0"/>
              </a:rPr>
              <a:t>ИГРОВАЯ</a:t>
            </a:r>
            <a:endParaRPr lang="ru-RU"/>
          </a:p>
        </p:txBody>
      </p:sp>
      <p:sp>
        <p:nvSpPr>
          <p:cNvPr id="49346" name="Rectangle 194"/>
          <p:cNvSpPr>
            <a:spLocks noChangeArrowheads="1"/>
          </p:cNvSpPr>
          <p:nvPr/>
        </p:nvSpPr>
        <p:spPr bwMode="auto">
          <a:xfrm>
            <a:off x="6143625" y="5357813"/>
            <a:ext cx="1428750" cy="500062"/>
          </a:xfrm>
          <a:prstGeom prst="rect">
            <a:avLst/>
          </a:prstGeom>
          <a:solidFill>
            <a:srgbClr val="9BBB59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/>
          <a:lstStyle/>
          <a:p>
            <a:pPr eaLnBrk="0" hangingPunct="0">
              <a:defRPr/>
            </a:pPr>
            <a:r>
              <a:rPr lang="ru-RU" sz="1400" b="1">
                <a:latin typeface="Calibri" pitchFamily="34" charset="0"/>
                <a:cs typeface="Times New Roman" pitchFamily="18" charset="0"/>
              </a:rPr>
              <a:t>ПРАКТИЧЕСКАЯ</a:t>
            </a:r>
            <a:endParaRPr lang="ru-RU"/>
          </a:p>
        </p:txBody>
      </p:sp>
      <p:sp>
        <p:nvSpPr>
          <p:cNvPr id="49345" name="Rectangle 193"/>
          <p:cNvSpPr>
            <a:spLocks noChangeArrowheads="1"/>
          </p:cNvSpPr>
          <p:nvPr/>
        </p:nvSpPr>
        <p:spPr bwMode="auto">
          <a:xfrm>
            <a:off x="7715250" y="5357813"/>
            <a:ext cx="1143000" cy="428625"/>
          </a:xfrm>
          <a:prstGeom prst="rect">
            <a:avLst/>
          </a:prstGeom>
          <a:solidFill>
            <a:srgbClr val="9BBB59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/>
          <a:lstStyle/>
          <a:p>
            <a:pPr eaLnBrk="0" hangingPunct="0">
              <a:defRPr/>
            </a:pPr>
            <a:r>
              <a:rPr lang="ru-RU" sz="1400" b="1">
                <a:latin typeface="Calibri" pitchFamily="34" charset="0"/>
                <a:cs typeface="Times New Roman" pitchFamily="18" charset="0"/>
              </a:rPr>
              <a:t>ПРОЕКТНАЯ</a:t>
            </a:r>
            <a:endParaRPr lang="ru-RU"/>
          </a:p>
        </p:txBody>
      </p:sp>
      <p:sp>
        <p:nvSpPr>
          <p:cNvPr id="49334" name="Rectangle 182"/>
          <p:cNvSpPr>
            <a:spLocks noChangeArrowheads="1"/>
          </p:cNvSpPr>
          <p:nvPr/>
        </p:nvSpPr>
        <p:spPr bwMode="auto">
          <a:xfrm>
            <a:off x="4643438" y="6072188"/>
            <a:ext cx="2000250" cy="571500"/>
          </a:xfrm>
          <a:prstGeom prst="rect">
            <a:avLst/>
          </a:prstGeom>
          <a:solidFill>
            <a:srgbClr val="9BBB59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/>
          <a:lstStyle/>
          <a:p>
            <a:pPr eaLnBrk="0" hangingPunct="0">
              <a:defRPr/>
            </a:pPr>
            <a:r>
              <a:rPr lang="ru-RU" sz="1400" b="1">
                <a:latin typeface="Calibri" pitchFamily="34" charset="0"/>
                <a:cs typeface="Times New Roman" pitchFamily="18" charset="0"/>
              </a:rPr>
              <a:t>ИССЛЕДОВАТЕЛЬСКАЯ</a:t>
            </a:r>
            <a:endParaRPr lang="ru-RU"/>
          </a:p>
        </p:txBody>
      </p:sp>
      <p:sp>
        <p:nvSpPr>
          <p:cNvPr id="49333" name="Rectangle 181"/>
          <p:cNvSpPr>
            <a:spLocks noChangeArrowheads="1"/>
          </p:cNvSpPr>
          <p:nvPr/>
        </p:nvSpPr>
        <p:spPr bwMode="auto">
          <a:xfrm>
            <a:off x="7000875" y="6215063"/>
            <a:ext cx="1571625" cy="428625"/>
          </a:xfrm>
          <a:prstGeom prst="rect">
            <a:avLst/>
          </a:prstGeom>
          <a:solidFill>
            <a:srgbClr val="9BBB59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/>
          <a:lstStyle/>
          <a:p>
            <a:pPr algn="ctr" eaLnBrk="0" hangingPunct="0">
              <a:defRPr/>
            </a:pPr>
            <a:r>
              <a:rPr lang="ru-RU" sz="1400" b="1">
                <a:latin typeface="Calibri" pitchFamily="34" charset="0"/>
                <a:cs typeface="Times New Roman" pitchFamily="18" charset="0"/>
              </a:rPr>
              <a:t>ПОИСКОВАЯ</a:t>
            </a:r>
            <a:endParaRPr lang="ru-RU"/>
          </a:p>
        </p:txBody>
      </p:sp>
      <p:sp>
        <p:nvSpPr>
          <p:cNvPr id="48158" name="Rectangle 23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48159" name="Rectangle 239"/>
          <p:cNvSpPr>
            <a:spLocks noChangeArrowheads="1"/>
          </p:cNvSpPr>
          <p:nvPr/>
        </p:nvSpPr>
        <p:spPr bwMode="auto">
          <a:xfrm>
            <a:off x="0" y="457200"/>
            <a:ext cx="184150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ru-RU" sz="800"/>
              <a:t/>
            </a:r>
            <a:br>
              <a:rPr lang="ru-RU" sz="800"/>
            </a:br>
            <a:endParaRPr lang="ru-RU"/>
          </a:p>
          <a:p>
            <a:pPr eaLnBrk="0" hangingPunct="0"/>
            <a:endParaRPr lang="ru-RU" sz="800"/>
          </a:p>
          <a:p>
            <a:pPr eaLnBrk="0" hangingPunct="0"/>
            <a:endParaRPr lang="ru-RU"/>
          </a:p>
        </p:txBody>
      </p:sp>
      <p:sp>
        <p:nvSpPr>
          <p:cNvPr id="48160" name="Rectangle 255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>
              <a:tabLst>
                <a:tab pos="6642100" algn="l"/>
              </a:tabLst>
            </a:pPr>
            <a:r>
              <a:rPr lang="ru-RU" sz="800"/>
              <a:t/>
            </a:r>
            <a:br>
              <a:rPr lang="ru-RU" sz="800"/>
            </a:br>
            <a:endParaRPr lang="ru-RU"/>
          </a:p>
          <a:p>
            <a:pPr eaLnBrk="0" hangingPunct="0">
              <a:tabLst>
                <a:tab pos="6642100" algn="l"/>
              </a:tabLst>
            </a:pPr>
            <a:r>
              <a:rPr lang="ru-RU" sz="1400">
                <a:latin typeface="Times New Roman" pitchFamily="18" charset="0"/>
                <a:cs typeface="Times New Roman" pitchFamily="18" charset="0"/>
              </a:rPr>
              <a:t>	</a:t>
            </a:r>
            <a:endParaRPr lang="ru-RU" sz="800"/>
          </a:p>
          <a:p>
            <a:pPr eaLnBrk="0" hangingPunct="0">
              <a:tabLst>
                <a:tab pos="6642100" algn="l"/>
              </a:tabLst>
            </a:pPr>
            <a:endParaRPr lang="ru-RU"/>
          </a:p>
        </p:txBody>
      </p:sp>
      <p:sp>
        <p:nvSpPr>
          <p:cNvPr id="48161" name="Rectangle 261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>
              <a:tabLst>
                <a:tab pos="6642100" algn="l"/>
              </a:tabLst>
            </a:pPr>
            <a:r>
              <a:rPr lang="ru-RU" sz="800"/>
              <a:t/>
            </a:r>
            <a:br>
              <a:rPr lang="ru-RU" sz="800"/>
            </a:br>
            <a:endParaRPr lang="ru-RU"/>
          </a:p>
          <a:p>
            <a:pPr eaLnBrk="0" hangingPunct="0">
              <a:tabLst>
                <a:tab pos="6642100" algn="l"/>
              </a:tabLst>
            </a:pPr>
            <a:endParaRPr lang="ru-RU"/>
          </a:p>
        </p:txBody>
      </p:sp>
      <p:sp>
        <p:nvSpPr>
          <p:cNvPr id="48162" name="Rectangle 262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>
              <a:tabLst>
                <a:tab pos="1881188" algn="l"/>
              </a:tabLst>
            </a:pPr>
            <a:r>
              <a:rPr lang="ru-RU" sz="1400">
                <a:latin typeface="Times New Roman" pitchFamily="18" charset="0"/>
                <a:cs typeface="Times New Roman" pitchFamily="18" charset="0"/>
              </a:rPr>
              <a:t>	</a:t>
            </a:r>
            <a:endParaRPr lang="ru-RU" sz="800"/>
          </a:p>
          <a:p>
            <a:pPr eaLnBrk="0" hangingPunct="0">
              <a:tabLst>
                <a:tab pos="1881188" algn="l"/>
              </a:tabLst>
            </a:pPr>
            <a:endParaRPr lang="ru-RU"/>
          </a:p>
        </p:txBody>
      </p:sp>
      <p:sp>
        <p:nvSpPr>
          <p:cNvPr id="48163" name="Rectangle 265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ru-RU" sz="140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 sz="1400">
                <a:latin typeface="Times New Roman" pitchFamily="18" charset="0"/>
                <a:cs typeface="Times New Roman" pitchFamily="18" charset="0"/>
              </a:rPr>
              <a:t>     </a:t>
            </a:r>
            <a:endParaRPr lang="ru-RU" sz="800"/>
          </a:p>
          <a:p>
            <a:pPr eaLnBrk="0" hangingPunct="0"/>
            <a:endParaRPr lang="ru-RU"/>
          </a:p>
        </p:txBody>
      </p:sp>
      <p:sp>
        <p:nvSpPr>
          <p:cNvPr id="48164" name="Rectangle 268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ru-RU"/>
          </a:p>
        </p:txBody>
      </p:sp>
      <p:cxnSp>
        <p:nvCxnSpPr>
          <p:cNvPr id="193" name="Прямая со стрелкой 192"/>
          <p:cNvCxnSpPr>
            <a:stCxn id="49385" idx="4"/>
          </p:cNvCxnSpPr>
          <p:nvPr/>
        </p:nvCxnSpPr>
        <p:spPr>
          <a:xfrm rot="5400000">
            <a:off x="4498976" y="1428750"/>
            <a:ext cx="144462" cy="158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6" name="Прямая со стрелкой 195"/>
          <p:cNvCxnSpPr/>
          <p:nvPr/>
        </p:nvCxnSpPr>
        <p:spPr>
          <a:xfrm rot="10800000" flipV="1">
            <a:off x="1571625" y="928688"/>
            <a:ext cx="1357313" cy="121443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8" name="Прямая со стрелкой 197"/>
          <p:cNvCxnSpPr/>
          <p:nvPr/>
        </p:nvCxnSpPr>
        <p:spPr>
          <a:xfrm rot="5400000">
            <a:off x="4465638" y="2035175"/>
            <a:ext cx="214312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200" name="Прямая со стрелкой 199"/>
          <p:cNvCxnSpPr/>
          <p:nvPr/>
        </p:nvCxnSpPr>
        <p:spPr>
          <a:xfrm rot="5400000">
            <a:off x="4321969" y="2820194"/>
            <a:ext cx="500063" cy="317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203" name="Прямая со стрелкой 202"/>
          <p:cNvCxnSpPr>
            <a:stCxn id="49384" idx="2"/>
            <a:endCxn id="49373" idx="0"/>
          </p:cNvCxnSpPr>
          <p:nvPr/>
        </p:nvCxnSpPr>
        <p:spPr>
          <a:xfrm rot="5400000">
            <a:off x="874712" y="2232026"/>
            <a:ext cx="428625" cy="125095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5" name="Прямая со стрелкой 204"/>
          <p:cNvCxnSpPr>
            <a:stCxn id="49384" idx="2"/>
          </p:cNvCxnSpPr>
          <p:nvPr/>
        </p:nvCxnSpPr>
        <p:spPr>
          <a:xfrm rot="5400000">
            <a:off x="1499394" y="2856707"/>
            <a:ext cx="428625" cy="158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7" name="Прямая со стрелкой 206"/>
          <p:cNvCxnSpPr>
            <a:stCxn id="49384" idx="2"/>
            <a:endCxn id="49362" idx="0"/>
          </p:cNvCxnSpPr>
          <p:nvPr/>
        </p:nvCxnSpPr>
        <p:spPr>
          <a:xfrm rot="16200000" flipH="1">
            <a:off x="2035969" y="2321719"/>
            <a:ext cx="428625" cy="107156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9" name="Прямая со стрелкой 208"/>
          <p:cNvCxnSpPr>
            <a:endCxn id="49358" idx="0"/>
          </p:cNvCxnSpPr>
          <p:nvPr/>
        </p:nvCxnSpPr>
        <p:spPr>
          <a:xfrm rot="10800000" flipV="1">
            <a:off x="3571875" y="3429000"/>
            <a:ext cx="1000125" cy="42862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211" name="Прямая со стрелкой 210"/>
          <p:cNvCxnSpPr>
            <a:endCxn id="49357" idx="0"/>
          </p:cNvCxnSpPr>
          <p:nvPr/>
        </p:nvCxnSpPr>
        <p:spPr>
          <a:xfrm>
            <a:off x="4572000" y="3500438"/>
            <a:ext cx="925513" cy="35718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213" name="Прямая со стрелкой 212"/>
          <p:cNvCxnSpPr>
            <a:endCxn id="49369" idx="0"/>
          </p:cNvCxnSpPr>
          <p:nvPr/>
        </p:nvCxnSpPr>
        <p:spPr>
          <a:xfrm rot="16200000" flipH="1">
            <a:off x="7643812" y="2857501"/>
            <a:ext cx="142875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215" name="Прямая со стрелкой 214"/>
          <p:cNvCxnSpPr>
            <a:endCxn id="49370" idx="0"/>
          </p:cNvCxnSpPr>
          <p:nvPr/>
        </p:nvCxnSpPr>
        <p:spPr>
          <a:xfrm rot="10800000" flipV="1">
            <a:off x="6686550" y="2714625"/>
            <a:ext cx="242888" cy="21431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217" name="Прямая со стрелкой 216"/>
          <p:cNvCxnSpPr>
            <a:endCxn id="49368" idx="0"/>
          </p:cNvCxnSpPr>
          <p:nvPr/>
        </p:nvCxnSpPr>
        <p:spPr>
          <a:xfrm>
            <a:off x="8429625" y="2714625"/>
            <a:ext cx="285750" cy="21431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219" name="Прямая со стрелкой 218"/>
          <p:cNvCxnSpPr>
            <a:endCxn id="49360" idx="0"/>
          </p:cNvCxnSpPr>
          <p:nvPr/>
        </p:nvCxnSpPr>
        <p:spPr>
          <a:xfrm rot="5400000">
            <a:off x="6726238" y="3154362"/>
            <a:ext cx="928688" cy="4921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222" name="Прямая со стрелкой 221"/>
          <p:cNvCxnSpPr/>
          <p:nvPr/>
        </p:nvCxnSpPr>
        <p:spPr>
          <a:xfrm rot="5400000">
            <a:off x="7750969" y="3178969"/>
            <a:ext cx="930275" cy="158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226" name="Прямая со стрелкой 225"/>
          <p:cNvCxnSpPr>
            <a:stCxn id="49352" idx="2"/>
          </p:cNvCxnSpPr>
          <p:nvPr/>
        </p:nvCxnSpPr>
        <p:spPr>
          <a:xfrm rot="5400000">
            <a:off x="6501606" y="5144294"/>
            <a:ext cx="428625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232" name="Прямая со стрелкой 231"/>
          <p:cNvCxnSpPr>
            <a:endCxn id="49348" idx="0"/>
          </p:cNvCxnSpPr>
          <p:nvPr/>
        </p:nvCxnSpPr>
        <p:spPr>
          <a:xfrm rot="5400000">
            <a:off x="5096669" y="5096669"/>
            <a:ext cx="428625" cy="9366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235" name="Прямая со стрелкой 234"/>
          <p:cNvCxnSpPr>
            <a:endCxn id="49345" idx="0"/>
          </p:cNvCxnSpPr>
          <p:nvPr/>
        </p:nvCxnSpPr>
        <p:spPr>
          <a:xfrm rot="16200000" flipH="1">
            <a:off x="7929562" y="5000626"/>
            <a:ext cx="428625" cy="28575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237" name="Прямая со стрелкой 236"/>
          <p:cNvCxnSpPr/>
          <p:nvPr/>
        </p:nvCxnSpPr>
        <p:spPr>
          <a:xfrm rot="5400000">
            <a:off x="5358607" y="5501481"/>
            <a:ext cx="1143000" cy="158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239" name="Прямая со стрелкой 238"/>
          <p:cNvCxnSpPr/>
          <p:nvPr/>
        </p:nvCxnSpPr>
        <p:spPr>
          <a:xfrm rot="5400000">
            <a:off x="7001669" y="5572919"/>
            <a:ext cx="1285875" cy="158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241" name="Прямая со стрелкой 240"/>
          <p:cNvCxnSpPr/>
          <p:nvPr/>
        </p:nvCxnSpPr>
        <p:spPr>
          <a:xfrm rot="5400000">
            <a:off x="570707" y="4358481"/>
            <a:ext cx="285750" cy="158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43" name="Прямая со стрелкой 242"/>
          <p:cNvCxnSpPr/>
          <p:nvPr/>
        </p:nvCxnSpPr>
        <p:spPr>
          <a:xfrm>
            <a:off x="2286000" y="4286250"/>
            <a:ext cx="500063" cy="21431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46" name="Прямая со стрелкой 245"/>
          <p:cNvCxnSpPr>
            <a:endCxn id="49336" idx="0"/>
          </p:cNvCxnSpPr>
          <p:nvPr/>
        </p:nvCxnSpPr>
        <p:spPr>
          <a:xfrm rot="16200000" flipH="1">
            <a:off x="2714625" y="4929188"/>
            <a:ext cx="142875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48" name="Прямая со стрелкой 247"/>
          <p:cNvCxnSpPr/>
          <p:nvPr/>
        </p:nvCxnSpPr>
        <p:spPr>
          <a:xfrm rot="5400000">
            <a:off x="606425" y="4894263"/>
            <a:ext cx="214313" cy="158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5972196"/>
          </a:xfrm>
        </p:spPr>
        <p:txBody>
          <a:bodyPr>
            <a:normAutofit fontScale="90000"/>
          </a:bodyPr>
          <a:lstStyle/>
          <a:p>
            <a:pPr algn="r">
              <a:defRPr/>
            </a:pPr>
            <a:r>
              <a:rPr lang="ru-RU" sz="3100" b="1" dirty="0" smtClean="0">
                <a:solidFill>
                  <a:srgbClr val="C00000"/>
                </a:solidFill>
              </a:rPr>
              <a:t>Природа редко рождает патриотов.  Они во множестве создаются трудом и воспитанием</a:t>
            </a: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3100" dirty="0" smtClean="0">
                <a:solidFill>
                  <a:srgbClr val="C00000"/>
                </a:solidFill>
              </a:rPr>
              <a:t>А.С. Макаренко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9155" name="Picture 6" descr="C:\Users\User\Desktop\Макаренко 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63" y="1595438"/>
            <a:ext cx="3571875" cy="474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28596" y="152400"/>
            <a:ext cx="8358246" cy="1062038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C00000"/>
                </a:solidFill>
              </a:rPr>
              <a:t>БЛАГОДАРИМ ЗА ВНИМАНИЕ</a:t>
            </a:r>
          </a:p>
        </p:txBody>
      </p:sp>
      <p:sp>
        <p:nvSpPr>
          <p:cNvPr id="50179" name="Rectangle 4"/>
          <p:cNvSpPr>
            <a:spLocks noChangeArrowheads="1"/>
          </p:cNvSpPr>
          <p:nvPr/>
        </p:nvSpPr>
        <p:spPr bwMode="auto">
          <a:xfrm>
            <a:off x="0" y="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ru-RU"/>
          </a:p>
        </p:txBody>
      </p:sp>
      <p:pic>
        <p:nvPicPr>
          <p:cNvPr id="50180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2325" y="1285875"/>
            <a:ext cx="7750175" cy="528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47147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rgbClr val="C00000"/>
                </a:solidFill>
              </a:rPr>
              <a:t>Схема взаимодействия участников воспитательного процесса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3500430" y="2928934"/>
            <a:ext cx="2143140" cy="2214578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Комплексно-целевая программа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286116" y="1643050"/>
            <a:ext cx="2571768" cy="57150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Зам.директора по УВР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286116" y="5857892"/>
            <a:ext cx="2571768" cy="7143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Преподаватель-организатор ОБЖ</a:t>
            </a: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858016" y="1643050"/>
            <a:ext cx="1928826" cy="57150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Преподаватели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929454" y="2714620"/>
            <a:ext cx="1857388" cy="57150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Мастера по</a:t>
            </a:r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858016" y="3714752"/>
            <a:ext cx="2000264" cy="642942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Педагог доп.образования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858016" y="4786322"/>
            <a:ext cx="2000264" cy="57150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Соц.педагоги</a:t>
            </a:r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858016" y="5929330"/>
            <a:ext cx="1857388" cy="57150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Обучающиеся</a:t>
            </a:r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00034" y="1714488"/>
            <a:ext cx="2071702" cy="71438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Музей Боевой Славы</a:t>
            </a:r>
            <a:endParaRPr lang="ru-RU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00034" y="2857496"/>
            <a:ext cx="2143140" cy="57150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ОО «Боевое братство»</a:t>
            </a:r>
            <a:endParaRPr lang="ru-RU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71472" y="4000504"/>
            <a:ext cx="2143140" cy="642942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Совет ветеранов ВС, ВОВ</a:t>
            </a:r>
            <a:endParaRPr lang="ru-RU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00034" y="5072074"/>
            <a:ext cx="2286016" cy="57150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Воинские части</a:t>
            </a:r>
            <a:endParaRPr lang="ru-RU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00034" y="6072206"/>
            <a:ext cx="2286016" cy="57150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Камчатский центр </a:t>
            </a:r>
            <a:r>
              <a:rPr lang="ru-RU" dirty="0" err="1" smtClean="0"/>
              <a:t>ППРиК</a:t>
            </a:r>
            <a:endParaRPr lang="ru-RU" dirty="0"/>
          </a:p>
        </p:txBody>
      </p:sp>
      <p:cxnSp>
        <p:nvCxnSpPr>
          <p:cNvPr id="19" name="Прямая со стрелкой 18"/>
          <p:cNvCxnSpPr>
            <a:stCxn id="5" idx="0"/>
            <a:endCxn id="6" idx="2"/>
          </p:cNvCxnSpPr>
          <p:nvPr/>
        </p:nvCxnSpPr>
        <p:spPr>
          <a:xfrm rot="5400000" flipH="1" flipV="1">
            <a:off x="4214810" y="2571744"/>
            <a:ext cx="71438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stCxn id="5" idx="4"/>
            <a:endCxn id="7" idx="0"/>
          </p:cNvCxnSpPr>
          <p:nvPr/>
        </p:nvCxnSpPr>
        <p:spPr>
          <a:xfrm rot="5400000">
            <a:off x="4214810" y="5500702"/>
            <a:ext cx="71438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>
            <a:stCxn id="13" idx="3"/>
          </p:cNvCxnSpPr>
          <p:nvPr/>
        </p:nvCxnSpPr>
        <p:spPr>
          <a:xfrm>
            <a:off x="2571736" y="2071678"/>
            <a:ext cx="714380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 rot="5400000">
            <a:off x="1070744" y="2643182"/>
            <a:ext cx="429422" cy="7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 rot="5400000">
            <a:off x="1071538" y="3714752"/>
            <a:ext cx="57150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>
            <a:stCxn id="15" idx="2"/>
            <a:endCxn id="16" idx="0"/>
          </p:cNvCxnSpPr>
          <p:nvPr/>
        </p:nvCxnSpPr>
        <p:spPr>
          <a:xfrm rot="5400000">
            <a:off x="1428728" y="4857760"/>
            <a:ext cx="42862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>
            <a:stCxn id="16" idx="2"/>
            <a:endCxn id="17" idx="0"/>
          </p:cNvCxnSpPr>
          <p:nvPr/>
        </p:nvCxnSpPr>
        <p:spPr>
          <a:xfrm rot="5400000">
            <a:off x="1428728" y="5857892"/>
            <a:ext cx="42862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>
            <a:stCxn id="17" idx="3"/>
          </p:cNvCxnSpPr>
          <p:nvPr/>
        </p:nvCxnSpPr>
        <p:spPr>
          <a:xfrm>
            <a:off x="2786050" y="6357958"/>
            <a:ext cx="500066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>
            <a:stCxn id="7" idx="3"/>
            <a:endCxn id="12" idx="1"/>
          </p:cNvCxnSpPr>
          <p:nvPr/>
        </p:nvCxnSpPr>
        <p:spPr>
          <a:xfrm>
            <a:off x="5857884" y="6215082"/>
            <a:ext cx="1000132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>
            <a:stCxn id="6" idx="3"/>
            <a:endCxn id="8" idx="1"/>
          </p:cNvCxnSpPr>
          <p:nvPr/>
        </p:nvCxnSpPr>
        <p:spPr>
          <a:xfrm>
            <a:off x="5857884" y="1928802"/>
            <a:ext cx="1000132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>
            <a:stCxn id="8" idx="2"/>
            <a:endCxn id="9" idx="0"/>
          </p:cNvCxnSpPr>
          <p:nvPr/>
        </p:nvCxnSpPr>
        <p:spPr>
          <a:xfrm rot="16200000" flipH="1">
            <a:off x="7590255" y="2446727"/>
            <a:ext cx="500066" cy="35719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" name="Прямая со стрелкой 50"/>
          <p:cNvCxnSpPr>
            <a:stCxn id="9" idx="2"/>
            <a:endCxn id="10" idx="0"/>
          </p:cNvCxnSpPr>
          <p:nvPr/>
        </p:nvCxnSpPr>
        <p:spPr>
          <a:xfrm rot="5400000">
            <a:off x="7643834" y="3500438"/>
            <a:ext cx="428628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Прямая со стрелкой 52"/>
          <p:cNvCxnSpPr>
            <a:stCxn id="10" idx="2"/>
            <a:endCxn id="11" idx="0"/>
          </p:cNvCxnSpPr>
          <p:nvPr/>
        </p:nvCxnSpPr>
        <p:spPr>
          <a:xfrm rot="5400000">
            <a:off x="7643834" y="4572008"/>
            <a:ext cx="428628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Прямая со стрелкой 55"/>
          <p:cNvCxnSpPr>
            <a:endCxn id="12" idx="0"/>
          </p:cNvCxnSpPr>
          <p:nvPr/>
        </p:nvCxnSpPr>
        <p:spPr>
          <a:xfrm rot="16200000" flipH="1">
            <a:off x="7536676" y="5679296"/>
            <a:ext cx="500066" cy="2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2571736" y="457200"/>
            <a:ext cx="4071966" cy="614346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C00000"/>
                </a:solidFill>
              </a:rPr>
              <a:t>Этапы  программы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>
          <a:xfrm>
            <a:off x="357188" y="1500188"/>
            <a:ext cx="8286750" cy="4857750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ru-RU" sz="3600" b="1" dirty="0" smtClean="0">
                <a:solidFill>
                  <a:srgbClr val="C00000"/>
                </a:solidFill>
              </a:rPr>
              <a:t>1-й  этап:  </a:t>
            </a:r>
            <a:endParaRPr lang="en-US" sz="3600" b="1" dirty="0" smtClean="0">
              <a:solidFill>
                <a:srgbClr val="C00000"/>
              </a:solidFill>
            </a:endParaRPr>
          </a:p>
          <a:p>
            <a:pPr algn="ctr" eaLnBrk="1" hangingPunct="1">
              <a:buFont typeface="Wingdings" pitchFamily="2" charset="2"/>
              <a:buNone/>
            </a:pPr>
            <a:r>
              <a:rPr lang="ru-RU" sz="3600" b="1" dirty="0" smtClean="0"/>
              <a:t>Выявление  уровня  </a:t>
            </a:r>
            <a:r>
              <a:rPr lang="ru-RU" sz="3600" b="1" dirty="0" err="1" smtClean="0"/>
              <a:t>сформированности</a:t>
            </a:r>
            <a:r>
              <a:rPr lang="ru-RU" sz="3600" b="1" dirty="0" smtClean="0"/>
              <a:t>         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sz="3600" b="1" dirty="0" smtClean="0"/>
              <a:t>патриотизма.</a:t>
            </a:r>
          </a:p>
          <a:p>
            <a:pPr algn="ctr" eaLnBrk="1" hangingPunct="1">
              <a:buFont typeface="Wingdings" pitchFamily="2" charset="2"/>
              <a:buNone/>
            </a:pPr>
            <a:endParaRPr lang="ru-RU" sz="3600" b="1" dirty="0" smtClean="0"/>
          </a:p>
          <a:p>
            <a:pPr eaLnBrk="1" hangingPunct="1">
              <a:buFont typeface="Wingdings" pitchFamily="2" charset="2"/>
              <a:buNone/>
            </a:pPr>
            <a:endParaRPr lang="ru-RU" sz="2400" b="1" dirty="0" smtClean="0"/>
          </a:p>
          <a:p>
            <a:pPr algn="just" eaLnBrk="1" hangingPunct="1">
              <a:buFont typeface="Wingdings" pitchFamily="2" charset="2"/>
              <a:buNone/>
            </a:pPr>
            <a:endParaRPr lang="ru-RU" sz="2400" b="1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260350"/>
            <a:ext cx="8229600" cy="1014413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C00000"/>
                </a:solidFill>
              </a:rPr>
              <a:t>Содержание  программы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341438"/>
            <a:ext cx="8229600" cy="5005387"/>
          </a:xfrm>
        </p:spPr>
        <p:txBody>
          <a:bodyPr/>
          <a:lstStyle/>
          <a:p>
            <a:pPr marL="609600" indent="-609600" eaLnBrk="1" hangingPunct="1">
              <a:buFont typeface="Wingdings" pitchFamily="2" charset="2"/>
              <a:buNone/>
            </a:pPr>
            <a:r>
              <a:rPr lang="ru-RU" smtClean="0">
                <a:solidFill>
                  <a:srgbClr val="C00000"/>
                </a:solidFill>
              </a:rPr>
              <a:t>1. Диагностико-аналитическая  деятельность</a:t>
            </a:r>
          </a:p>
          <a:p>
            <a:pPr marL="609600" indent="-609600" eaLnBrk="1" hangingPunct="1"/>
            <a:r>
              <a:rPr lang="ru-RU" sz="2800" smtClean="0"/>
              <a:t>Сбор  и  анализ  информации  о  формах  и  методах  патриотического  воспитания</a:t>
            </a:r>
          </a:p>
          <a:p>
            <a:pPr marL="609600" indent="-609600" eaLnBrk="1" hangingPunct="1"/>
            <a:r>
              <a:rPr lang="ru-RU" sz="2800" smtClean="0"/>
              <a:t>Составление  анкет  и  проведение  опроса  обучающихся</a:t>
            </a:r>
          </a:p>
          <a:p>
            <a:pPr marL="609600" indent="-609600" eaLnBrk="1" hangingPunct="1"/>
            <a:r>
              <a:rPr lang="ru-RU" sz="2800" smtClean="0"/>
              <a:t>Проведение  методик  по определению  уровня  осознания  понятия  патриотизма</a:t>
            </a:r>
          </a:p>
          <a:p>
            <a:pPr marL="609600" indent="-609600" eaLnBrk="1" hangingPunct="1"/>
            <a:r>
              <a:rPr lang="ru-RU" sz="2800" smtClean="0"/>
              <a:t>Оценка  результатов  анкетирования,  опроса  и  составление  сводной  таблицы</a:t>
            </a:r>
          </a:p>
          <a:p>
            <a:pPr marL="609600" indent="-609600" eaLnBrk="1" hangingPunct="1">
              <a:buFont typeface="Wingdings" pitchFamily="2" charset="2"/>
              <a:buNone/>
            </a:pPr>
            <a:endParaRPr lang="ru-RU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85728"/>
            <a:ext cx="8686800" cy="1143008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2800" dirty="0" smtClean="0">
                <a:solidFill>
                  <a:srgbClr val="002060"/>
                </a:solidFill>
              </a:rPr>
              <a:t>       </a:t>
            </a:r>
            <a:r>
              <a:rPr lang="ru-RU" sz="2800" dirty="0" smtClean="0">
                <a:solidFill>
                  <a:srgbClr val="C00000"/>
                </a:solidFill>
              </a:rPr>
              <a:t>Результаты опроса в экспериментальной и контрольной группах на начальном этапе исследования</a:t>
            </a:r>
            <a:endParaRPr lang="ru-RU" sz="2800" dirty="0">
              <a:solidFill>
                <a:srgbClr val="C00000"/>
              </a:solidFill>
            </a:endParaRPr>
          </a:p>
        </p:txBody>
      </p:sp>
      <p:graphicFrame>
        <p:nvGraphicFramePr>
          <p:cNvPr id="1026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1554163"/>
          <a:ext cx="8686800" cy="4524375"/>
        </p:xfrm>
        <a:graphic>
          <a:graphicData uri="http://schemas.openxmlformats.org/presentationml/2006/ole">
            <p:oleObj spid="_x0000_s95234" r:id="rId3" imgW="8687553" imgH="4523624" progId="Excel.Shee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14290"/>
            <a:ext cx="8686800" cy="1081110"/>
          </a:xfrm>
        </p:spPr>
        <p:txBody>
          <a:bodyPr/>
          <a:lstStyle/>
          <a:p>
            <a:pPr algn="ctr">
              <a:defRPr/>
            </a:pPr>
            <a:r>
              <a:rPr lang="ru-RU" b="1" dirty="0" smtClean="0">
                <a:solidFill>
                  <a:srgbClr val="C00000"/>
                </a:solidFill>
              </a:rPr>
              <a:t>2-й  этап</a:t>
            </a:r>
            <a:endParaRPr lang="ru-RU" dirty="0"/>
          </a:p>
        </p:txBody>
      </p:sp>
      <p:sp>
        <p:nvSpPr>
          <p:cNvPr id="24579" name="Содержимое 2"/>
          <p:cNvSpPr>
            <a:spLocks noGrp="1"/>
          </p:cNvSpPr>
          <p:nvPr>
            <p:ph idx="1"/>
          </p:nvPr>
        </p:nvSpPr>
        <p:spPr>
          <a:xfrm>
            <a:off x="457200" y="1643063"/>
            <a:ext cx="8401050" cy="4525962"/>
          </a:xfrm>
        </p:spPr>
        <p:txBody>
          <a:bodyPr/>
          <a:lstStyle/>
          <a:p>
            <a:pPr algn="ctr"/>
            <a:r>
              <a:rPr lang="ru-RU" b="1" smtClean="0">
                <a:solidFill>
                  <a:schemeClr val="bg2"/>
                </a:solidFill>
              </a:rPr>
              <a:t>:</a:t>
            </a:r>
            <a:r>
              <a:rPr lang="ru-RU" b="1" smtClean="0"/>
              <a:t>  Реализация  программы  «Патриотическое воспитание обучающихся как условие для воспитания личности, гражданина, человека высокой культуры».</a:t>
            </a:r>
          </a:p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457200"/>
            <a:ext cx="8686800" cy="118585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200" dirty="0" smtClean="0">
                <a:solidFill>
                  <a:srgbClr val="C00000"/>
                </a:solidFill>
              </a:rPr>
              <a:t>2. Информационно-просветительская  работа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z="2800" smtClean="0"/>
              <a:t>Проведение  «Урока  мужества»</a:t>
            </a:r>
          </a:p>
          <a:p>
            <a:pPr eaLnBrk="1" hangingPunct="1">
              <a:buFont typeface="Wingdings" pitchFamily="2" charset="2"/>
              <a:buNone/>
            </a:pPr>
            <a:endParaRPr lang="ru-RU" sz="2800" smtClean="0"/>
          </a:p>
        </p:txBody>
      </p:sp>
      <p:pic>
        <p:nvPicPr>
          <p:cNvPr id="27652" name="Picture 4" descr="IMG_258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3194050"/>
            <a:ext cx="4105275" cy="307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Picture 5" descr="IMG_239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3176588"/>
            <a:ext cx="4176712" cy="313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731</TotalTime>
  <Words>478</Words>
  <Application>Microsoft Office PowerPoint</Application>
  <PresentationFormat>Экран (4:3)</PresentationFormat>
  <Paragraphs>118</Paragraphs>
  <Slides>37</Slides>
  <Notes>1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37</vt:i4>
      </vt:variant>
    </vt:vector>
  </HeadingPairs>
  <TitlesOfParts>
    <vt:vector size="40" baseType="lpstr">
      <vt:lpstr>Трек</vt:lpstr>
      <vt:lpstr>Лист Microsoft Office Excel 97-2003</vt:lpstr>
      <vt:lpstr>CorelDRAW</vt:lpstr>
      <vt:lpstr>Реализация комплексно-целевой программы воспитания</vt:lpstr>
      <vt:lpstr>Направления реализации программы</vt:lpstr>
      <vt:lpstr>Генеральная цель программы</vt:lpstr>
      <vt:lpstr>Схема взаимодействия участников воспитательного процесса</vt:lpstr>
      <vt:lpstr>Этапы  программы</vt:lpstr>
      <vt:lpstr>Содержание  программы</vt:lpstr>
      <vt:lpstr>       Результаты опроса в экспериментальной и контрольной группах на начальном этапе исследования</vt:lpstr>
      <vt:lpstr>2-й  этап</vt:lpstr>
      <vt:lpstr>2. Информационно-просветительская  работа</vt:lpstr>
      <vt:lpstr> Краевая акция патриотической направленности «Дари добро»  под девизом «70 добрых дел к 70-летию Победы в Великой Отечественной войне</vt:lpstr>
      <vt:lpstr>Акция «23 февраля – день защитника Отечества»</vt:lpstr>
      <vt:lpstr>Акция «Георгиевская лента»</vt:lpstr>
      <vt:lpstr>Квест-игра « город доблести и славы»</vt:lpstr>
      <vt:lpstr>   вахта памяти к 70-летию победы</vt:lpstr>
      <vt:lpstr>Краевой слет лидеров детских общественных объединений патриотической направленности</vt:lpstr>
      <vt:lpstr>Слайд 16</vt:lpstr>
      <vt:lpstr>Слайд 17</vt:lpstr>
      <vt:lpstr>Посещение музея «ВОИНСКОЙ  славы»</vt:lpstr>
      <vt:lpstr>Оказание помощи ветерану труда</vt:lpstr>
      <vt:lpstr>Поздравление ветеранов</vt:lpstr>
      <vt:lpstr>Слайд 21</vt:lpstr>
      <vt:lpstr>Открытый  классный час «Дни воинской славы России»</vt:lpstr>
      <vt:lpstr>Внеклассные мероприятия, посвященные памятным датам</vt:lpstr>
      <vt:lpstr>Слайд 24</vt:lpstr>
      <vt:lpstr>Краевой конкурс на лучшую организацию волонетрского движения</vt:lpstr>
      <vt:lpstr>Результаты деятельности волонтерской группы</vt:lpstr>
      <vt:lpstr>3.   Социально-полезная  деятельность</vt:lpstr>
      <vt:lpstr>Военно-патриотический клуб «Отечество»</vt:lpstr>
      <vt:lpstr>ВОЕННО-ПАТРИОТИЧЕСКИЙ КЛУБ «ОТЕЧЕСТВО»</vt:lpstr>
      <vt:lpstr>Участие волонтерской группы «Отечество» в Краевом форуме волонтеров «МЫ выбираем жизнь»</vt:lpstr>
      <vt:lpstr>Деятельность волонтерской группы</vt:lpstr>
      <vt:lpstr>3-й  этап:</vt:lpstr>
      <vt:lpstr>Слайд 33</vt:lpstr>
      <vt:lpstr>Слайд 34</vt:lpstr>
      <vt:lpstr>Слайд 35</vt:lpstr>
      <vt:lpstr>Природа редко рождает патриотов.  Они во множестве создаются трудом и воспитанием         А.С. Макаренко </vt:lpstr>
      <vt:lpstr>БЛАГОДАРИМ ЗА ВНИМАНИЕ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Viktor</dc:creator>
  <cp:lastModifiedBy>User</cp:lastModifiedBy>
  <cp:revision>86</cp:revision>
  <dcterms:created xsi:type="dcterms:W3CDTF">2014-03-21T07:45:42Z</dcterms:created>
  <dcterms:modified xsi:type="dcterms:W3CDTF">2016-03-23T10:18:30Z</dcterms:modified>
</cp:coreProperties>
</file>