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8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87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9E9"/>
    <a:srgbClr val="F4E9C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67" autoAdjust="0"/>
    <p:restoredTop sz="89606" autoAdjust="0"/>
  </p:normalViewPr>
  <p:slideViewPr>
    <p:cSldViewPr>
      <p:cViewPr varScale="1">
        <p:scale>
          <a:sx n="74" d="100"/>
          <a:sy n="74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D0B2F66-D99F-45CB-9201-D23CEB9EEE1D}" type="datetimeFigureOut">
              <a:rPr lang="ru-RU" smtClean="0"/>
              <a:pPr/>
              <a:t>22.03.2021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063C32E-C5A5-4982-888A-92787307FE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87;&#1077;&#1089;&#1085;&#1103;.wmv" TargetMode="External"/><Relationship Id="rId4" Type="http://schemas.openxmlformats.org/officeDocument/2006/relationships/hyperlink" Target="&#1087;&#1077;&#1089;&#1085;&#1103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4.xml"/><Relationship Id="rId18" Type="http://schemas.openxmlformats.org/officeDocument/2006/relationships/slide" Target="slide30.xml"/><Relationship Id="rId26" Type="http://schemas.openxmlformats.org/officeDocument/2006/relationships/slide" Target="slide9.xml"/><Relationship Id="rId3" Type="http://schemas.openxmlformats.org/officeDocument/2006/relationships/slide" Target="slide14.xml"/><Relationship Id="rId21" Type="http://schemas.openxmlformats.org/officeDocument/2006/relationships/slide" Target="slide27.xml"/><Relationship Id="rId7" Type="http://schemas.openxmlformats.org/officeDocument/2006/relationships/slide" Target="slide18.xml"/><Relationship Id="rId12" Type="http://schemas.openxmlformats.org/officeDocument/2006/relationships/slide" Target="slide3.xml"/><Relationship Id="rId17" Type="http://schemas.openxmlformats.org/officeDocument/2006/relationships/slide" Target="slide23.xml"/><Relationship Id="rId25" Type="http://schemas.openxmlformats.org/officeDocument/2006/relationships/slide" Target="slide8.xml"/><Relationship Id="rId2" Type="http://schemas.openxmlformats.org/officeDocument/2006/relationships/slide" Target="slide13.xml"/><Relationship Id="rId16" Type="http://schemas.openxmlformats.org/officeDocument/2006/relationships/slide" Target="slide7.xml"/><Relationship Id="rId20" Type="http://schemas.openxmlformats.org/officeDocument/2006/relationships/slide" Target="slide26.xml"/><Relationship Id="rId29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11" Type="http://schemas.openxmlformats.org/officeDocument/2006/relationships/slide" Target="slide22.xml"/><Relationship Id="rId24" Type="http://schemas.openxmlformats.org/officeDocument/2006/relationships/slide" Target="slide32.xml"/><Relationship Id="rId5" Type="http://schemas.openxmlformats.org/officeDocument/2006/relationships/slide" Target="slide16.xml"/><Relationship Id="rId15" Type="http://schemas.openxmlformats.org/officeDocument/2006/relationships/slide" Target="slide6.xml"/><Relationship Id="rId23" Type="http://schemas.openxmlformats.org/officeDocument/2006/relationships/slide" Target="slide31.xml"/><Relationship Id="rId28" Type="http://schemas.openxmlformats.org/officeDocument/2006/relationships/slide" Target="slide11.xml"/><Relationship Id="rId10" Type="http://schemas.openxmlformats.org/officeDocument/2006/relationships/slide" Target="slide21.xml"/><Relationship Id="rId19" Type="http://schemas.openxmlformats.org/officeDocument/2006/relationships/slide" Target="slide29.xml"/><Relationship Id="rId4" Type="http://schemas.openxmlformats.org/officeDocument/2006/relationships/slide" Target="slide15.xml"/><Relationship Id="rId9" Type="http://schemas.openxmlformats.org/officeDocument/2006/relationships/slide" Target="slide20.xml"/><Relationship Id="rId14" Type="http://schemas.openxmlformats.org/officeDocument/2006/relationships/slide" Target="slide5.xml"/><Relationship Id="rId22" Type="http://schemas.openxmlformats.org/officeDocument/2006/relationships/slide" Target="slide28.xml"/><Relationship Id="rId27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1073;&#1072;&#1083;&#1077;&#1088;&#1080;&#1085;&#1072;.wmv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&#1092;&#1088;&#1072;&#1075;&#1084;&#1077;&#1085;&#1090;.wmv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2348880"/>
            <a:ext cx="8305800" cy="1981200"/>
          </a:xfrm>
        </p:spPr>
        <p:txBody>
          <a:bodyPr/>
          <a:lstStyle/>
          <a:p>
            <a:r>
              <a:rPr lang="ru-RU" dirty="0" smtClean="0"/>
              <a:t>СССР в 20-30 гг. </a:t>
            </a:r>
            <a:br>
              <a:rPr lang="ru-RU" dirty="0" smtClean="0"/>
            </a:br>
            <a:r>
              <a:rPr lang="ru-RU" dirty="0" smtClean="0"/>
              <a:t>20 века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9" y="714356"/>
            <a:ext cx="46805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 каком событии поётся в этой песне</a:t>
            </a:r>
            <a:r>
              <a:rPr lang="ru-RU" sz="2800" i="1" dirty="0" smtClean="0"/>
              <a:t>?</a:t>
            </a:r>
            <a:endParaRPr lang="ru-RU" sz="2800" i="1" dirty="0"/>
          </a:p>
        </p:txBody>
      </p:sp>
      <p:pic>
        <p:nvPicPr>
          <p:cNvPr id="3074" name="Picture 2" descr="http://artyushenkooleg.ru/wp-oleg/wp-content/uploads/2016/01/belomorkanal-kart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348880"/>
            <a:ext cx="4270254" cy="321468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76056" y="4280157"/>
            <a:ext cx="4067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Строительство Беломорско-Балтийского канала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4722311" y="1192880"/>
            <a:ext cx="978408" cy="324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но 1 4">
            <a:hlinkClick r:id="rId4" action="ppaction://hlinkfile"/>
          </p:cNvPr>
          <p:cNvSpPr/>
          <p:nvPr/>
        </p:nvSpPr>
        <p:spPr>
          <a:xfrm>
            <a:off x="5724128" y="620688"/>
            <a:ext cx="3168352" cy="237626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file"/>
              </a:rPr>
              <a:t>песня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/>
              <a:t>Кого в лагерях ГУЛАГа называли «придурками»?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4" name="TextBox 3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071802" y="1643050"/>
            <a:ext cx="5748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Люди, которые сумели получить лёгкую работу и тёплое, сытое местечко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bump.ru/resources/000/000/000/001/295/1295116_1024x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903479"/>
            <a:ext cx="5344967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2428892"/>
          </a:xfrm>
        </p:spPr>
        <p:txBody>
          <a:bodyPr>
            <a:noAutofit/>
          </a:bodyPr>
          <a:lstStyle/>
          <a:p>
            <a:pPr algn="l"/>
            <a:r>
              <a:rPr lang="ru-RU" sz="2400" i="1" dirty="0" smtClean="0"/>
              <a:t>Это знаменитое художественно-историческое произведение о репрессиях в СССР в период с 1918 по 1956 годы, основано на письмах, воспоминаниях и устных рассказах 257 заключённых и личном опыте автора.</a:t>
            </a:r>
            <a:br>
              <a:rPr lang="ru-RU" sz="2400" i="1" dirty="0" smtClean="0"/>
            </a:br>
            <a:r>
              <a:rPr lang="ru-RU" sz="2400" i="1" dirty="0" smtClean="0"/>
              <a:t>Как называется произведение, и кто автор?</a:t>
            </a:r>
            <a:br>
              <a:rPr lang="ru-RU" sz="2400" i="1" dirty="0" smtClean="0"/>
            </a:br>
            <a:endParaRPr lang="ru-RU" sz="2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pic>
        <p:nvPicPr>
          <p:cNvPr id="1026" name="Picture 2" descr="http://ovideo.ru/images/posters/0019/1064/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8049" y="2989603"/>
            <a:ext cx="4124220" cy="2857496"/>
          </a:xfrm>
          <a:prstGeom prst="rect">
            <a:avLst/>
          </a:prstGeom>
          <a:noFill/>
        </p:spPr>
      </p:pic>
      <p:pic>
        <p:nvPicPr>
          <p:cNvPr id="1028" name="Picture 4" descr="http://cardboardpornmovies.com/data_images/57d4495cea9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550182"/>
            <a:ext cx="2643173" cy="3736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92080" y="476672"/>
            <a:ext cx="385192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1932 г. Вышел закон «Об охране и укреплении общегосударственной собственности». В новом законе государственная и колхозная собственность была объявлена «священной и неприкосновенной». Любая кража каралась смертельной казнью вне зависимости от украденного, при смягчающих обстоятельствах казнь заменялась заключением на 10 лет.</a:t>
            </a:r>
          </a:p>
          <a:p>
            <a:r>
              <a:rPr lang="ru-RU" dirty="0" smtClean="0"/>
              <a:t> </a:t>
            </a:r>
            <a:r>
              <a:rPr lang="ru-RU" sz="2000" b="1" i="1" dirty="0" smtClean="0"/>
              <a:t>Как этот закон называл народ?</a:t>
            </a:r>
            <a:endParaRPr lang="ru-RU" sz="2000" b="1" i="1" dirty="0"/>
          </a:p>
        </p:txBody>
      </p:sp>
      <p:pic>
        <p:nvPicPr>
          <p:cNvPr id="2" name="Picture 2" descr="http://enoth.org/enc/3/14.files/image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67325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24128" y="4725144"/>
            <a:ext cx="32298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«Закон о трех колосках»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Наступать на ____________ – это значит сломить </a:t>
            </a:r>
            <a:r>
              <a:rPr lang="ru-RU" sz="2000" dirty="0" err="1" smtClean="0"/>
              <a:t>____________и</a:t>
            </a:r>
            <a:r>
              <a:rPr lang="ru-RU" sz="2000" dirty="0" smtClean="0"/>
              <a:t> ликвидировать его как класс… Наступать на ___________– это значит подготовиться к делу и ударить по ____________, но ударить по нему так, чтобы оно не могло больше поднятья на ноги.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372200" y="1916832"/>
            <a:ext cx="13805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И.С.Сталин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2420888"/>
            <a:ext cx="5776646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b="1" dirty="0" smtClean="0"/>
              <a:t>Какое слово должно стоять на месте пропуска?</a:t>
            </a:r>
            <a:endParaRPr lang="ru-RU" sz="1900" b="1" dirty="0"/>
          </a:p>
        </p:txBody>
      </p:sp>
      <p:sp>
        <p:nvSpPr>
          <p:cNvPr id="19458" name="AutoShape 2" descr="http://www.mccvu.ru/upload/medialibrary/bfc/bfc3f12705e5975557fcb06af9a416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9460" name="Picture 4" descr="http://www.mccvu.ru/upload/medialibrary/bfc/bfc3f12705e5975557fcb06af9a416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971" y="2805609"/>
            <a:ext cx="2987824" cy="398096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51720" y="404664"/>
            <a:ext cx="150586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b="1" dirty="0" smtClean="0">
                <a:solidFill>
                  <a:srgbClr val="FF0000"/>
                </a:solidFill>
              </a:rPr>
              <a:t>кулачество</a:t>
            </a:r>
            <a:endParaRPr lang="ru-RU" sz="19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28784" y="1196752"/>
            <a:ext cx="1285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кулачество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39952" y="980728"/>
            <a:ext cx="148502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b="1" dirty="0" smtClean="0">
                <a:solidFill>
                  <a:srgbClr val="FF0000"/>
                </a:solidFill>
              </a:rPr>
              <a:t>кулачеству</a:t>
            </a:r>
            <a:endParaRPr lang="ru-RU" sz="19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0112" y="404664"/>
            <a:ext cx="150586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b="1" dirty="0" smtClean="0">
                <a:solidFill>
                  <a:srgbClr val="FF0000"/>
                </a:solidFill>
              </a:rPr>
              <a:t>кулачество</a:t>
            </a:r>
            <a:endParaRPr lang="ru-RU" sz="19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0072" y="620688"/>
            <a:ext cx="150586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b="1" dirty="0" smtClean="0">
                <a:solidFill>
                  <a:srgbClr val="FF0000"/>
                </a:solidFill>
              </a:rPr>
              <a:t>кулачеств</a:t>
            </a:r>
            <a:r>
              <a:rPr lang="ru-RU" sz="1900" b="1" dirty="0" smtClean="0"/>
              <a:t>о</a:t>
            </a:r>
            <a:endParaRPr lang="ru-RU" sz="19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  <p:pic>
        <p:nvPicPr>
          <p:cNvPr id="19462" name="Picture 6" descr="http://kurspresent.ru/uploads/1/kollekti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935027"/>
            <a:ext cx="3131840" cy="3922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260648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2000" dirty="0" smtClean="0"/>
              <a:t>Государственные сельскохозяйственные предприятия в СССР и ряде других социалистических государств, обеспечивавшие техническую и организационную помощь сельскохозяйственной техникой крупным производителям сельскохозяйственной продукции (колхозам, совхозам, сельскохозяйственным кооперативам). Впервые появились в 1928 г., в 1958г. упразднены.</a:t>
            </a:r>
          </a:p>
          <a:p>
            <a:pPr algn="ctr"/>
            <a:r>
              <a:rPr lang="ru-RU" sz="2000" dirty="0" smtClean="0"/>
              <a:t>Сыграли значительную роль в организации колхозов и создании их материально-технической базы.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012160" y="3068960"/>
            <a:ext cx="2453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 чём идет речь?</a:t>
            </a:r>
            <a:endParaRPr lang="ru-RU" sz="2400" dirty="0"/>
          </a:p>
        </p:txBody>
      </p:sp>
      <p:pic>
        <p:nvPicPr>
          <p:cNvPr id="18436" name="Picture 4" descr="https://upload.wikimedia.org/wikipedia/commons/thumb/8/88/Stamp_of_USSR_1940.jpg/1024px-Stamp_of_USSR_19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140968"/>
            <a:ext cx="4383006" cy="306896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67544" y="6309320"/>
            <a:ext cx="3409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МТС на почтовой марке СССР 1956 г. 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733818" y="4077072"/>
            <a:ext cx="3731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</a:rPr>
              <a:t>Машинно-тракторная станция</a:t>
            </a:r>
            <a:r>
              <a:rPr lang="vi-VN" sz="2400" dirty="0" smtClean="0">
                <a:solidFill>
                  <a:srgbClr val="FF0000"/>
                </a:solidFill>
              </a:rPr>
              <a:t> </a:t>
            </a:r>
            <a:r>
              <a:rPr lang="vi-VN" sz="2400" b="1" dirty="0" smtClean="0">
                <a:solidFill>
                  <a:srgbClr val="FF0000"/>
                </a:solidFill>
              </a:rPr>
              <a:t>(МТС</a:t>
            </a:r>
            <a:r>
              <a:rPr lang="vi-VN" b="1" dirty="0" smtClean="0">
                <a:solidFill>
                  <a:srgbClr val="FF0000"/>
                </a:solidFill>
              </a:rPr>
              <a:t>) 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Меры борьбы с кулачеством подразделялось на три категории: высылать в отдаленные местности СССР, высылать за пределы колхозов – на новые земли.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mtdata.ru/u17/photoBC37/20084729155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5690723" cy="33569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56175" y="3556533"/>
            <a:ext cx="2743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Отправление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в лагеря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2348880"/>
            <a:ext cx="65594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Какая мера борьбы ожидала, тех, кто попал в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1 категорию?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548680"/>
            <a:ext cx="7597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«… искореняли сотни самых трудолюбивых, </a:t>
            </a:r>
            <a:r>
              <a:rPr lang="ru-RU" sz="2400" dirty="0" err="1" smtClean="0"/>
              <a:t>распорядливых</a:t>
            </a:r>
            <a:r>
              <a:rPr lang="ru-RU" sz="2400" dirty="0" smtClean="0"/>
              <a:t>, смышленых крестьян, тех, кто и несли в себе остойчивость русской нации».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563888" y="2276872"/>
            <a:ext cx="5085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/>
              <a:t>Кому принадлежат эти слова?</a:t>
            </a:r>
            <a:endParaRPr lang="ru-RU" sz="2800" i="1" dirty="0"/>
          </a:p>
        </p:txBody>
      </p:sp>
      <p:pic>
        <p:nvPicPr>
          <p:cNvPr id="16386" name="Picture 2" descr="http://moeobrazovanie.ru/data/prof_tests/test_398/exercise_7515/exercise_pi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24944"/>
            <a:ext cx="4752528" cy="357390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940152" y="3789040"/>
            <a:ext cx="2576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А. Солженицын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2240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76672"/>
            <a:ext cx="6552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Что являлось </a:t>
            </a:r>
            <a:r>
              <a:rPr lang="ru-RU" b="1" dirty="0" err="1" smtClean="0"/>
              <a:t>источникоми</a:t>
            </a:r>
            <a:r>
              <a:rPr lang="ru-RU" b="1" dirty="0" smtClean="0"/>
              <a:t> капиталовложений, инвестиций на проведение индустриализации </a:t>
            </a:r>
            <a:r>
              <a:rPr lang="ru-RU" b="1" dirty="0" err="1" smtClean="0"/>
              <a:t>вСССР</a:t>
            </a:r>
            <a:r>
              <a:rPr lang="ru-RU" b="1" dirty="0" smtClean="0"/>
              <a:t>:</a:t>
            </a:r>
            <a:endParaRPr lang="ru-RU" dirty="0" smtClean="0"/>
          </a:p>
          <a:p>
            <a:pPr marL="342900" indent="-342900">
              <a:buFont typeface="+mj-lt"/>
              <a:buAutoNum type="arabicParenR"/>
            </a:pPr>
            <a:r>
              <a:rPr lang="ru-RU" dirty="0" smtClean="0"/>
              <a:t>Перекачка средств из сельского хозяйства в промышленность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/>
              <a:t>Государственная монополия на спиртные напитки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/>
              <a:t>Денежная эмиссия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/>
              <a:t>Введение новых налогов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/>
              <a:t>Вывоз культурных ценностей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105273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✔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03648" y="234888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✔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184482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✔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03648" y="155679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✔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213285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✘</a:t>
            </a:r>
            <a:endParaRPr lang="ru-RU" dirty="0"/>
          </a:p>
        </p:txBody>
      </p:sp>
      <p:pic>
        <p:nvPicPr>
          <p:cNvPr id="15366" name="Picture 6" descr="http://900igr.net/datai/istorija/Industrializatsija-SSSR/0005-001-Industrializatsija-SSS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2699792" cy="3663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764704"/>
            <a:ext cx="81369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/>
              <a:t>«Задержать темпы – это значит отстать. А отсталых бьют. Но мы не хотим оказаться битыми… Мы отстали от передовых стран на 50-100 лет. Мы должны пробежать это расстояние в десять лет. Либо мы сделаем это, либо нас сомнут». </a:t>
            </a:r>
            <a:endParaRPr lang="ru-RU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491880" y="2492896"/>
            <a:ext cx="5652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Кто говорил так о причинах проведения индустриализации?</a:t>
            </a:r>
            <a:endParaRPr lang="ru-RU" sz="2400" dirty="0"/>
          </a:p>
        </p:txBody>
      </p:sp>
      <p:pic>
        <p:nvPicPr>
          <p:cNvPr id="6" name="Picture 4" descr="http://www.mccvu.ru/upload/medialibrary/bfc/bfc3f12705e5975557fcb06af9a416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5438"/>
            <a:ext cx="3491880" cy="465256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139952" y="3573016"/>
            <a:ext cx="44760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</a:rPr>
              <a:t>Иосиф Виссарионович Сталин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Коллективиза-ция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  <a:cs typeface="Microsoft New Tai Lue" pitchFamily="34" charset="0"/>
                      </a:endParaRP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2" action="ppaction://hlinksldjump"/>
                        </a:rPr>
                        <a:t>1</a:t>
                      </a:r>
                      <a:endParaRPr lang="ru-RU" sz="4000" b="0" dirty="0">
                        <a:solidFill>
                          <a:srgbClr val="0070C0"/>
                        </a:solidFill>
                        <a:latin typeface="Monotype Corsiva" pitchFamily="66" charset="0"/>
                      </a:endParaRPr>
                    </a:p>
                  </a:txBody>
                  <a:tcPr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3" action="ppaction://hlinksldjump"/>
                        </a:rPr>
                        <a:t>2</a:t>
                      </a:r>
                      <a:endParaRPr lang="ru-RU" sz="4000" b="0" dirty="0" smtClean="0">
                        <a:latin typeface="Monotype Corsiva" pitchFamily="66" charset="0"/>
                      </a:endParaRPr>
                    </a:p>
                  </a:txBody>
                  <a:tcPr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4" action="ppaction://hlinksldjump"/>
                        </a:rPr>
                        <a:t>3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5" action="ppaction://hlinksldjump"/>
                        </a:rPr>
                        <a:t>4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6" action="ppaction://hlinksldjump"/>
                        </a:rPr>
                        <a:t>5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>
                    <a:solidFill>
                      <a:srgbClr val="F4E9E9"/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Индустриали-зация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Monotype Corsiva" pitchFamily="66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7" action="ppaction://hlinksldjump"/>
                        </a:rPr>
                        <a:t>1</a:t>
                      </a:r>
                      <a:endParaRPr lang="ru-RU" sz="4000" b="0" dirty="0">
                        <a:solidFill>
                          <a:schemeClr val="bg1"/>
                        </a:solidFill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8" action="ppaction://hlinksldjump"/>
                        </a:rPr>
                        <a:t>2</a:t>
                      </a:r>
                      <a:endParaRPr lang="ru-RU" sz="4000" b="0" dirty="0" smtClean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9" action="ppaction://hlinksldjump"/>
                        </a:rPr>
                        <a:t>3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0" action="ppaction://hlinksldjump"/>
                        </a:rPr>
                        <a:t>4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1" action="ppaction://hlinksldjump"/>
                        </a:rPr>
                        <a:t>5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Культура СССР в 20-30 г.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 20 века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Monotype Corsiva" pitchFamily="66" charset="0"/>
                        <a:cs typeface="Mongolian Baiti" pitchFamily="66" charset="0"/>
                      </a:endParaRP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2" action="ppaction://hlinksldjump"/>
                        </a:rPr>
                        <a:t>1</a:t>
                      </a:r>
                      <a:endParaRPr lang="ru-RU" sz="4000" b="0" dirty="0">
                        <a:solidFill>
                          <a:srgbClr val="0070C0"/>
                        </a:solidFill>
                        <a:latin typeface="Monotype Corsiva" pitchFamily="66" charset="0"/>
                      </a:endParaRPr>
                    </a:p>
                  </a:txBody>
                  <a:tcPr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3" action="ppaction://hlinksldjump"/>
                        </a:rPr>
                        <a:t>2</a:t>
                      </a:r>
                      <a:endParaRPr lang="ru-RU" sz="4000" b="0" dirty="0" smtClean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4" action="ppaction://hlinksldjump"/>
                        </a:rPr>
                        <a:t>3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5" action="ppaction://hlinksldjump"/>
                        </a:rPr>
                        <a:t>4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6" action="ppaction://hlinksldjump"/>
                        </a:rPr>
                        <a:t>5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Модернизация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 армии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Monotype Corsiva" pitchFamily="66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7" action="ppaction://hlinksldjump"/>
                        </a:rPr>
                        <a:t>1</a:t>
                      </a:r>
                      <a:endParaRPr lang="ru-RU" sz="4000" b="0" dirty="0">
                        <a:solidFill>
                          <a:schemeClr val="bg1"/>
                        </a:solidFill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8" action="ppaction://hlinksldjump"/>
                        </a:rPr>
                        <a:t>2</a:t>
                      </a:r>
                      <a:endParaRPr lang="ru-RU" sz="4000" b="0" dirty="0" smtClean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9" action="ppaction://hlinksldjump"/>
                        </a:rPr>
                        <a:t>3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20" action="ppaction://hlinksldjump"/>
                        </a:rPr>
                        <a:t>4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21" action="ppaction://hlinksldjump"/>
                        </a:rPr>
                        <a:t>5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Культ личности И.В.Сталина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Monotype Corsiva" pitchFamily="66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22" action="ppaction://hlinksldjump"/>
                        </a:rPr>
                        <a:t>1</a:t>
                      </a:r>
                      <a:endParaRPr lang="ru-RU" sz="4000" b="0" dirty="0">
                        <a:solidFill>
                          <a:schemeClr val="bg1"/>
                        </a:solidFill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9" action="ppaction://hlinksldjump"/>
                        </a:rPr>
                        <a:t>2</a:t>
                      </a:r>
                      <a:endParaRPr lang="ru-RU" sz="4000" b="0" dirty="0" smtClean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18" action="ppaction://hlinksldjump"/>
                        </a:rPr>
                        <a:t>3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23" action="ppaction://hlinksldjump"/>
                        </a:rPr>
                        <a:t>4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smtClean="0">
                          <a:latin typeface="Monotype Corsiva" pitchFamily="66" charset="0"/>
                          <a:hlinkClick r:id="rId24" action="ppaction://hlinksldjump"/>
                        </a:rPr>
                        <a:t>5</a:t>
                      </a:r>
                      <a:endParaRPr lang="ru-RU" sz="4000" b="0" dirty="0">
                        <a:latin typeface="Monotype Corsiva" pitchFamily="66" charset="0"/>
                      </a:endParaRPr>
                    </a:p>
                  </a:txBody>
                  <a:tcPr anchor="ctr"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ГУЛАГ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Monotype Corsiva" pitchFamily="66" charset="0"/>
                          <a:hlinkClick r:id="rId25" action="ppaction://hlinksldjump"/>
                        </a:rPr>
                        <a:t>1</a:t>
                      </a:r>
                      <a:endParaRPr kumimoji="0" lang="ru-RU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Monotype Corsiva" pitchFamily="66" charset="0"/>
                          <a:hlinkClick r:id="rId26" action="ppaction://hlinksldjump"/>
                        </a:rPr>
                        <a:t>2</a:t>
                      </a:r>
                      <a:endParaRPr kumimoji="0" lang="ru-RU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Monotype Corsiva" pitchFamily="66" charset="0"/>
                          <a:hlinkClick r:id="rId27" action="ppaction://hlinksldjump"/>
                        </a:rPr>
                        <a:t>3</a:t>
                      </a:r>
                      <a:endParaRPr kumimoji="0" lang="ru-RU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Monotype Corsiva" pitchFamily="66" charset="0"/>
                          <a:hlinkClick r:id="rId28" action="ppaction://hlinksldjump"/>
                        </a:rPr>
                        <a:t>4</a:t>
                      </a:r>
                      <a:endParaRPr kumimoji="0" lang="ru-RU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Monotype Corsiva" pitchFamily="66" charset="0"/>
                          <a:hlinkClick r:id="rId29" action="ppaction://hlinksldjump"/>
                        </a:rPr>
                        <a:t>5</a:t>
                      </a:r>
                      <a:endParaRPr kumimoji="0" lang="ru-RU" sz="4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Monotype Corsiva" pitchFamily="66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66297" y="332656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1930г. закрылась последняя _____</a:t>
            </a:r>
            <a:r>
              <a:rPr lang="ru-RU" sz="2400" b="1" dirty="0" smtClean="0">
                <a:solidFill>
                  <a:srgbClr val="FF0000"/>
                </a:solidFill>
              </a:rPr>
              <a:t>биржа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труда  </a:t>
            </a:r>
            <a:r>
              <a:rPr lang="ru-RU" sz="2400" dirty="0" smtClean="0"/>
              <a:t>в СССР.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56176" y="332656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3140968"/>
            <a:ext cx="3483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Какое слово пропущено?</a:t>
            </a:r>
            <a:endParaRPr lang="ru-RU" sz="2400" dirty="0"/>
          </a:p>
        </p:txBody>
      </p:sp>
      <p:pic>
        <p:nvPicPr>
          <p:cNvPr id="13314" name="Picture 2" descr="http://silver.ru/upload/iblock/963/963edfbc72c61ae63e07c6c952f7efa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4644007" cy="1741502"/>
          </a:xfrm>
          <a:prstGeom prst="rect">
            <a:avLst/>
          </a:prstGeom>
          <a:noFill/>
        </p:spPr>
      </p:pic>
      <p:pic>
        <p:nvPicPr>
          <p:cNvPr id="13316" name="Picture 4" descr="http://22-91.ru/upload/images/photo/6b/e0/0beb5c92cb8e30ead3fe125061fa14135293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91" y="3273985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260648"/>
            <a:ext cx="86409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/>
              <a:t>Это строительство, предпринятое в 1930-е гг., привело к многочисленным археологическим открытиям на территории Москвы.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60041" y="1645643"/>
            <a:ext cx="8604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Много чего раскопали строители первой очереди метро в Москве: остатки Белого города, Земляного, Китай-города, опричного </a:t>
            </a:r>
            <a:r>
              <a:rPr lang="ru-RU" sz="2800" dirty="0" smtClean="0">
                <a:solidFill>
                  <a:srgbClr val="FF0000"/>
                </a:solidFill>
              </a:rPr>
              <a:t>дворц</a:t>
            </a:r>
            <a:r>
              <a:rPr lang="ru-RU" sz="2400" dirty="0" smtClean="0">
                <a:solidFill>
                  <a:srgbClr val="FF0000"/>
                </a:solidFill>
              </a:rPr>
              <a:t>а Ивана Грозного. Клады тоже попадались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12290" name="Picture 2" descr="http://limonos.ru/uploads/posts/2014-07/1406342105757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4257" y="3245002"/>
            <a:ext cx="4716016" cy="3510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332656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годы индустриализации большое внимание уделялось созданию авиации, способной действовать в высоких широтах.</a:t>
            </a:r>
          </a:p>
          <a:p>
            <a:pPr algn="ctr"/>
            <a:endParaRPr lang="ru-RU" dirty="0" smtClean="0"/>
          </a:p>
        </p:txBody>
      </p:sp>
      <p:pic>
        <p:nvPicPr>
          <p:cNvPr id="11266" name="Picture 2" descr="http://stat18.privet.ru/lr/0a1266691a7070fbb768c210ff66196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046" y="1772817"/>
            <a:ext cx="3842953" cy="2808312"/>
          </a:xfrm>
          <a:prstGeom prst="rect">
            <a:avLst/>
          </a:prstGeom>
          <a:noFill/>
        </p:spPr>
      </p:pic>
      <p:pic>
        <p:nvPicPr>
          <p:cNvPr id="11268" name="Picture 4" descr="http://lemur59.ru/sites/default/files/images/18_06_besposadochnyy_perelet_moskva_-_severnyy_polyus_-_vanku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704505"/>
            <a:ext cx="4860032" cy="375324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292080" y="5013176"/>
            <a:ext cx="3851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Беспосадочный перелёт через Северный полюс из СССР в США.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4458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i="1" dirty="0" smtClean="0"/>
              <a:t>Что в 1937г. совершили лётчики В.П.Чкалов, </a:t>
            </a:r>
            <a:r>
              <a:rPr lang="ru-RU" sz="2400" i="1" dirty="0" err="1" smtClean="0"/>
              <a:t>Г.Ф.Байдуков</a:t>
            </a:r>
            <a:r>
              <a:rPr lang="ru-RU" sz="2400" i="1" dirty="0" smtClean="0"/>
              <a:t> и А.В.Беляков?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692696"/>
            <a:ext cx="83860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/>
              <a:t>Вначале модернизация армии проводилась на основе  </a:t>
            </a:r>
          </a:p>
          <a:p>
            <a:pPr algn="ctr"/>
            <a:r>
              <a:rPr lang="ru-RU" sz="2200" dirty="0" err="1" smtClean="0"/>
              <a:t>советско-_____________</a:t>
            </a:r>
            <a:r>
              <a:rPr lang="ru-RU" sz="2200" dirty="0" smtClean="0"/>
              <a:t>    военно-технического сотрудничества</a:t>
            </a:r>
            <a:r>
              <a:rPr lang="ru-RU" sz="2000" dirty="0" smtClean="0"/>
              <a:t>.  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5149353" y="1765386"/>
            <a:ext cx="3635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 какой страной в те годы сотрудничал СССР?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051720" y="1052736"/>
            <a:ext cx="17837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rgbClr val="FF0000"/>
                </a:solidFill>
              </a:rPr>
              <a:t>германского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22530" name="AutoShape 2" descr="https://www.lj-top.ru/proxyimage/http:/ic.pics.livejournal.com/watermelon83/60539528/882500/882500_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www.lj-top.ru/proxyimage/http:/ic.pics.livejournal.com/watermelon83/60539528/882500/882500_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s://www.lj-top.ru/proxyimage/http:/ic.pics.livejournal.com/watermelon83/60539528/882500/882500_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s://www.lj-top.ru/proxyimage/http:/ic.pics.livejournal.com/watermelon83/60539528/882500/882500_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882500_9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575" y="2666951"/>
            <a:ext cx="5062226" cy="340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32688" y="6335428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3373" y="692696"/>
            <a:ext cx="86407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buFont typeface="+mj-lt"/>
              <a:buAutoNum type="arabicPeriod"/>
            </a:pPr>
            <a:r>
              <a:rPr lang="ru-RU" b="1" i="1" dirty="0" smtClean="0"/>
              <a:t>Кем была предложена концепция модернизации, принятая в 1931 году?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ru-RU" b="1" i="1" dirty="0" smtClean="0"/>
              <a:t>Что было важнейшей задачей?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ru-RU" b="1" i="1" dirty="0" smtClean="0"/>
              <a:t>Кто выступал против модернизации армии?</a:t>
            </a:r>
            <a:endParaRPr lang="ru-RU" b="1" i="1" dirty="0"/>
          </a:p>
        </p:txBody>
      </p:sp>
      <p:pic>
        <p:nvPicPr>
          <p:cNvPr id="21506" name="Picture 2" descr="http://deduhova.ru/blog/wp-content/uploads/2016/07/571c7359af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36835"/>
            <a:ext cx="3203848" cy="49768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64088" y="1768198"/>
            <a:ext cx="26300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solidFill>
                  <a:srgbClr val="FF0000"/>
                </a:solidFill>
              </a:rPr>
              <a:t>Тухачевским М.Н.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9512" y="2204864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ru-RU" sz="2000" dirty="0" smtClean="0">
                <a:solidFill>
                  <a:srgbClr val="FF0000"/>
                </a:solidFill>
              </a:rPr>
              <a:t> Обеспечение армии бронетанковой и авиационной техникой.</a:t>
            </a:r>
          </a:p>
        </p:txBody>
      </p:sp>
      <p:pic>
        <p:nvPicPr>
          <p:cNvPr id="21510" name="Picture 6" descr="http://collectionerus.ru/media/items-large/7/7x/7xbav166gr6cvwu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5092" y="3692041"/>
            <a:ext cx="4386826" cy="3140968"/>
          </a:xfrm>
          <a:prstGeom prst="rect">
            <a:avLst/>
          </a:prstGeom>
          <a:noFill/>
        </p:spPr>
      </p:pic>
      <p:pic>
        <p:nvPicPr>
          <p:cNvPr id="21512" name="Picture 8" descr="http://mtdata.ru/u21/photoE79E/20147065365-0/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4842"/>
            <a:ext cx="4572000" cy="343315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707799" y="3224787"/>
            <a:ext cx="2912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00100" lvl="1" indent="-342900">
              <a:buFont typeface="+mj-lt"/>
              <a:buAutoNum type="arabicPeriod" startAt="3"/>
            </a:pPr>
            <a:r>
              <a:rPr lang="ru-RU" sz="2000" dirty="0" smtClean="0">
                <a:solidFill>
                  <a:srgbClr val="FF0000"/>
                </a:solidFill>
              </a:rPr>
              <a:t> Ворошилов К.Е.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1514" name="Picture 10" descr="http://arenda-avtovyshki-v-moskve.ru/barofafufe/169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571" y="2124236"/>
            <a:ext cx="3419872" cy="4720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63688" y="620688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Каким войскам отдавался приоритет в модернизации и структуре ВПК в 1930-е годы?</a:t>
            </a:r>
            <a:endParaRPr lang="ru-RU" sz="2000" b="1" i="1" dirty="0"/>
          </a:p>
        </p:txBody>
      </p:sp>
      <p:pic>
        <p:nvPicPr>
          <p:cNvPr id="20482" name="Picture 2" descr="http://www.help-rus-student.ru/pictures/76/638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3810000" cy="2209801"/>
          </a:xfrm>
          <a:prstGeom prst="rect">
            <a:avLst/>
          </a:prstGeom>
          <a:noFill/>
        </p:spPr>
      </p:pic>
      <p:pic>
        <p:nvPicPr>
          <p:cNvPr id="20484" name="Picture 4" descr="http://avia-simply.ru/wp-content/uploads/2014/09/pe2-1024x6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005064"/>
            <a:ext cx="4237604" cy="278092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64088" y="2276872"/>
            <a:ext cx="3163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Сухопутным войскам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152" y="4005064"/>
            <a:ext cx="1626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и авиации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836712"/>
            <a:ext cx="6696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Модернизация в армии 30-х годов привела к усовершенствованию технического вооружения, а также к увеличению численности Красной Армии, но при этом обострилась проблема. Какая? </a:t>
            </a:r>
            <a:endParaRPr lang="ru-RU" sz="2000" b="1" i="1" dirty="0"/>
          </a:p>
        </p:txBody>
      </p:sp>
      <p:pic>
        <p:nvPicPr>
          <p:cNvPr id="19458" name="Picture 2" descr="http://ic.pics.livejournal.com/tipolog/9755416/464696/464696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92896"/>
            <a:ext cx="2963629" cy="41490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7984" y="3284984"/>
            <a:ext cx="37444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Проблема профессиональной подготовки личного состава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23728" y="620688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Какой результат модернизации армии стал одной из предпосылок массовых репрессий в  Красной Армии во второй половине 1930-х годов?</a:t>
            </a:r>
            <a:endParaRPr lang="ru-RU" sz="20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3573016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Усиление политической роли Вооруженных сил  и лично М.Н. Тухачевского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8434" name="Picture 2" descr="http://live4fun.ru/data/old_pictures/img_23286059_863_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84984"/>
            <a:ext cx="4634880" cy="3089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01545" y="548680"/>
            <a:ext cx="64691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/>
              <a:t>Что такое культ личности?</a:t>
            </a:r>
          </a:p>
          <a:p>
            <a:pPr algn="ctr"/>
            <a:r>
              <a:rPr lang="ru-RU" sz="2000" b="1" i="1" dirty="0" smtClean="0"/>
              <a:t>Приведите не менее 2-х его примеров  в истории.</a:t>
            </a:r>
            <a:endParaRPr lang="ru-RU" sz="20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851920" y="1916832"/>
            <a:ext cx="489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Культ личности</a:t>
            </a:r>
            <a:r>
              <a:rPr lang="ru-RU" sz="2400" dirty="0" smtClean="0">
                <a:solidFill>
                  <a:srgbClr val="FF0000"/>
                </a:solidFill>
              </a:rPr>
              <a:t> — возвеличивание отдельной личности (как правило, государственного деятеля)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3957156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Примеры:, Иосиф Сталин, Леонид Брежнев, Адольф Гитлер, </a:t>
            </a:r>
            <a:r>
              <a:rPr lang="ru-RU" sz="2000" dirty="0" err="1" smtClean="0">
                <a:solidFill>
                  <a:srgbClr val="FF0000"/>
                </a:solidFill>
              </a:rPr>
              <a:t>Бенито</a:t>
            </a:r>
            <a:r>
              <a:rPr lang="ru-RU" sz="2000" dirty="0" smtClean="0">
                <a:solidFill>
                  <a:srgbClr val="FF0000"/>
                </a:solidFill>
              </a:rPr>
              <a:t> Муссолини, Мао </a:t>
            </a:r>
            <a:r>
              <a:rPr lang="ru-RU" sz="2000" dirty="0" err="1" smtClean="0">
                <a:solidFill>
                  <a:srgbClr val="FF0000"/>
                </a:solidFill>
              </a:rPr>
              <a:t>Цзедун</a:t>
            </a:r>
            <a:r>
              <a:rPr lang="ru-RU" sz="2000" dirty="0" smtClean="0">
                <a:solidFill>
                  <a:srgbClr val="FF0000"/>
                </a:solidFill>
              </a:rPr>
              <a:t>, Ким </a:t>
            </a:r>
            <a:r>
              <a:rPr lang="ru-RU" sz="2000" dirty="0" err="1" smtClean="0">
                <a:solidFill>
                  <a:srgbClr val="FF0000"/>
                </a:solidFill>
              </a:rPr>
              <a:t>Чен</a:t>
            </a:r>
            <a:r>
              <a:rPr lang="ru-RU" sz="2000" dirty="0" smtClean="0">
                <a:solidFill>
                  <a:srgbClr val="FF0000"/>
                </a:solidFill>
              </a:rPr>
              <a:t> Ир и др.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7410" name="Picture 2" descr="https://upload.wikimedia.org/wikipedia/commons/a/a2/Stalin_birthd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72826"/>
            <a:ext cx="3456384" cy="448395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165304"/>
            <a:ext cx="5552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Празднование 70-летнего юбилея Сталина в КНР в 1949 г.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47664" y="548680"/>
            <a:ext cx="6012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Какой учебник сыграл большую роль в  идеологическом  обосновании культа личности Сталина? Когда он был опубликован?</a:t>
            </a:r>
            <a:endParaRPr lang="ru-RU" dirty="0"/>
          </a:p>
        </p:txBody>
      </p:sp>
      <p:pic>
        <p:nvPicPr>
          <p:cNvPr id="16386" name="Picture 2" descr="http://www.funlib.ru/cimg/2014/101618/45021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1628800"/>
            <a:ext cx="2826845" cy="41490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79911" y="2924944"/>
            <a:ext cx="4160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«История ВКП(б)», опубликованная в 1938 году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620688"/>
            <a:ext cx="5864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Что такое культурная революция?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27860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187624" y="1484784"/>
            <a:ext cx="6400800" cy="364331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rgbClr val="FF0000"/>
                </a:solidFill>
              </a:rPr>
              <a:t>Культурная революция в СССР —комплекс </a:t>
            </a:r>
            <a:r>
              <a:rPr lang="ru-RU" dirty="0">
                <a:solidFill>
                  <a:srgbClr val="FF0000"/>
                </a:solidFill>
              </a:rPr>
              <a:t>мероприятий, осуществлённых в </a:t>
            </a:r>
            <a:r>
              <a:rPr lang="ru-RU" dirty="0" smtClean="0">
                <a:solidFill>
                  <a:srgbClr val="FF0000"/>
                </a:solidFill>
              </a:rPr>
              <a:t>СССР</a:t>
            </a:r>
            <a:r>
              <a:rPr lang="ru-RU" dirty="0">
                <a:solidFill>
                  <a:srgbClr val="FF0000"/>
                </a:solidFill>
              </a:rPr>
              <a:t>, направленных на коренную перестройку культурной и идеологической жизни общества. Целью было формирование нового типа культуры как часть строительства социалистического </a:t>
            </a:r>
            <a:r>
              <a:rPr lang="ru-RU" dirty="0" smtClean="0">
                <a:solidFill>
                  <a:srgbClr val="FF0000"/>
                </a:solidFill>
              </a:rPr>
              <a:t>общества, </a:t>
            </a:r>
            <a:r>
              <a:rPr lang="ru-RU" dirty="0">
                <a:solidFill>
                  <a:srgbClr val="FF0000"/>
                </a:solidFill>
              </a:rPr>
              <a:t>в том числе увеличение доли выходцев из пролетарских классов в </a:t>
            </a:r>
            <a:r>
              <a:rPr lang="ru-RU" dirty="0" smtClean="0">
                <a:solidFill>
                  <a:srgbClr val="FF0000"/>
                </a:solidFill>
              </a:rPr>
              <a:t>социальном составе интеллигенции.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715140" y="6143644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35733" y="476672"/>
            <a:ext cx="4076219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Укажите верное положение:</a:t>
            </a:r>
          </a:p>
          <a:p>
            <a:r>
              <a:rPr lang="ru-RU" sz="2000" b="1" i="1" dirty="0" smtClean="0"/>
              <a:t>Культ личности Сталина в 1930-е гг. привел к</a:t>
            </a:r>
          </a:p>
          <a:p>
            <a:r>
              <a:rPr lang="ru-RU" sz="2000" b="1" i="1" dirty="0" smtClean="0"/>
              <a:t>1)        обеспечению безопасности границ государства</a:t>
            </a:r>
          </a:p>
          <a:p>
            <a:r>
              <a:rPr lang="ru-RU" sz="2000" b="1" i="1" dirty="0" smtClean="0"/>
              <a:t>2)        массовому возвращению эмигрантов в СССР</a:t>
            </a:r>
          </a:p>
          <a:p>
            <a:r>
              <a:rPr lang="ru-RU" sz="2000" b="1" i="1" dirty="0" smtClean="0"/>
              <a:t>3)        уничтожению многих гражданских свобод населения</a:t>
            </a:r>
          </a:p>
          <a:p>
            <a:r>
              <a:rPr lang="ru-RU" sz="2000" b="1" i="1" dirty="0" smtClean="0"/>
              <a:t>4)        повышению сплоченности всех слоев общества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 descr="http://boombob.ru/img/picture/Jul/07/b94b8ec2b3638842771cfba7d2d7ee96/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4067944" cy="3005194"/>
          </a:xfrm>
          <a:prstGeom prst="rect">
            <a:avLst/>
          </a:prstGeom>
          <a:noFill/>
        </p:spPr>
      </p:pic>
      <p:pic>
        <p:nvPicPr>
          <p:cNvPr id="15364" name="Picture 4" descr="http://dontimes.com.ua/wp-content/gallery/stalin-plakatyi/Stalinu_spasib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364483"/>
            <a:ext cx="4147242" cy="29448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427984" y="29969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✔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764704"/>
            <a:ext cx="312079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ru-RU" sz="2000" b="1" i="1" dirty="0" smtClean="0"/>
              <a:t>Кто лишний и почему?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i="1" dirty="0" smtClean="0"/>
              <a:t> Тухачевский М.Н.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i="1" dirty="0" smtClean="0"/>
              <a:t> Бухарин Н.И.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i="1" dirty="0" smtClean="0"/>
              <a:t> Сокольников Г.Я.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i="1" dirty="0" smtClean="0"/>
              <a:t> Киров С.М.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i="1" dirty="0" smtClean="0"/>
              <a:t> Зиновьев Г.Е.</a:t>
            </a:r>
          </a:p>
          <a:p>
            <a:pPr marL="342900" indent="-342900">
              <a:buFont typeface="+mj-lt"/>
              <a:buAutoNum type="arabicPeriod"/>
            </a:pPr>
            <a:endParaRPr lang="ru-RU" sz="2000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06084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✘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3717032"/>
            <a:ext cx="363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Киров С.М. был убит в 1934 году, а другие репрессированы.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4338" name="Picture 2" descr="http://rusrealart.ru/upload/iblock/359/35980b4f1ee9cb170cc0b5bd45932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" y="936104"/>
            <a:ext cx="4250999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093296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60648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/>
              <a:t>Культ личности забрызган грязью, </a:t>
            </a:r>
            <a:br>
              <a:rPr lang="ru-RU" b="1" i="1" dirty="0" smtClean="0"/>
            </a:br>
            <a:r>
              <a:rPr lang="ru-RU" b="1" i="1" dirty="0" smtClean="0"/>
              <a:t>Но на сороковом году </a:t>
            </a:r>
            <a:br>
              <a:rPr lang="ru-RU" b="1" i="1" dirty="0" smtClean="0"/>
            </a:br>
            <a:r>
              <a:rPr lang="ru-RU" b="1" i="1" dirty="0" smtClean="0"/>
              <a:t>Культ зла и культ однообразья </a:t>
            </a:r>
            <a:br>
              <a:rPr lang="ru-RU" b="1" i="1" dirty="0" smtClean="0"/>
            </a:br>
            <a:r>
              <a:rPr lang="ru-RU" b="1" i="1" dirty="0" smtClean="0"/>
              <a:t>Еще по-прежнему в ходу. 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И каждый день приносит тупо, </a:t>
            </a:r>
            <a:br>
              <a:rPr lang="ru-RU" b="1" i="1" dirty="0" smtClean="0"/>
            </a:br>
            <a:r>
              <a:rPr lang="ru-RU" b="1" i="1" dirty="0" smtClean="0"/>
              <a:t>Так что и вправду невтерпеж, </a:t>
            </a:r>
            <a:br>
              <a:rPr lang="ru-RU" b="1" i="1" dirty="0" smtClean="0"/>
            </a:br>
            <a:r>
              <a:rPr lang="ru-RU" b="1" i="1" dirty="0" smtClean="0"/>
              <a:t>Фотографические группы </a:t>
            </a:r>
            <a:br>
              <a:rPr lang="ru-RU" b="1" i="1" dirty="0" smtClean="0"/>
            </a:br>
            <a:r>
              <a:rPr lang="ru-RU" b="1" i="1" dirty="0" smtClean="0"/>
              <a:t>Одних свиноподобных рож. 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И культ злоречья и мещанства </a:t>
            </a:r>
            <a:br>
              <a:rPr lang="ru-RU" b="1" i="1" dirty="0" smtClean="0"/>
            </a:br>
            <a:r>
              <a:rPr lang="ru-RU" b="1" i="1" dirty="0" smtClean="0"/>
              <a:t>Еще по-прежнему в чести, </a:t>
            </a:r>
            <a:br>
              <a:rPr lang="ru-RU" b="1" i="1" dirty="0" smtClean="0"/>
            </a:br>
            <a:r>
              <a:rPr lang="ru-RU" b="1" i="1" dirty="0" smtClean="0"/>
              <a:t>Так что стреляются от пьянства, </a:t>
            </a:r>
            <a:br>
              <a:rPr lang="ru-RU" b="1" i="1" dirty="0" smtClean="0"/>
            </a:br>
            <a:r>
              <a:rPr lang="ru-RU" b="1" i="1" dirty="0" smtClean="0"/>
              <a:t>Не в силах этого снести</a:t>
            </a:r>
            <a:r>
              <a:rPr lang="ru-RU" i="1" dirty="0" smtClean="0"/>
              <a:t>».</a:t>
            </a:r>
          </a:p>
          <a:p>
            <a:r>
              <a:rPr lang="ru-RU" i="1" dirty="0" smtClean="0"/>
              <a:t>1956 г. 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436096" y="404664"/>
            <a:ext cx="3317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/>
              <a:t>Кто автор этих строк?</a:t>
            </a:r>
            <a:endParaRPr lang="ru-RU" sz="2000" b="1" i="1" dirty="0"/>
          </a:p>
        </p:txBody>
      </p:sp>
      <p:pic>
        <p:nvPicPr>
          <p:cNvPr id="13314" name="Picture 2" descr="http://songsnew.ru/img.php?aHR0cDovL2NzNjI3NDI4LnZrLm1lL3Y2Mjc0Mjg4NjIvMzA5NGUvX09WdFk3b0pheHcuanB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8407" y="2204864"/>
            <a:ext cx="2808312" cy="377089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382217" y="1319670"/>
            <a:ext cx="4371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</a:rPr>
              <a:t>Борис Леонидович Пастернак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162996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00694" y="642918"/>
            <a:ext cx="27543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Как называется эта скульптурная группа, и кто её автор?</a:t>
            </a:r>
            <a:endParaRPr lang="ru-RU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286380" y="3571876"/>
            <a:ext cx="3639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«Рабочий и колхозница»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8" y="4286256"/>
            <a:ext cx="3136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Автор – Вера Мухина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439044" y="64389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88640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Мы живем под собою не чуя страны,</a:t>
            </a:r>
          </a:p>
          <a:p>
            <a:r>
              <a:rPr lang="ru-RU" dirty="0" smtClean="0"/>
              <a:t>Наши речи за десять шагов не слышны,</a:t>
            </a:r>
          </a:p>
          <a:p>
            <a:r>
              <a:rPr lang="ru-RU" dirty="0" smtClean="0"/>
              <a:t>А где хватит на </a:t>
            </a:r>
            <a:r>
              <a:rPr lang="ru-RU" dirty="0" err="1" smtClean="0"/>
              <a:t>полразговорца</a:t>
            </a:r>
            <a:r>
              <a:rPr lang="ru-RU" dirty="0" smtClean="0"/>
              <a:t>, -</a:t>
            </a:r>
          </a:p>
          <a:p>
            <a:r>
              <a:rPr lang="ru-RU" dirty="0" smtClean="0"/>
              <a:t>Там помянут кремлевского горца.</a:t>
            </a:r>
          </a:p>
          <a:p>
            <a:r>
              <a:rPr lang="ru-RU" dirty="0" smtClean="0"/>
              <a:t>Его толстые пальцы, как черви, жирны,</a:t>
            </a:r>
          </a:p>
          <a:p>
            <a:r>
              <a:rPr lang="ru-RU" dirty="0" smtClean="0"/>
              <a:t>И слова, как пудовые гири, верны,</a:t>
            </a:r>
          </a:p>
          <a:p>
            <a:r>
              <a:rPr lang="ru-RU" dirty="0" smtClean="0"/>
              <a:t>Тараканьи смеются усища,</a:t>
            </a:r>
          </a:p>
          <a:p>
            <a:r>
              <a:rPr lang="ru-RU" dirty="0" smtClean="0"/>
              <a:t>И сияют его голенища.</a:t>
            </a:r>
          </a:p>
          <a:p>
            <a:r>
              <a:rPr lang="ru-RU" dirty="0" smtClean="0"/>
              <a:t>А вокруг него сброд тонкошеих вождей,</a:t>
            </a:r>
          </a:p>
          <a:p>
            <a:r>
              <a:rPr lang="ru-RU" dirty="0" smtClean="0"/>
              <a:t>Он играет услугами полулюдей.</a:t>
            </a:r>
          </a:p>
          <a:p>
            <a:r>
              <a:rPr lang="ru-RU" dirty="0" smtClean="0"/>
              <a:t>Кто свистит, кто </a:t>
            </a:r>
            <a:r>
              <a:rPr lang="ru-RU" dirty="0" err="1" smtClean="0"/>
              <a:t>мяучит</a:t>
            </a:r>
            <a:r>
              <a:rPr lang="ru-RU" dirty="0" smtClean="0"/>
              <a:t>, </a:t>
            </a:r>
            <a:r>
              <a:rPr lang="ru-RU" dirty="0" err="1" smtClean="0"/>
              <a:t>кто</a:t>
            </a:r>
            <a:r>
              <a:rPr lang="ru-RU" dirty="0" smtClean="0"/>
              <a:t> хнычет,</a:t>
            </a:r>
          </a:p>
          <a:p>
            <a:r>
              <a:rPr lang="ru-RU" dirty="0" smtClean="0"/>
              <a:t>Он один лишь </a:t>
            </a:r>
            <a:r>
              <a:rPr lang="ru-RU" dirty="0" err="1" smtClean="0"/>
              <a:t>бабачит</a:t>
            </a:r>
            <a:r>
              <a:rPr lang="ru-RU" dirty="0" smtClean="0"/>
              <a:t> и тычет.</a:t>
            </a:r>
          </a:p>
          <a:p>
            <a:r>
              <a:rPr lang="ru-RU" dirty="0" smtClean="0"/>
              <a:t>Как подкову, дарит за указом указ --</a:t>
            </a:r>
          </a:p>
          <a:p>
            <a:r>
              <a:rPr lang="ru-RU" dirty="0" smtClean="0"/>
              <a:t>Кому в пах, кому в лоб, кому в бровь, кому в глаз.</a:t>
            </a:r>
          </a:p>
          <a:p>
            <a:r>
              <a:rPr lang="ru-RU" dirty="0" smtClean="0"/>
              <a:t>Что ни казнь у него -- то малина</a:t>
            </a:r>
          </a:p>
          <a:p>
            <a:r>
              <a:rPr lang="ru-RU" dirty="0" smtClean="0"/>
              <a:t>И широкая грудь осетина.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260648"/>
            <a:ext cx="4221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/>
              <a:t>Кто автор этого стихотворения?</a:t>
            </a:r>
            <a:endParaRPr lang="ru-RU" sz="20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076056" y="260648"/>
            <a:ext cx="3479279" cy="72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Кому посвящено это стихотворение?</a:t>
            </a:r>
            <a:endParaRPr lang="ru-RU" sz="2000" b="1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18028" y="1700808"/>
            <a:ext cx="41508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Иосиф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cs typeface="Arial" pitchFamily="34" charset="0"/>
              </a:rPr>
              <a:t>у</a:t>
            </a:r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 Виссарионович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cs typeface="Arial" pitchFamily="34" charset="0"/>
              </a:rPr>
              <a:t>у</a:t>
            </a:r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 Сталин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cs typeface="Arial" pitchFamily="34" charset="0"/>
              </a:rPr>
              <a:t>у</a:t>
            </a:r>
            <a:endParaRPr lang="ru-RU" sz="2000" dirty="0">
              <a:solidFill>
                <a:srgbClr val="FF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32040" y="980728"/>
            <a:ext cx="39324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Осип Эмильевич Мандельштам</a:t>
            </a:r>
            <a:endParaRPr lang="ru-RU" sz="20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8674" name="Picture 2" descr="Mandelst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492896"/>
            <a:ext cx="2543175" cy="3390900"/>
          </a:xfrm>
          <a:prstGeom prst="rect">
            <a:avLst/>
          </a:prstGeom>
          <a:noFill/>
        </p:spPr>
      </p:pic>
      <p:pic>
        <p:nvPicPr>
          <p:cNvPr id="16" name="Picture 4" descr="http://www.mccvu.ru/upload/medialibrary/bfc/bfc3f12705e5975557fcb06af9a416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492896"/>
            <a:ext cx="2501123" cy="3332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/>
      <p:bldP spid="13" grpId="1"/>
      <p:bldP spid="14" grpId="0"/>
      <p:bldP spid="14" grpId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belcanto.ru/media/images/persons/ul2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3067050" cy="47625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99028" y="404664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«Она — гений русского балета, его неуловимая душа, его вдохновенная поэзия». </a:t>
            </a:r>
            <a:endParaRPr lang="ru-RU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851920" y="5085184"/>
            <a:ext cx="3950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</a:rPr>
              <a:t>Гали́на Серге́евна Ула́нова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Назад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93814" y="2434467"/>
            <a:ext cx="5004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Просмотрите отрывок из балета и ответьте о ком это сказал Сергей Прокофьев?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1012250"/>
            <a:ext cx="7215238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hlinkClick r:id="rId2" action="ppaction://hlinkfile"/>
              </a:rPr>
              <a:t>Назовите кинофильм и </a:t>
            </a:r>
            <a:r>
              <a:rPr lang="ru-RU" sz="2400" dirty="0" err="1" smtClean="0">
                <a:solidFill>
                  <a:schemeClr val="bg1"/>
                </a:solidFill>
                <a:hlinkClick r:id="rId2" action="ppaction://hlinkfile"/>
              </a:rPr>
              <a:t>режисера</a:t>
            </a:r>
            <a:r>
              <a:rPr lang="ru-RU" sz="2400" dirty="0" smtClean="0">
                <a:solidFill>
                  <a:schemeClr val="bg1"/>
                </a:solidFill>
                <a:hlinkClick r:id="rId2" action="ppaction://hlinkfile"/>
              </a:rPr>
              <a:t>, после просмотра отрывка?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3143248"/>
            <a:ext cx="5396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«Чапаев»(реж. Братья Васильевы)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29520" y="6215082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Что такое ГУЛАГ?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02" y="1214422"/>
            <a:ext cx="45325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ГУЛАГ — аббревиатура, составленная из начальных букв названия советской организации «Главное управление лагерей и мест заключения», которая занималась содержанием под стражей людей, «преступивших» советский закон и осужденных за это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122" name="Picture 2" descr="http://chtooznachaet.ru/wp-content/uploads/2014/12/%D0%93%D0%A3%D0%9B%D0%90%D0%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016"/>
            <a:ext cx="4571512" cy="32849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86644" y="6286520"/>
            <a:ext cx="77617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404664"/>
            <a:ext cx="7092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На этих островах располагался самый страшный советский СЛОН?</a:t>
            </a:r>
            <a:endParaRPr lang="ru-RU" sz="24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187624" y="1484784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V </a:t>
            </a:r>
            <a:r>
              <a:rPr lang="ru-RU" sz="2000" dirty="0" smtClean="0">
                <a:solidFill>
                  <a:srgbClr val="FF0000"/>
                </a:solidFill>
              </a:rPr>
              <a:t>веков назад на Соловецких островах по инициативе монахов Зосимы и Савватия возник монастырь. После 1917 г. В Соловецкий лагерь особого назначения (СЛОН) стали свозить врагов народа-победителя.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4578" name="Picture 2" descr="https://upload.wikimedia.org/wikipedia/commons/2/2e/19240000-rail_connection_solov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00957"/>
            <a:ext cx="6821568" cy="39570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rgbClr val="AD1F1F"/>
      </a:dk1>
      <a:lt1>
        <a:sysClr val="window" lastClr="FFFFFF"/>
      </a:lt1>
      <a:dk2>
        <a:srgbClr val="AD1F1F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C00000"/>
      </a:hlink>
      <a:folHlink>
        <a:srgbClr val="00B05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8562</TotalTime>
  <Words>946</Words>
  <Application>Microsoft Office PowerPoint</Application>
  <PresentationFormat>Экран (4:3)</PresentationFormat>
  <Paragraphs>197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Бумажная</vt:lpstr>
      <vt:lpstr>СССР в 20-30 гг.  20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ГУЛАГ?</vt:lpstr>
      <vt:lpstr>Презентация PowerPoint</vt:lpstr>
      <vt:lpstr>Презентация PowerPoint</vt:lpstr>
      <vt:lpstr>Кого в лагерях ГУЛАГа называли «придурками»? </vt:lpstr>
      <vt:lpstr>Это знаменитое художественно-историческое произведение о репрессиях в СССР в период с 1918 по 1956 годы, основано на письмах, воспоминаниях и устных рассказах 257 заключённых и личном опыте автора. Как называется произведение, и кто автор? </vt:lpstr>
      <vt:lpstr>Презентация PowerPoint</vt:lpstr>
      <vt:lpstr>Наступать на ____________ – это значит сломить ____________и ликвидировать его как класс… Наступать на ___________– это значит подготовиться к делу и ударить по ____________, но ударить по нему так, чтобы оно не могло больше поднятья на ноги. </vt:lpstr>
      <vt:lpstr>Презентация PowerPoint</vt:lpstr>
      <vt:lpstr>Меры борьбы с кулачеством подразделялось на три категории: высылать в отдаленные местности СССР, высылать за пределы колхозов – на новые земли.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331</cp:revision>
  <dcterms:created xsi:type="dcterms:W3CDTF">2016-11-20T03:00:41Z</dcterms:created>
  <dcterms:modified xsi:type="dcterms:W3CDTF">2021-03-22T13:28:50Z</dcterms:modified>
</cp:coreProperties>
</file>