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4"/>
  </p:notesMasterIdLst>
  <p:sldIdLst>
    <p:sldId id="304" r:id="rId2"/>
    <p:sldId id="276" r:id="rId3"/>
    <p:sldId id="311" r:id="rId4"/>
    <p:sldId id="297" r:id="rId5"/>
    <p:sldId id="295" r:id="rId6"/>
    <p:sldId id="258" r:id="rId7"/>
    <p:sldId id="307" r:id="rId8"/>
    <p:sldId id="260" r:id="rId9"/>
    <p:sldId id="287" r:id="rId10"/>
    <p:sldId id="261" r:id="rId11"/>
    <p:sldId id="271" r:id="rId12"/>
    <p:sldId id="290" r:id="rId13"/>
    <p:sldId id="309" r:id="rId14"/>
    <p:sldId id="262" r:id="rId15"/>
    <p:sldId id="288" r:id="rId16"/>
    <p:sldId id="263" r:id="rId17"/>
    <p:sldId id="265" r:id="rId18"/>
    <p:sldId id="267" r:id="rId19"/>
    <p:sldId id="268" r:id="rId20"/>
    <p:sldId id="289" r:id="rId21"/>
    <p:sldId id="266" r:id="rId22"/>
    <p:sldId id="310" r:id="rId23"/>
    <p:sldId id="282" r:id="rId24"/>
    <p:sldId id="284" r:id="rId25"/>
    <p:sldId id="278" r:id="rId26"/>
    <p:sldId id="294" r:id="rId27"/>
    <p:sldId id="280" r:id="rId28"/>
    <p:sldId id="293" r:id="rId29"/>
    <p:sldId id="298" r:id="rId30"/>
    <p:sldId id="277" r:id="rId31"/>
    <p:sldId id="305" r:id="rId32"/>
    <p:sldId id="306" r:id="rId33"/>
  </p:sldIdLst>
  <p:sldSz cx="9144000" cy="6858000" type="screen4x3"/>
  <p:notesSz cx="6858000" cy="987425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556" autoAdjust="0"/>
  </p:normalViewPr>
  <p:slideViewPr>
    <p:cSldViewPr>
      <p:cViewPr>
        <p:scale>
          <a:sx n="107" d="100"/>
          <a:sy n="107" d="100"/>
        </p:scale>
        <p:origin x="-8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6B043-9B27-4987-BD0A-933D9415A47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2025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690269"/>
            <a:ext cx="548640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8824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98093-FE22-47B8-84DC-24734C38FA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7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1157882" y="1008684"/>
            <a:ext cx="4353578" cy="36330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  <p:sp>
        <p:nvSpPr>
          <p:cNvPr id="921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32589" y="4993571"/>
            <a:ext cx="4609924" cy="4030336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290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01E224-C5ED-4DC5-B32F-18E3A80964E7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2813" y="1008063"/>
            <a:ext cx="4841875" cy="36322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32589" y="4993570"/>
            <a:ext cx="4609924" cy="394676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26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8240" y="568861"/>
            <a:ext cx="6359040" cy="11420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2129760" y="1906761"/>
            <a:ext cx="3104640" cy="431757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72640" y="1906761"/>
            <a:ext cx="3104640" cy="43175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78671-6DF9-4F34-9AF7-8432AFA87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6D500-C09C-4323-8BA5-5508CE710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  <a:lumOff val="50000"/>
              </a:schemeClr>
            </a:gs>
            <a:gs pos="31000">
              <a:schemeClr val="bg1">
                <a:tint val="100000"/>
                <a:shade val="90000"/>
                <a:alpha val="100000"/>
              </a:schemeClr>
            </a:gs>
            <a:gs pos="100000">
              <a:schemeClr val="bg1">
                <a:tint val="100000"/>
                <a:shade val="80000"/>
                <a:alpha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03A36EE-4118-4DBE-9309-6A19155806EB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A1854A5-733E-4015-B8E7-4163088CE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6.emf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04"/>
            <a:ext cx="9144000" cy="68049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1484784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«ПОКЛОНИМСЯ ВЕЛИКИМ                    ТЕМ ГОДАМ…»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4624"/>
            <a:ext cx="7772400" cy="990947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340768"/>
            <a:ext cx="4400872" cy="4790157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1)720-120=600 км/ч –скорость «Мессершмидт-109»</a:t>
            </a:r>
          </a:p>
          <a:p>
            <a:pPr eaLnBrk="1" hangingPunct="1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2)600-30=570 км/ч- скорость Фокке-Вульф-190-А”</a:t>
            </a:r>
          </a:p>
        </p:txBody>
      </p:sp>
      <p:pic>
        <p:nvPicPr>
          <p:cNvPr id="8196" name="Picture 6" descr="Мессершмидт-10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080" y="188640"/>
            <a:ext cx="3672408" cy="2664296"/>
          </a:xfrm>
          <a:noFill/>
        </p:spPr>
      </p:pic>
      <p:pic>
        <p:nvPicPr>
          <p:cNvPr id="8197" name="Picture 8" descr="Фокке - вульф - 19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5580113" y="3164592"/>
            <a:ext cx="3240360" cy="3504767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112474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 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точки А вылетел самолёт “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ЯК-3”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скоростью 200км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ч, ему надо пролететь 300 км. А из точки Б вылетел самолёт «Фокке-Вульф-190-А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скоростью 100км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ч, ему надо пролететь 200км. Какой самолёт прилетит быстрее?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112474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1)300:200=1,5(часа)  летел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 “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ЯК-3”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2)200:100=2(часа) летел самолет Фокке-Вульф-190-А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 “ЯК-3” </a:t>
            </a:r>
          </a:p>
          <a:p>
            <a:pPr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прилетит быстрее.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4149080"/>
            <a:ext cx="7772400" cy="837961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военно-прикладного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196752"/>
            <a:ext cx="67687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Станция 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«Оборонительная»</a:t>
            </a:r>
          </a:p>
          <a:p>
            <a:pPr algn="ctr"/>
            <a:endParaRPr lang="ru-RU" sz="5400" b="1" dirty="0" smtClean="0">
              <a:solidFill>
                <a:srgbClr val="C00000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705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196752"/>
            <a:ext cx="8229600" cy="5400600"/>
          </a:xfrm>
        </p:spPr>
        <p:txBody>
          <a:bodyPr>
            <a:normAutofit/>
          </a:bodyPr>
          <a:lstStyle/>
          <a:p>
            <a:pPr marL="609600" indent="-609600" eaLnBrk="1" hangingPunct="1">
              <a:buNone/>
            </a:pP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 30 сентября по 5 декабря 1941 года Красная Армия вела тяжелые, кровопролитные бои под Москвой. Сложная обстановка потребовала эвакуации из Москвы ряда важнейших предприятий. Создавались новые рубежи обороны на ближних подступах к Москве. Формировались дивизии народного ополчения, город готовился к уличным боям.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09600" indent="-609600" eaLnBrk="1" hangingPunct="1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строительство оборонительных сооружений было мобилизовано 450 000 жителей столицы, 75% из них составляли женщины. Сколько женщин участвовало в этом строительстве?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"/>
            <a:ext cx="7772400" cy="1268760"/>
          </a:xfrm>
        </p:spPr>
        <p:txBody>
          <a:bodyPr/>
          <a:lstStyle/>
          <a:p>
            <a:pPr eaLnBrk="1" hangingPunct="1"/>
            <a:r>
              <a:rPr lang="ru-RU" b="1" dirty="0" smtClean="0"/>
              <a:t>Решение задачи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124744"/>
            <a:ext cx="8568952" cy="2232248"/>
          </a:xfrm>
        </p:spPr>
        <p:txBody>
          <a:bodyPr>
            <a:noAutofit/>
          </a:bodyPr>
          <a:lstStyle/>
          <a:p>
            <a:pPr eaLnBrk="1" hangingPunct="1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450000 ∙ 0,75 = 337500   женщин участвовало в обороне Москвы.</a:t>
            </a:r>
          </a:p>
        </p:txBody>
      </p:sp>
      <p:pic>
        <p:nvPicPr>
          <p:cNvPr id="15364" name="Picture 6" descr="женщины  на обороне Москвы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23928" y="3356992"/>
            <a:ext cx="4962128" cy="3101330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51520" y="1340768"/>
            <a:ext cx="8496944" cy="5328592"/>
          </a:xfrm>
        </p:spPr>
        <p:txBody>
          <a:bodyPr>
            <a:normAutofit/>
          </a:bodyPr>
          <a:lstStyle/>
          <a:p>
            <a:pPr marL="609600" indent="-609600" eaLnBrk="1" hangingPunct="1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В октябре 1941 года враг совершил на Москву 31 налет. В этих налетах участвовало 2000 немецких самолетов, из них было сбито 278, к городу прорвалось только 72 самолета. Сколько вражеских самолетов не сумели прорваться к Москве?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задачи.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600200"/>
            <a:ext cx="4176464" cy="5069160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1)2000-278=1722 самолета прорывались.</a:t>
            </a:r>
          </a:p>
          <a:p>
            <a:pPr eaLnBrk="1" hangingPunct="1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2)1722-72=1650 самолетов не прорвались к Москве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8436" name="Picture 6" descr="зенитк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2060575"/>
            <a:ext cx="4248150" cy="4321175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Оборона.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340768"/>
            <a:ext cx="8229600" cy="5184576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90000"/>
              </a:lnSpc>
              <a:buNone/>
            </a:pPr>
            <a:r>
              <a:rPr lang="ru-RU" sz="2000" dirty="0" smtClean="0"/>
              <a:t>          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результате упорной обороны и контрударов в конце ноября - начале декабря последние попытки противника прорваться к Москве были сорваны. Советские войска переходили в наступление в трудных условиях, когда численное превосходство в живой силе, танках, самолетах было на стороне противника.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2118241" y="568861"/>
            <a:ext cx="6360480" cy="1143480"/>
          </a:xfrm>
          <a:ln/>
        </p:spPr>
        <p:txBody>
          <a:bodyPr/>
          <a:lstStyle/>
          <a:p>
            <a:pPr>
              <a:lnSpc>
                <a:spcPct val="95000"/>
              </a:lnSpc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GB" dirty="0"/>
              <a:t>1941-1945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83968" y="571092"/>
            <a:ext cx="4464496" cy="5971362"/>
          </a:xfrm>
          <a:ln/>
        </p:spPr>
        <p:txBody>
          <a:bodyPr>
            <a:normAutofit/>
          </a:bodyPr>
          <a:lstStyle/>
          <a:p>
            <a:pPr algn="ctr">
              <a:lnSpc>
                <a:spcPct val="95000"/>
              </a:lnSpc>
              <a:buNone/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</a:tabLst>
            </a:pPr>
            <a:r>
              <a:rPr lang="en-GB" sz="4400" dirty="0" smtClean="0">
                <a:latin typeface="Bauhaus 93" pitchFamily="82" charset="0"/>
              </a:rPr>
              <a:t>2</a:t>
            </a:r>
            <a:r>
              <a:rPr lang="en-GB" sz="4400" dirty="0">
                <a:latin typeface="Bauhaus 93" pitchFamily="82" charset="0"/>
              </a:rPr>
              <a:t>2 </a:t>
            </a:r>
            <a:r>
              <a:rPr lang="en-GB" sz="4400" dirty="0" err="1">
                <a:latin typeface="Bauhaus 93" pitchFamily="82" charset="0"/>
              </a:rPr>
              <a:t>июня</a:t>
            </a:r>
            <a:r>
              <a:rPr lang="en-GB" sz="4400" dirty="0">
                <a:latin typeface="Bauhaus 93" pitchFamily="82" charset="0"/>
              </a:rPr>
              <a:t> 1941 </a:t>
            </a:r>
            <a:r>
              <a:rPr lang="en-GB" sz="4400" dirty="0" err="1">
                <a:latin typeface="Bauhaus 93" pitchFamily="82" charset="0"/>
              </a:rPr>
              <a:t>года</a:t>
            </a:r>
            <a:r>
              <a:rPr lang="en-GB" sz="4400" dirty="0">
                <a:latin typeface="Bauhaus 93" pitchFamily="82" charset="0"/>
              </a:rPr>
              <a:t> </a:t>
            </a:r>
            <a:r>
              <a:rPr lang="en-GB" sz="4400" dirty="0" err="1">
                <a:latin typeface="Bauhaus 93" pitchFamily="82" charset="0"/>
              </a:rPr>
              <a:t>началась</a:t>
            </a:r>
            <a:endParaRPr lang="en-GB" sz="4400" dirty="0">
              <a:latin typeface="Bauhaus 93" pitchFamily="82" charset="0"/>
            </a:endParaRPr>
          </a:p>
          <a:p>
            <a:pPr algn="ctr">
              <a:lnSpc>
                <a:spcPct val="95000"/>
              </a:lnSpc>
              <a:buNone/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</a:tabLst>
            </a:pPr>
            <a:r>
              <a:rPr lang="en-GB" sz="4400" dirty="0" err="1" smtClean="0">
                <a:latin typeface="Bauhaus 93" pitchFamily="82" charset="0"/>
              </a:rPr>
              <a:t>Великая</a:t>
            </a:r>
            <a:r>
              <a:rPr lang="en-GB" sz="4400" dirty="0" smtClean="0">
                <a:latin typeface="Bauhaus 93" pitchFamily="82" charset="0"/>
              </a:rPr>
              <a:t> </a:t>
            </a:r>
            <a:r>
              <a:rPr lang="en-GB" sz="4400" dirty="0" err="1">
                <a:latin typeface="Bauhaus 93" pitchFamily="82" charset="0"/>
              </a:rPr>
              <a:t>Отечественная</a:t>
            </a:r>
            <a:r>
              <a:rPr lang="en-GB" sz="4400" dirty="0">
                <a:latin typeface="Bauhaus 93" pitchFamily="82" charset="0"/>
              </a:rPr>
              <a:t> </a:t>
            </a:r>
            <a:r>
              <a:rPr lang="en-GB" sz="4400" dirty="0" err="1" smtClean="0">
                <a:latin typeface="Bauhaus 93" pitchFamily="82" charset="0"/>
              </a:rPr>
              <a:t>война</a:t>
            </a:r>
            <a:endParaRPr lang="en-GB" sz="4400" dirty="0">
              <a:latin typeface="Bauhaus 93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009" y="571092"/>
            <a:ext cx="3384376" cy="4985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009" y="571092"/>
            <a:ext cx="3384376" cy="4985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009" y="548679"/>
            <a:ext cx="3384376" cy="4985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009" y="571092"/>
            <a:ext cx="3384376" cy="4985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5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124744"/>
            <a:ext cx="8229600" cy="5544616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None/>
            </a:pPr>
            <a:r>
              <a:rPr lang="ru-RU" sz="2000" dirty="0" smtClean="0"/>
              <a:t>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армий “Центр” имела в своем составе 1 708 000 человек, 13 500 орудий и минометов, 1 170 танков, 615 самолетов, а Советские войска насчитывали личного состава на 608 000 человек меньше, орудий и минометов в 2 раза меньше, танков на 395 меньше, а самолетов больше на 385. Сколько живой силы, орудий и минометов, танков и самолетов было в советских войсках в начале контрнаступления под Москвой?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2008"/>
            <a:ext cx="7772400" cy="1052736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</a:t>
            </a:r>
            <a:r>
              <a:rPr lang="ru-RU" b="1" dirty="0" smtClean="0"/>
              <a:t>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340768"/>
            <a:ext cx="4968552" cy="5328592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1)1708 000 – 608 000 =</a:t>
            </a:r>
          </a:p>
          <a:p>
            <a:pPr eaLnBrk="1" hangingPunct="1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1 100 000 человек имела Красная армия.</a:t>
            </a:r>
          </a:p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2)13500:2=6750 орудий и минометов.</a:t>
            </a:r>
          </a:p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3)1170-395=775 танков.</a:t>
            </a:r>
          </a:p>
          <a:p>
            <a:pPr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4)615+385=1000 самолетов.</a:t>
            </a:r>
          </a:p>
        </p:txBody>
      </p:sp>
      <p:pic>
        <p:nvPicPr>
          <p:cNvPr id="20484" name="Picture 7" descr="Таннк -слайд 1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7391" t="14275"/>
          <a:stretch>
            <a:fillRect/>
          </a:stretch>
        </p:blipFill>
        <p:spPr>
          <a:xfrm>
            <a:off x="5500891" y="764704"/>
            <a:ext cx="3528392" cy="1729681"/>
          </a:xfrm>
          <a:noFill/>
        </p:spPr>
      </p:pic>
      <p:pic>
        <p:nvPicPr>
          <p:cNvPr id="20485" name="Picture 9" descr="Миномет - 120 мм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16284" y="2492896"/>
            <a:ext cx="3527425" cy="1881187"/>
          </a:xfrm>
          <a:noFill/>
        </p:spPr>
      </p:pic>
      <p:pic>
        <p:nvPicPr>
          <p:cNvPr id="20486" name="Picture 11" descr="Миг -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348586"/>
            <a:ext cx="3463597" cy="205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4149080"/>
            <a:ext cx="7772400" cy="837961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военно-прикладного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196752"/>
            <a:ext cx="67687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Станция 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54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Оружие Победы»</a:t>
            </a:r>
            <a:endParaRPr lang="ru-RU" sz="5400" b="1" dirty="0">
              <a:solidFill>
                <a:srgbClr val="C00000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 smtClean="0">
              <a:solidFill>
                <a:srgbClr val="C00000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056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7" name="Picture 3" descr="катюш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528" y="635728"/>
            <a:ext cx="4016375" cy="5614987"/>
          </a:xfrm>
          <a:noFill/>
          <a:ln/>
        </p:spPr>
      </p:pic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4644206" y="627067"/>
            <a:ext cx="403225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Миномет БМ-13 «Катюша» имел 16 рельсовых направляющих, 132-мм снаряды несли заряд весом около 5кг, пуск 16 снарядов осуществлялся за 8-10 секунд, дальность выстрелов примерно 9км.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Боевое крещение знаменитых «Катюш» произошло 14 июля 1941 года под Оршей. Грозное оружие было применено батареей капитана И.А. Флерова.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0" y="3090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spd="med" advClick="0" advTm="2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  <a:lumOff val="50000"/>
              </a:schemeClr>
            </a:gs>
            <a:gs pos="31000">
              <a:schemeClr val="bg1">
                <a:tint val="100000"/>
                <a:shade val="90000"/>
                <a:alpha val="100000"/>
              </a:schemeClr>
            </a:gs>
            <a:gs pos="100000">
              <a:schemeClr val="bg1">
                <a:tint val="100000"/>
                <a:shade val="80000"/>
                <a:alpha val="100000"/>
              </a:schemeClr>
            </a:gs>
          </a:gsLst>
          <a:lin ang="6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404813"/>
            <a:ext cx="7776864" cy="5614987"/>
          </a:xfrm>
        </p:spPr>
        <p:txBody>
          <a:bodyPr>
            <a:normAutofit/>
          </a:bodyPr>
          <a:lstStyle/>
          <a:p>
            <a:pPr marL="0" indent="0" algn="just">
              <a:buFontTx/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Задача №6                                   </a:t>
            </a:r>
          </a:p>
          <a:p>
            <a:pPr marL="0" indent="0" algn="just">
              <a:buFontTx/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Гвардейский миномет БМ-13 «Катюша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выпустил 16 снарядов.  </a:t>
            </a:r>
          </a:p>
          <a:p>
            <a:pPr marL="0" indent="0" algn="just">
              <a:buFontTx/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снаряда достигли цели.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Каков процент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попадания по цели?</a:t>
            </a:r>
          </a:p>
          <a:p>
            <a:pPr marL="0" indent="0" algn="just">
              <a:buFontTx/>
              <a:buNone/>
            </a:pPr>
            <a:endParaRPr lang="en-US" sz="1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just">
              <a:buFontTx/>
              <a:buNone/>
            </a:pPr>
            <a:endParaRPr lang="en-US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>
              <a:buFontTx/>
              <a:buNone/>
            </a:pPr>
            <a:endParaRPr lang="ru-RU" sz="18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>
              <a:buFontTx/>
              <a:buNone/>
            </a:pPr>
            <a:endParaRPr lang="ru-RU" sz="1800" dirty="0"/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0" y="3090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spd="med" advClick="0"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28030" y="404813"/>
            <a:ext cx="7632402" cy="626454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FontTx/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Х=12,5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12,5% 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0" y="3090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3672" name="Object 8"/>
          <p:cNvGraphicFramePr>
            <a:graphicFrameLocks noChangeAspect="1"/>
          </p:cNvGraphicFramePr>
          <p:nvPr/>
        </p:nvGraphicFramePr>
        <p:xfrm>
          <a:off x="2411760" y="3717032"/>
          <a:ext cx="2664296" cy="126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r:id="rId4" imgW="660240" imgH="316080" progId="">
                  <p:embed/>
                </p:oleObj>
              </mc:Choice>
              <mc:Fallback>
                <p:oleObj r:id="rId4" imgW="660240" imgH="31608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717032"/>
                        <a:ext cx="2664296" cy="126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0" name="Object 6"/>
          <p:cNvGraphicFramePr>
            <a:graphicFrameLocks noChangeAspect="1"/>
          </p:cNvGraphicFramePr>
          <p:nvPr/>
        </p:nvGraphicFramePr>
        <p:xfrm>
          <a:off x="2123728" y="1052736"/>
          <a:ext cx="3312368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r:id="rId6" imgW="1131840" imgH="797760" progId="">
                  <p:embed/>
                </p:oleObj>
              </mc:Choice>
              <mc:Fallback>
                <p:oleObj r:id="rId6" imgW="1131840" imgH="79776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52736"/>
                        <a:ext cx="3312368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 spd="med" advClick="0"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6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6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66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66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8640"/>
            <a:ext cx="3888110" cy="6336703"/>
          </a:xfrm>
        </p:spPr>
        <p:txBody>
          <a:bodyPr>
            <a:normAutofit/>
          </a:bodyPr>
          <a:lstStyle/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152 мм гаубица-пушка </a:t>
            </a: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МЛ-20,</a:t>
            </a:r>
            <a:endParaRPr lang="ru-RU" sz="28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алибр </a:t>
            </a: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152,4 мм</a:t>
            </a: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Скорострельность </a:t>
            </a: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3-4 </a:t>
            </a: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выстрела в минуту</a:t>
            </a: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Высота линии огня 1613 мм</a:t>
            </a: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Орудие могло использоваться как гаубица, стреляющая с небольшой скоростью и как пушка – с высокой скоростью снаряда </a:t>
            </a:r>
          </a:p>
          <a:p>
            <a:pPr marL="88900" indent="0">
              <a:lnSpc>
                <a:spcPct val="80000"/>
              </a:lnSpc>
              <a:buFontTx/>
              <a:buNone/>
            </a:pPr>
            <a:endParaRPr lang="ru-RU" sz="1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8900" indent="0">
              <a:lnSpc>
                <a:spcPct val="80000"/>
              </a:lnSpc>
              <a:buFontTx/>
              <a:buNone/>
            </a:pPr>
            <a:endParaRPr lang="ru-RU" sz="1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15715" name="Picture 3" descr="эхо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67944" y="476672"/>
            <a:ext cx="4716015" cy="5040559"/>
          </a:xfrm>
          <a:noFill/>
          <a:ln/>
        </p:spPr>
      </p:pic>
    </p:spTree>
    <p:custDataLst>
      <p:tags r:id="rId1"/>
    </p:custDataLst>
  </p:cSld>
  <p:clrMapOvr>
    <a:masterClrMapping/>
  </p:clrMapOvr>
  <p:transition spd="med"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404813"/>
            <a:ext cx="8352606" cy="5903912"/>
          </a:xfrm>
        </p:spPr>
        <p:txBody>
          <a:bodyPr>
            <a:normAutofit/>
          </a:bodyPr>
          <a:lstStyle/>
          <a:p>
            <a:pPr marL="88900" indent="0">
              <a:lnSpc>
                <a:spcPct val="80000"/>
              </a:lnSpc>
              <a:buFontTx/>
              <a:buNone/>
            </a:pPr>
            <a:endParaRPr lang="ru-RU" sz="1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Эхо, вызванное орудийным                         выстрелом,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дошло до стрелка через 4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сек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после выстрела. На каком расстоянии от стрелка находится преграда, от которой произошло отражение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звука, если скорость звука в воздухе равна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340м/сек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88900" indent="0">
              <a:lnSpc>
                <a:spcPct val="80000"/>
              </a:lnSpc>
              <a:buFontTx/>
              <a:buNone/>
            </a:pPr>
            <a:endParaRPr lang="ru-RU" sz="1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404813"/>
            <a:ext cx="8352606" cy="5903912"/>
          </a:xfrm>
        </p:spPr>
        <p:txBody>
          <a:bodyPr>
            <a:normAutofit/>
          </a:bodyPr>
          <a:lstStyle/>
          <a:p>
            <a:pPr marL="88900" indent="0">
              <a:lnSpc>
                <a:spcPct val="80000"/>
              </a:lnSpc>
              <a:buFontTx/>
              <a:buNone/>
            </a:pPr>
            <a:endParaRPr lang="ru-RU" sz="1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8900" indent="0">
              <a:lnSpc>
                <a:spcPct val="80000"/>
              </a:lnSpc>
              <a:buFontTx/>
              <a:buNone/>
            </a:pPr>
            <a:endParaRPr lang="ru-RU" sz="1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Решение  задачи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88900" indent="0"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1)  4 ∙ 340=1360(м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расстояние, пройденное  звуком,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туда 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обратно.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2) 1360:2=680(м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) – расстояние до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преграды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8900" indent="0">
              <a:lnSpc>
                <a:spcPct val="8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Ответ:680м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надо помнить!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математиков и математики в победу в   Великой  Отечественной войне огромен.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математики тесно связана с историей </a:t>
            </a:r>
            <a:r>
              <a:rPr lang="ru-RU" alt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</a:t>
            </a:r>
            <a:r>
              <a:rPr lang="ru-RU" alt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«сухими» цифрами стоят человеческие судьбы и жизни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тесно связана со всеми отраслями науки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48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10100" dirty="0">
                <a:solidFill>
                  <a:srgbClr val="FF3300"/>
                </a:solidFill>
              </a:rPr>
              <a:t>1941-1945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3429000"/>
            <a:ext cx="8229600" cy="28797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9600">
                <a:solidFill>
                  <a:srgbClr val="FF6600"/>
                </a:solidFill>
                <a:latin typeface="Times New Roman" pitchFamily="18" charset="0"/>
              </a:rPr>
              <a:t>         </a:t>
            </a:r>
            <a:r>
              <a:rPr lang="ru-RU" altLang="ru-RU" sz="9600">
                <a:solidFill>
                  <a:schemeClr val="hlink"/>
                </a:solidFill>
                <a:latin typeface="Times New Roman" pitchFamily="18" charset="0"/>
              </a:rPr>
              <a:t>1418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8000">
                <a:solidFill>
                  <a:schemeClr val="hlink"/>
                </a:solidFill>
                <a:latin typeface="Times New Roman" pitchFamily="18" charset="0"/>
              </a:rPr>
              <a:t> дней и ночей</a:t>
            </a:r>
          </a:p>
        </p:txBody>
      </p:sp>
      <p:pic>
        <p:nvPicPr>
          <p:cNvPr id="3076" name="Picture 8" descr="ен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765175"/>
            <a:ext cx="2843212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2" descr="prir644"/>
          <p:cNvPicPr>
            <a:picLocks noChangeAspect="1" noChangeArrowheads="1" noCrop="1"/>
          </p:cNvPicPr>
          <p:nvPr/>
        </p:nvPicPr>
        <p:blipFill>
          <a:blip r:embed="rId4">
            <a:lum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665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1639730"/>
      </p:ext>
    </p:extLst>
  </p:cSld>
  <p:clrMapOvr>
    <a:masterClrMapping/>
  </p:clrMapOvr>
  <p:transition spd="slow" advClick="0" advTm="4376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004048" y="836712"/>
            <a:ext cx="3888431" cy="4968552"/>
          </a:xfrm>
          <a:ln/>
        </p:spPr>
        <p:txBody>
          <a:bodyPr>
            <a:normAutofit/>
          </a:bodyPr>
          <a:lstStyle/>
          <a:p>
            <a:pPr>
              <a:lnSpc>
                <a:spcPct val="95000"/>
              </a:lnSpc>
              <a:buNone/>
              <a:tabLst>
                <a:tab pos="404646" algn="l"/>
                <a:tab pos="812172" algn="l"/>
                <a:tab pos="1219698" algn="l"/>
                <a:tab pos="1627224" algn="l"/>
                <a:tab pos="2034750" algn="l"/>
                <a:tab pos="2442276" algn="l"/>
                <a:tab pos="2849803" algn="l"/>
                <a:tab pos="3257328" algn="l"/>
                <a:tab pos="3664855" algn="l"/>
                <a:tab pos="4072380" algn="l"/>
                <a:tab pos="4479907" algn="l"/>
                <a:tab pos="4887432" algn="l"/>
                <a:tab pos="5294959" algn="l"/>
                <a:tab pos="5702484" algn="l"/>
                <a:tab pos="6110011" algn="l"/>
                <a:tab pos="6517536" algn="l"/>
                <a:tab pos="6925063" algn="l"/>
                <a:tab pos="7332588" algn="l"/>
                <a:tab pos="7740115" algn="l"/>
                <a:tab pos="8147640" algn="l"/>
              </a:tabLst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GB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вся</a:t>
            </a:r>
            <a:r>
              <a:rPr lang="en-GB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r>
              <a:rPr lang="en-GB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 сей день </a:t>
            </a:r>
            <a:r>
              <a:rPr lang="en-GB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отмечает</a:t>
            </a:r>
            <a:r>
              <a:rPr lang="en-GB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этот</a:t>
            </a:r>
            <a:r>
              <a:rPr lang="en-GB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памятный</a:t>
            </a:r>
            <a:r>
              <a:rPr lang="en-GB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en-GB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Победы</a:t>
            </a:r>
            <a:r>
              <a:rPr lang="en-GB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GB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123" y="404664"/>
            <a:ext cx="3351829" cy="47245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артинка 4"/>
          <p:cNvPicPr>
            <a:picLocks noGrp="1" noChangeAspect="1"/>
          </p:cNvPicPr>
          <p:nvPr>
            <p:ph type="clipArt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25264"/>
            <a:ext cx="3103563" cy="23276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48680"/>
            <a:ext cx="3162680" cy="23042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300990"/>
            <a:ext cx="3179453" cy="22814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300990"/>
            <a:ext cx="3093336" cy="229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7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95735" y="2348880"/>
            <a:ext cx="58188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внимание!!!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089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человеческая несовершенна,</a:t>
            </a:r>
          </a:p>
          <a:p>
            <a:pPr algn="ctr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события забываются. </a:t>
            </a:r>
          </a:p>
          <a:p>
            <a:pPr algn="ctr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математики и математиков </a:t>
            </a:r>
          </a:p>
          <a:p>
            <a:pPr algn="ctr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победу над фашизмом велик.</a:t>
            </a:r>
          </a:p>
          <a:p>
            <a:pPr algn="ctr"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помнить реальных </a:t>
            </a:r>
            <a:r>
              <a:rPr lang="ru-RU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53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Эшелон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Мероприятие, посвященное </a:t>
            </a:r>
            <a:r>
              <a:rPr lang="ru-RU" sz="2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75-й </a:t>
            </a: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годовщине Великой Победы </a:t>
            </a:r>
          </a:p>
          <a:p>
            <a:pPr marL="0" indent="0" algn="ctr">
              <a:buNone/>
            </a:pPr>
            <a:endParaRPr lang="ru-RU" sz="28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</a:t>
            </a:r>
            <a:r>
              <a:rPr lang="ru-RU" sz="22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«Средняя </a:t>
            </a: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школа № </a:t>
            </a: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69 «Центр развития образования» г. Рязани</a:t>
            </a:r>
            <a:endParaRPr lang="ru-RU" dirty="0"/>
          </a:p>
          <a:p>
            <a:pPr marL="0" indent="0" algn="ctr">
              <a:buNone/>
            </a:pPr>
            <a:r>
              <a:rPr lang="ru-RU" sz="2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7391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 ученых математиков в оборонную мощь страны во время Великой Отечественной войны.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военно-прикладного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836713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Станция  «Самолетостроение»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Станция «Оборонительная»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libri Light" panose="020F0302020204030204" pitchFamily="34" charset="0"/>
              </a:rPr>
              <a:t>Станция «Оружие Победы»</a:t>
            </a:r>
            <a:endParaRPr lang="ru-RU" sz="4000" b="1" dirty="0">
              <a:solidFill>
                <a:srgbClr val="C00000"/>
              </a:solidFill>
              <a:latin typeface="Calibri Light" panose="020F03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4149080"/>
            <a:ext cx="7772400" cy="837961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военно-прикладного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196752"/>
            <a:ext cx="6768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Станция 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«Самолетостроение»</a:t>
            </a:r>
          </a:p>
        </p:txBody>
      </p:sp>
    </p:spTree>
    <p:extLst>
      <p:ext uri="{BB962C8B-B14F-4D97-AF65-F5344CB8AC3E}">
        <p14:creationId xmlns:p14="http://schemas.microsoft.com/office/powerpoint/2010/main" val="2188936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Самолетостроение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04800" y="1554162"/>
            <a:ext cx="8686800" cy="5115198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годы Великой Отечественной войны советские конструкторы создали немало образцов первоклассной военной техники. К их числу принадлежит и самый быстрый в те годы истребитель “ЯК-3” - детище конструкторского бюро прославленного советского авиаконструктора Александра Яковлева. Превзойти его скоростные данные конструкторам других стран тогда не удалось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None/>
            </a:pPr>
            <a:r>
              <a:rPr lang="ru-RU" sz="2400" dirty="0" smtClean="0"/>
              <a:t>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Максимальная скорость “ЯК-3” была720 км/ч, а немецкого истребителя “Мессершмидт-109” на 120 км/ч меньше скорости  “ЯК-3” и на 30 км/ч больше другого истребителя “Фокке-Вульф-190-А”. Найдите скорости немецких истребителей и сравните их со скоростью “ЯК-3”.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d0ab10698328daaf64f6f36e765e9a6e9e69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0.7|6.8|3|2.2|2|1.6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0.7|6.8|3|2.2|2|1.6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0.7|6.8|3|2.2|2|1.6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9|2.3|1.9|1.7|1.5|5.3|1.4|1.5|1.5|1.4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9|2.3|1.9|1.7|1.5|5.3|1.4|1.5|1.5|1.4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9|2.3|1.9|1.7|1.5|5.3|1.4|1.5|1.5|1.4|1.2"/>
</p:tagLst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588</TotalTime>
  <Words>788</Words>
  <Application>Microsoft Office PowerPoint</Application>
  <PresentationFormat>Экран (4:3)</PresentationFormat>
  <Paragraphs>119</Paragraphs>
  <Slides>32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Горизонт</vt:lpstr>
      <vt:lpstr>Презентация PowerPoint</vt:lpstr>
      <vt:lpstr>1941-1945</vt:lpstr>
      <vt:lpstr>1941-1945</vt:lpstr>
      <vt:lpstr>Презентация PowerPoint</vt:lpstr>
      <vt:lpstr>Эшелон Победы</vt:lpstr>
      <vt:lpstr>Задачи военно-прикладного характера</vt:lpstr>
      <vt:lpstr>Задачи военно-прикладного характера</vt:lpstr>
      <vt:lpstr>Самолетостроение.</vt:lpstr>
      <vt:lpstr>Задача 1</vt:lpstr>
      <vt:lpstr>Решение задачи</vt:lpstr>
      <vt:lpstr>Задача 2</vt:lpstr>
      <vt:lpstr>Решение задачи</vt:lpstr>
      <vt:lpstr>Задачи военно-прикладного характера</vt:lpstr>
      <vt:lpstr>Оборона.</vt:lpstr>
      <vt:lpstr>Задача 3</vt:lpstr>
      <vt:lpstr>Решение задачи</vt:lpstr>
      <vt:lpstr>Задача 4</vt:lpstr>
      <vt:lpstr>Решение задачи.</vt:lpstr>
      <vt:lpstr>Оборона.</vt:lpstr>
      <vt:lpstr>Задача 5</vt:lpstr>
      <vt:lpstr>Решение задачи.</vt:lpstr>
      <vt:lpstr>Задачи военно-прикладного характера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 надо помнить!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военно-прикладного характера</dc:title>
  <dc:creator>Admin</dc:creator>
  <cp:lastModifiedBy>учитель</cp:lastModifiedBy>
  <cp:revision>66</cp:revision>
  <cp:lastPrinted>2015-04-06T13:09:37Z</cp:lastPrinted>
  <dcterms:created xsi:type="dcterms:W3CDTF">2014-03-26T14:36:51Z</dcterms:created>
  <dcterms:modified xsi:type="dcterms:W3CDTF">2019-11-04T15:02:56Z</dcterms:modified>
</cp:coreProperties>
</file>