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8" r:id="rId5"/>
    <p:sldId id="269" r:id="rId6"/>
    <p:sldId id="274" r:id="rId7"/>
    <p:sldId id="263" r:id="rId8"/>
    <p:sldId id="267" r:id="rId9"/>
    <p:sldId id="265" r:id="rId10"/>
    <p:sldId id="270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45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D84A34-8D4F-410F-A140-1CE403C4D4AE}" type="doc">
      <dgm:prSet loTypeId="urn:microsoft.com/office/officeart/2005/8/layout/radial5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A01261C-CBB0-4B46-9108-141EE4C9CC4D}">
      <dgm:prSet phldrT="[Текст]" custT="1"/>
      <dgm:spPr/>
      <dgm:t>
        <a:bodyPr/>
        <a:lstStyle/>
        <a:p>
          <a:pPr>
            <a:lnSpc>
              <a:spcPct val="150000"/>
            </a:lnSpc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ИМЯ СУЩЕСТВИТЕЛЬНОЕ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2E5EF589-C155-4A80-B762-3F90FD7708B5}" type="parTrans" cxnId="{4BB2FAB6-EBCB-4662-AF37-DA736C28B0F3}">
      <dgm:prSet/>
      <dgm:spPr/>
      <dgm:t>
        <a:bodyPr/>
        <a:lstStyle/>
        <a:p>
          <a:endParaRPr lang="ru-RU"/>
        </a:p>
      </dgm:t>
    </dgm:pt>
    <dgm:pt modelId="{57C6E617-B524-41E4-BC23-49312BA33FCC}" type="sibTrans" cxnId="{4BB2FAB6-EBCB-4662-AF37-DA736C28B0F3}">
      <dgm:prSet/>
      <dgm:spPr/>
      <dgm:t>
        <a:bodyPr/>
        <a:lstStyle/>
        <a:p>
          <a:endParaRPr lang="ru-RU"/>
        </a:p>
      </dgm:t>
    </dgm:pt>
    <dgm:pt modelId="{8F23D0FA-DC4A-40B5-B025-4A32DEC463D1}">
      <dgm:prSet phldrT="[Текст]" custT="1"/>
      <dgm:spPr/>
      <dgm:t>
        <a:bodyPr/>
        <a:lstStyle/>
        <a:p>
          <a:pPr>
            <a:lnSpc>
              <a:spcPct val="150000"/>
            </a:lnSpc>
          </a:pP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ОБОЗНАЧАЕТ НАЗВАНИЕ ПРЕДМЕТА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037BD226-2A94-4355-93B0-7709D7DF2086}" type="parTrans" cxnId="{E1AFC470-6976-40E5-BBC3-CE44ACF0BD25}">
      <dgm:prSet/>
      <dgm:spPr/>
      <dgm:t>
        <a:bodyPr/>
        <a:lstStyle/>
        <a:p>
          <a:endParaRPr lang="ru-RU"/>
        </a:p>
      </dgm:t>
    </dgm:pt>
    <dgm:pt modelId="{16DFE146-A7F6-47D2-8677-D9FF6516A84F}" type="sibTrans" cxnId="{E1AFC470-6976-40E5-BBC3-CE44ACF0BD25}">
      <dgm:prSet/>
      <dgm:spPr/>
      <dgm:t>
        <a:bodyPr/>
        <a:lstStyle/>
        <a:p>
          <a:endParaRPr lang="ru-RU"/>
        </a:p>
      </dgm:t>
    </dgm:pt>
    <dgm:pt modelId="{626DCDD5-B9AA-477D-8D94-9A62B3B64E4E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СОБСТВЕННОЕ </a:t>
          </a:r>
        </a:p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И </a:t>
          </a:r>
        </a:p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НАРИЦАТЕЛЬНОЕ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169FDFE9-9A42-404F-B4C1-623B7277A44B}" type="parTrans" cxnId="{E9591D6C-EAB4-4C91-A544-FC7B7F180BC5}">
      <dgm:prSet/>
      <dgm:spPr/>
      <dgm:t>
        <a:bodyPr/>
        <a:lstStyle/>
        <a:p>
          <a:endParaRPr lang="ru-RU"/>
        </a:p>
      </dgm:t>
    </dgm:pt>
    <dgm:pt modelId="{BB6FE4E0-E29E-4632-9377-D867E6223137}" type="sibTrans" cxnId="{E9591D6C-EAB4-4C91-A544-FC7B7F180BC5}">
      <dgm:prSet/>
      <dgm:spPr/>
      <dgm:t>
        <a:bodyPr/>
        <a:lstStyle/>
        <a:p>
          <a:endParaRPr lang="ru-RU"/>
        </a:p>
      </dgm:t>
    </dgm:pt>
    <dgm:pt modelId="{4E3FF4CD-409E-4F58-8305-0DBB51F70A16}">
      <dgm:prSet phldrT="[Текст]" custT="1"/>
      <dgm:spPr/>
      <dgm:t>
        <a:bodyPr/>
        <a:lstStyle/>
        <a:p>
          <a:r>
            <a:rPr lang="ru-RU" sz="9600" dirty="0" smtClean="0">
              <a:latin typeface="Times New Roman" pitchFamily="18" charset="0"/>
              <a:cs typeface="Times New Roman" pitchFamily="18" charset="0"/>
            </a:rPr>
            <a:t>?</a:t>
          </a:r>
          <a:endParaRPr lang="ru-RU" sz="9600" dirty="0">
            <a:latin typeface="Times New Roman" pitchFamily="18" charset="0"/>
            <a:cs typeface="Times New Roman" pitchFamily="18" charset="0"/>
          </a:endParaRPr>
        </a:p>
      </dgm:t>
    </dgm:pt>
    <dgm:pt modelId="{11937847-9E94-4258-B14D-BC47AB0EC8F6}" type="parTrans" cxnId="{37910B3E-4453-4C5D-8B41-1CBF6EBEF4A2}">
      <dgm:prSet/>
      <dgm:spPr/>
      <dgm:t>
        <a:bodyPr/>
        <a:lstStyle/>
        <a:p>
          <a:endParaRPr lang="ru-RU"/>
        </a:p>
      </dgm:t>
    </dgm:pt>
    <dgm:pt modelId="{F1EFA706-A14D-4FA7-BCCD-A911238773EA}" type="sibTrans" cxnId="{37910B3E-4453-4C5D-8B41-1CBF6EBEF4A2}">
      <dgm:prSet/>
      <dgm:spPr/>
      <dgm:t>
        <a:bodyPr/>
        <a:lstStyle/>
        <a:p>
          <a:endParaRPr lang="ru-RU"/>
        </a:p>
      </dgm:t>
    </dgm:pt>
    <dgm:pt modelId="{3E030961-ADD9-4688-9DC0-F5DC1463DE7E}">
      <dgm:prSet phldrT="[Текст]" custT="1"/>
      <dgm:spPr/>
      <dgm:t>
        <a:bodyPr/>
        <a:lstStyle/>
        <a:p>
          <a:pPr algn="ctr">
            <a:lnSpc>
              <a:spcPct val="90000"/>
            </a:lnSpc>
          </a:pPr>
          <a:r>
            <a:rPr lang="ru-RU" sz="500" smtClean="0"/>
            <a:t> </a:t>
          </a:r>
          <a:r>
            <a:rPr lang="ru-RU" sz="1600" b="1" smtClean="0">
              <a:latin typeface="Times New Roman" pitchFamily="18" charset="0"/>
              <a:cs typeface="Times New Roman" pitchFamily="18" charset="0"/>
            </a:rPr>
            <a:t>ОДУШЕВЛЁН-</a:t>
          </a:r>
        </a:p>
        <a:p>
          <a:pPr algn="ctr">
            <a:lnSpc>
              <a:spcPct val="90000"/>
            </a:lnSpc>
          </a:pPr>
          <a:r>
            <a:rPr lang="ru-RU" sz="1600" b="1" smtClean="0">
              <a:latin typeface="Times New Roman" pitchFamily="18" charset="0"/>
              <a:cs typeface="Times New Roman" pitchFamily="18" charset="0"/>
            </a:rPr>
            <a:t>НОЕ </a:t>
          </a:r>
        </a:p>
        <a:p>
          <a:pPr algn="ctr">
            <a:lnSpc>
              <a:spcPct val="90000"/>
            </a:lnSpc>
          </a:pPr>
          <a:r>
            <a:rPr lang="ru-RU" sz="1600" b="1" smtClean="0">
              <a:latin typeface="Times New Roman" pitchFamily="18" charset="0"/>
              <a:cs typeface="Times New Roman" pitchFamily="18" charset="0"/>
            </a:rPr>
            <a:t>И </a:t>
          </a:r>
        </a:p>
        <a:p>
          <a:pPr algn="ctr">
            <a:lnSpc>
              <a:spcPct val="150000"/>
            </a:lnSpc>
          </a:pPr>
          <a:r>
            <a:rPr lang="ru-RU" sz="1600" b="1" smtClean="0">
              <a:latin typeface="Times New Roman" pitchFamily="18" charset="0"/>
              <a:cs typeface="Times New Roman" pitchFamily="18" charset="0"/>
            </a:rPr>
            <a:t>НЕОДУШЕВ-ЛЁННОЕ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CE63242C-9C76-46C9-AB73-DA09A8462289}" type="sibTrans" cxnId="{019F9C9D-08ED-48D2-A29D-C7567892878F}">
      <dgm:prSet/>
      <dgm:spPr/>
      <dgm:t>
        <a:bodyPr/>
        <a:lstStyle/>
        <a:p>
          <a:endParaRPr lang="ru-RU"/>
        </a:p>
      </dgm:t>
    </dgm:pt>
    <dgm:pt modelId="{E0CEBBA4-4F0D-446D-A122-EAFFD05C905F}" type="parTrans" cxnId="{019F9C9D-08ED-48D2-A29D-C7567892878F}">
      <dgm:prSet/>
      <dgm:spPr/>
      <dgm:t>
        <a:bodyPr/>
        <a:lstStyle/>
        <a:p>
          <a:endParaRPr lang="ru-RU"/>
        </a:p>
      </dgm:t>
    </dgm:pt>
    <dgm:pt modelId="{6B6DC294-0F87-499B-A098-7C69BAAB5648}" type="pres">
      <dgm:prSet presAssocID="{D5D84A34-8D4F-410F-A140-1CE403C4D4A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7FD2A7-F955-442B-8207-3577D9387FC3}" type="pres">
      <dgm:prSet presAssocID="{AA01261C-CBB0-4B46-9108-141EE4C9CC4D}" presName="centerShape" presStyleLbl="node0" presStyleIdx="0" presStyleCnt="1" custScaleX="241839"/>
      <dgm:spPr/>
      <dgm:t>
        <a:bodyPr/>
        <a:lstStyle/>
        <a:p>
          <a:endParaRPr lang="ru-RU"/>
        </a:p>
      </dgm:t>
    </dgm:pt>
    <dgm:pt modelId="{80A8AE40-27BD-43E3-9685-72F4E47F02E5}" type="pres">
      <dgm:prSet presAssocID="{037BD226-2A94-4355-93B0-7709D7DF2086}" presName="parTrans" presStyleLbl="sibTrans2D1" presStyleIdx="0" presStyleCnt="4" custLinFactNeighborX="10265" custLinFactNeighborY="-33630"/>
      <dgm:spPr/>
      <dgm:t>
        <a:bodyPr/>
        <a:lstStyle/>
        <a:p>
          <a:endParaRPr lang="ru-RU"/>
        </a:p>
      </dgm:t>
    </dgm:pt>
    <dgm:pt modelId="{4AEA4809-FC94-4287-A425-E77FAF5E2623}" type="pres">
      <dgm:prSet presAssocID="{037BD226-2A94-4355-93B0-7709D7DF2086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BA2BE421-FBE1-45EE-853E-F3D2E9FDF749}" type="pres">
      <dgm:prSet presAssocID="{8F23D0FA-DC4A-40B5-B025-4A32DEC463D1}" presName="node" presStyleLbl="node1" presStyleIdx="0" presStyleCnt="4" custScaleX="2213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65C345-A828-41BA-BC4A-6315616C4F07}" type="pres">
      <dgm:prSet presAssocID="{E0CEBBA4-4F0D-446D-A122-EAFFD05C905F}" presName="parTrans" presStyleLbl="sibTrans2D1" presStyleIdx="1" presStyleCnt="4"/>
      <dgm:spPr/>
      <dgm:t>
        <a:bodyPr/>
        <a:lstStyle/>
        <a:p>
          <a:endParaRPr lang="ru-RU"/>
        </a:p>
      </dgm:t>
    </dgm:pt>
    <dgm:pt modelId="{06158CEC-B509-4FA2-9901-7A928EB0F7C2}" type="pres">
      <dgm:prSet presAssocID="{E0CEBBA4-4F0D-446D-A122-EAFFD05C905F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211884D2-74C7-4214-A2D3-76DC796260B0}" type="pres">
      <dgm:prSet presAssocID="{3E030961-ADD9-4688-9DC0-F5DC1463DE7E}" presName="node" presStyleLbl="node1" presStyleIdx="1" presStyleCnt="4" custScaleX="126712" custScaleY="210530" custRadScaleRad="152222" custRadScaleInc="-11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EE39EA-AE7C-4735-86DD-ED4EFA243850}" type="pres">
      <dgm:prSet presAssocID="{169FDFE9-9A42-404F-B4C1-623B7277A44B}" presName="parTrans" presStyleLbl="sibTrans2D1" presStyleIdx="2" presStyleCnt="4"/>
      <dgm:spPr/>
      <dgm:t>
        <a:bodyPr/>
        <a:lstStyle/>
        <a:p>
          <a:endParaRPr lang="ru-RU"/>
        </a:p>
      </dgm:t>
    </dgm:pt>
    <dgm:pt modelId="{96739359-6A84-4E3E-A1C1-EE89B25905F8}" type="pres">
      <dgm:prSet presAssocID="{169FDFE9-9A42-404F-B4C1-623B7277A44B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56E67466-E6F0-40D6-9B99-A7D8BA105EB0}" type="pres">
      <dgm:prSet presAssocID="{626DCDD5-B9AA-477D-8D94-9A62B3B64E4E}" presName="node" presStyleLbl="node1" presStyleIdx="2" presStyleCnt="4" custScaleX="2405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ED0E12-6903-4C17-8843-646671FF88DF}" type="pres">
      <dgm:prSet presAssocID="{11937847-9E94-4258-B14D-BC47AB0EC8F6}" presName="parTrans" presStyleLbl="sibTrans2D1" presStyleIdx="3" presStyleCnt="4"/>
      <dgm:spPr/>
      <dgm:t>
        <a:bodyPr/>
        <a:lstStyle/>
        <a:p>
          <a:endParaRPr lang="ru-RU"/>
        </a:p>
      </dgm:t>
    </dgm:pt>
    <dgm:pt modelId="{BEB73AA1-A1D5-463C-97A1-3DAC659F5801}" type="pres">
      <dgm:prSet presAssocID="{11937847-9E94-4258-B14D-BC47AB0EC8F6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B61D56E2-B587-4D81-B0E5-AA710FC4DF5F}" type="pres">
      <dgm:prSet presAssocID="{4E3FF4CD-409E-4F58-8305-0DBB51F70A16}" presName="node" presStyleLbl="node1" presStyleIdx="3" presStyleCnt="4" custScaleX="103429" custScaleY="200585" custRadScaleRad="145507" custRadScaleInc="1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9F9C9D-08ED-48D2-A29D-C7567892878F}" srcId="{AA01261C-CBB0-4B46-9108-141EE4C9CC4D}" destId="{3E030961-ADD9-4688-9DC0-F5DC1463DE7E}" srcOrd="1" destOrd="0" parTransId="{E0CEBBA4-4F0D-446D-A122-EAFFD05C905F}" sibTransId="{CE63242C-9C76-46C9-AB73-DA09A8462289}"/>
    <dgm:cxn modelId="{C91996DA-0FC3-4518-946F-44DF0231D9BA}" type="presOf" srcId="{626DCDD5-B9AA-477D-8D94-9A62B3B64E4E}" destId="{56E67466-E6F0-40D6-9B99-A7D8BA105EB0}" srcOrd="0" destOrd="0" presId="urn:microsoft.com/office/officeart/2005/8/layout/radial5"/>
    <dgm:cxn modelId="{E9591D6C-EAB4-4C91-A544-FC7B7F180BC5}" srcId="{AA01261C-CBB0-4B46-9108-141EE4C9CC4D}" destId="{626DCDD5-B9AA-477D-8D94-9A62B3B64E4E}" srcOrd="2" destOrd="0" parTransId="{169FDFE9-9A42-404F-B4C1-623B7277A44B}" sibTransId="{BB6FE4E0-E29E-4632-9377-D867E6223137}"/>
    <dgm:cxn modelId="{9C6469CA-4C84-4E70-8CFB-7669AD7A06DA}" type="presOf" srcId="{3E030961-ADD9-4688-9DC0-F5DC1463DE7E}" destId="{211884D2-74C7-4214-A2D3-76DC796260B0}" srcOrd="0" destOrd="0" presId="urn:microsoft.com/office/officeart/2005/8/layout/radial5"/>
    <dgm:cxn modelId="{8A203085-2B76-40C4-9132-781EB1DAEE61}" type="presOf" srcId="{169FDFE9-9A42-404F-B4C1-623B7277A44B}" destId="{BBEE39EA-AE7C-4735-86DD-ED4EFA243850}" srcOrd="0" destOrd="0" presId="urn:microsoft.com/office/officeart/2005/8/layout/radial5"/>
    <dgm:cxn modelId="{8E96C31E-F6B2-40FF-84CD-2B0F31D0DBF2}" type="presOf" srcId="{AA01261C-CBB0-4B46-9108-141EE4C9CC4D}" destId="{817FD2A7-F955-442B-8207-3577D9387FC3}" srcOrd="0" destOrd="0" presId="urn:microsoft.com/office/officeart/2005/8/layout/radial5"/>
    <dgm:cxn modelId="{37910B3E-4453-4C5D-8B41-1CBF6EBEF4A2}" srcId="{AA01261C-CBB0-4B46-9108-141EE4C9CC4D}" destId="{4E3FF4CD-409E-4F58-8305-0DBB51F70A16}" srcOrd="3" destOrd="0" parTransId="{11937847-9E94-4258-B14D-BC47AB0EC8F6}" sibTransId="{F1EFA706-A14D-4FA7-BCCD-A911238773EA}"/>
    <dgm:cxn modelId="{4BB2FAB6-EBCB-4662-AF37-DA736C28B0F3}" srcId="{D5D84A34-8D4F-410F-A140-1CE403C4D4AE}" destId="{AA01261C-CBB0-4B46-9108-141EE4C9CC4D}" srcOrd="0" destOrd="0" parTransId="{2E5EF589-C155-4A80-B762-3F90FD7708B5}" sibTransId="{57C6E617-B524-41E4-BC23-49312BA33FCC}"/>
    <dgm:cxn modelId="{BF83109D-7C54-4D1A-899B-47F67E2B4554}" type="presOf" srcId="{E0CEBBA4-4F0D-446D-A122-EAFFD05C905F}" destId="{06158CEC-B509-4FA2-9901-7A928EB0F7C2}" srcOrd="1" destOrd="0" presId="urn:microsoft.com/office/officeart/2005/8/layout/radial5"/>
    <dgm:cxn modelId="{3D4027D1-A5AF-4767-B7B6-F9EB3F1D6ACE}" type="presOf" srcId="{037BD226-2A94-4355-93B0-7709D7DF2086}" destId="{80A8AE40-27BD-43E3-9685-72F4E47F02E5}" srcOrd="0" destOrd="0" presId="urn:microsoft.com/office/officeart/2005/8/layout/radial5"/>
    <dgm:cxn modelId="{6EA13398-ECD7-4972-86D7-59C25F778031}" type="presOf" srcId="{E0CEBBA4-4F0D-446D-A122-EAFFD05C905F}" destId="{DE65C345-A828-41BA-BC4A-6315616C4F07}" srcOrd="0" destOrd="0" presId="urn:microsoft.com/office/officeart/2005/8/layout/radial5"/>
    <dgm:cxn modelId="{6F4CB298-8137-4373-A8E1-0754B130088A}" type="presOf" srcId="{8F23D0FA-DC4A-40B5-B025-4A32DEC463D1}" destId="{BA2BE421-FBE1-45EE-853E-F3D2E9FDF749}" srcOrd="0" destOrd="0" presId="urn:microsoft.com/office/officeart/2005/8/layout/radial5"/>
    <dgm:cxn modelId="{517571DF-3ECD-423B-8D62-EE215F8C4375}" type="presOf" srcId="{037BD226-2A94-4355-93B0-7709D7DF2086}" destId="{4AEA4809-FC94-4287-A425-E77FAF5E2623}" srcOrd="1" destOrd="0" presId="urn:microsoft.com/office/officeart/2005/8/layout/radial5"/>
    <dgm:cxn modelId="{6B823AB8-C650-4E7B-B9AD-363910EEDCC9}" type="presOf" srcId="{169FDFE9-9A42-404F-B4C1-623B7277A44B}" destId="{96739359-6A84-4E3E-A1C1-EE89B25905F8}" srcOrd="1" destOrd="0" presId="urn:microsoft.com/office/officeart/2005/8/layout/radial5"/>
    <dgm:cxn modelId="{958DD336-5942-4B82-854A-3A71A40AC48A}" type="presOf" srcId="{11937847-9E94-4258-B14D-BC47AB0EC8F6}" destId="{3AED0E12-6903-4C17-8843-646671FF88DF}" srcOrd="0" destOrd="0" presId="urn:microsoft.com/office/officeart/2005/8/layout/radial5"/>
    <dgm:cxn modelId="{A40383B4-5694-4F9F-B1EE-413D860A176F}" type="presOf" srcId="{11937847-9E94-4258-B14D-BC47AB0EC8F6}" destId="{BEB73AA1-A1D5-463C-97A1-3DAC659F5801}" srcOrd="1" destOrd="0" presId="urn:microsoft.com/office/officeart/2005/8/layout/radial5"/>
    <dgm:cxn modelId="{E1AFC470-6976-40E5-BBC3-CE44ACF0BD25}" srcId="{AA01261C-CBB0-4B46-9108-141EE4C9CC4D}" destId="{8F23D0FA-DC4A-40B5-B025-4A32DEC463D1}" srcOrd="0" destOrd="0" parTransId="{037BD226-2A94-4355-93B0-7709D7DF2086}" sibTransId="{16DFE146-A7F6-47D2-8677-D9FF6516A84F}"/>
    <dgm:cxn modelId="{18F26E2A-ACFC-4349-B9ED-A90045FE8430}" type="presOf" srcId="{4E3FF4CD-409E-4F58-8305-0DBB51F70A16}" destId="{B61D56E2-B587-4D81-B0E5-AA710FC4DF5F}" srcOrd="0" destOrd="0" presId="urn:microsoft.com/office/officeart/2005/8/layout/radial5"/>
    <dgm:cxn modelId="{771EB2C5-5931-44EA-89DB-463E81444AC0}" type="presOf" srcId="{D5D84A34-8D4F-410F-A140-1CE403C4D4AE}" destId="{6B6DC294-0F87-499B-A098-7C69BAAB5648}" srcOrd="0" destOrd="0" presId="urn:microsoft.com/office/officeart/2005/8/layout/radial5"/>
    <dgm:cxn modelId="{492635EF-F569-4C19-8802-FAA8DCC76532}" type="presParOf" srcId="{6B6DC294-0F87-499B-A098-7C69BAAB5648}" destId="{817FD2A7-F955-442B-8207-3577D9387FC3}" srcOrd="0" destOrd="0" presId="urn:microsoft.com/office/officeart/2005/8/layout/radial5"/>
    <dgm:cxn modelId="{3A2C6B94-EB62-425C-A401-19C7C45C72EF}" type="presParOf" srcId="{6B6DC294-0F87-499B-A098-7C69BAAB5648}" destId="{80A8AE40-27BD-43E3-9685-72F4E47F02E5}" srcOrd="1" destOrd="0" presId="urn:microsoft.com/office/officeart/2005/8/layout/radial5"/>
    <dgm:cxn modelId="{7E25E700-18A8-4BE2-9EE0-7C3632E70B36}" type="presParOf" srcId="{80A8AE40-27BD-43E3-9685-72F4E47F02E5}" destId="{4AEA4809-FC94-4287-A425-E77FAF5E2623}" srcOrd="0" destOrd="0" presId="urn:microsoft.com/office/officeart/2005/8/layout/radial5"/>
    <dgm:cxn modelId="{DF850943-E998-4FE9-B871-B18A2498E5C4}" type="presParOf" srcId="{6B6DC294-0F87-499B-A098-7C69BAAB5648}" destId="{BA2BE421-FBE1-45EE-853E-F3D2E9FDF749}" srcOrd="2" destOrd="0" presId="urn:microsoft.com/office/officeart/2005/8/layout/radial5"/>
    <dgm:cxn modelId="{7CE8A2D2-5A29-4ADC-93AF-DD650DB29E98}" type="presParOf" srcId="{6B6DC294-0F87-499B-A098-7C69BAAB5648}" destId="{DE65C345-A828-41BA-BC4A-6315616C4F07}" srcOrd="3" destOrd="0" presId="urn:microsoft.com/office/officeart/2005/8/layout/radial5"/>
    <dgm:cxn modelId="{644D847A-C279-4B26-9A6B-80771AE53602}" type="presParOf" srcId="{DE65C345-A828-41BA-BC4A-6315616C4F07}" destId="{06158CEC-B509-4FA2-9901-7A928EB0F7C2}" srcOrd="0" destOrd="0" presId="urn:microsoft.com/office/officeart/2005/8/layout/radial5"/>
    <dgm:cxn modelId="{A4DD9FA6-2F23-4FB2-9457-A4626C64EFA9}" type="presParOf" srcId="{6B6DC294-0F87-499B-A098-7C69BAAB5648}" destId="{211884D2-74C7-4214-A2D3-76DC796260B0}" srcOrd="4" destOrd="0" presId="urn:microsoft.com/office/officeart/2005/8/layout/radial5"/>
    <dgm:cxn modelId="{F2DD3396-B6F3-43DC-B2B8-2E4B5CAFD147}" type="presParOf" srcId="{6B6DC294-0F87-499B-A098-7C69BAAB5648}" destId="{BBEE39EA-AE7C-4735-86DD-ED4EFA243850}" srcOrd="5" destOrd="0" presId="urn:microsoft.com/office/officeart/2005/8/layout/radial5"/>
    <dgm:cxn modelId="{14120867-1715-4EDF-A192-B20B8212A46D}" type="presParOf" srcId="{BBEE39EA-AE7C-4735-86DD-ED4EFA243850}" destId="{96739359-6A84-4E3E-A1C1-EE89B25905F8}" srcOrd="0" destOrd="0" presId="urn:microsoft.com/office/officeart/2005/8/layout/radial5"/>
    <dgm:cxn modelId="{D571BE67-4B50-4C95-A573-C08AB013D102}" type="presParOf" srcId="{6B6DC294-0F87-499B-A098-7C69BAAB5648}" destId="{56E67466-E6F0-40D6-9B99-A7D8BA105EB0}" srcOrd="6" destOrd="0" presId="urn:microsoft.com/office/officeart/2005/8/layout/radial5"/>
    <dgm:cxn modelId="{4C5F02BA-8043-4CE6-BA08-573A0A44854C}" type="presParOf" srcId="{6B6DC294-0F87-499B-A098-7C69BAAB5648}" destId="{3AED0E12-6903-4C17-8843-646671FF88DF}" srcOrd="7" destOrd="0" presId="urn:microsoft.com/office/officeart/2005/8/layout/radial5"/>
    <dgm:cxn modelId="{6ED50185-61AC-4EEA-8FFE-9B10B285DC70}" type="presParOf" srcId="{3AED0E12-6903-4C17-8843-646671FF88DF}" destId="{BEB73AA1-A1D5-463C-97A1-3DAC659F5801}" srcOrd="0" destOrd="0" presId="urn:microsoft.com/office/officeart/2005/8/layout/radial5"/>
    <dgm:cxn modelId="{2C73E038-760D-49F4-A377-C0C48FFFFCEE}" type="presParOf" srcId="{6B6DC294-0F87-499B-A098-7C69BAAB5648}" destId="{B61D56E2-B587-4D81-B0E5-AA710FC4DF5F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7FD2A7-F955-442B-8207-3577D9387FC3}">
      <dsp:nvSpPr>
        <dsp:cNvPr id="0" name=""/>
        <dsp:cNvSpPr/>
      </dsp:nvSpPr>
      <dsp:spPr>
        <a:xfrm>
          <a:off x="2224599" y="2418530"/>
          <a:ext cx="4172438" cy="172529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ИМЯ СУЩЕСТВИТЕЛЬНОЕ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35638" y="2671194"/>
        <a:ext cx="2950360" cy="1219967"/>
      </dsp:txXfrm>
    </dsp:sp>
    <dsp:sp modelId="{80A8AE40-27BD-43E3-9685-72F4E47F02E5}">
      <dsp:nvSpPr>
        <dsp:cNvPr id="0" name=""/>
        <dsp:cNvSpPr/>
      </dsp:nvSpPr>
      <dsp:spPr>
        <a:xfrm rot="16200000">
          <a:off x="4165716" y="1593787"/>
          <a:ext cx="365173" cy="5866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>
        <a:off x="4220492" y="1765883"/>
        <a:ext cx="255621" cy="351960"/>
      </dsp:txXfrm>
    </dsp:sp>
    <dsp:sp modelId="{BA2BE421-FBE1-45EE-853E-F3D2E9FDF749}">
      <dsp:nvSpPr>
        <dsp:cNvPr id="0" name=""/>
        <dsp:cNvSpPr/>
      </dsp:nvSpPr>
      <dsp:spPr>
        <a:xfrm>
          <a:off x="2401347" y="4226"/>
          <a:ext cx="3818942" cy="172529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ОБОЗНАЧАЕТ НАЗВАНИЕ ПРЕДМЕТА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60618" y="256890"/>
        <a:ext cx="2700400" cy="1219967"/>
      </dsp:txXfrm>
    </dsp:sp>
    <dsp:sp modelId="{DE65C345-A828-41BA-BC4A-6315616C4F07}">
      <dsp:nvSpPr>
        <dsp:cNvPr id="0" name=""/>
        <dsp:cNvSpPr/>
      </dsp:nvSpPr>
      <dsp:spPr>
        <a:xfrm rot="21567289">
          <a:off x="6449252" y="2966924"/>
          <a:ext cx="127132" cy="5866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>
        <a:off x="6449253" y="3084425"/>
        <a:ext cx="88992" cy="351960"/>
      </dsp:txXfrm>
    </dsp:sp>
    <dsp:sp modelId="{211884D2-74C7-4214-A2D3-76DC796260B0}">
      <dsp:nvSpPr>
        <dsp:cNvPr id="0" name=""/>
        <dsp:cNvSpPr/>
      </dsp:nvSpPr>
      <dsp:spPr>
        <a:xfrm>
          <a:off x="6636330" y="1432515"/>
          <a:ext cx="2186156" cy="3632265"/>
        </a:xfrm>
        <a:prstGeom prst="ellipse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kern="1200" smtClean="0"/>
            <a:t> </a:t>
          </a:r>
          <a:r>
            <a:rPr lang="ru-RU" sz="1600" b="1" kern="1200" smtClean="0">
              <a:latin typeface="Times New Roman" pitchFamily="18" charset="0"/>
              <a:cs typeface="Times New Roman" pitchFamily="18" charset="0"/>
            </a:rPr>
            <a:t>ОДУШЕВЛЁН-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latin typeface="Times New Roman" pitchFamily="18" charset="0"/>
              <a:cs typeface="Times New Roman" pitchFamily="18" charset="0"/>
            </a:rPr>
            <a:t>НОЕ 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latin typeface="Times New Roman" pitchFamily="18" charset="0"/>
              <a:cs typeface="Times New Roman" pitchFamily="18" charset="0"/>
            </a:rPr>
            <a:t>И </a:t>
          </a:r>
        </a:p>
        <a:p>
          <a:pPr lvl="0" algn="ctr" defTabSz="2222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latin typeface="Times New Roman" pitchFamily="18" charset="0"/>
              <a:cs typeface="Times New Roman" pitchFamily="18" charset="0"/>
            </a:rPr>
            <a:t>НЕОДУШЕВ-ЛЁННОЕ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956485" y="1964448"/>
        <a:ext cx="1545846" cy="2568399"/>
      </dsp:txXfrm>
    </dsp:sp>
    <dsp:sp modelId="{BBEE39EA-AE7C-4735-86DD-ED4EFA243850}">
      <dsp:nvSpPr>
        <dsp:cNvPr id="0" name=""/>
        <dsp:cNvSpPr/>
      </dsp:nvSpPr>
      <dsp:spPr>
        <a:xfrm rot="5400000">
          <a:off x="4128231" y="4184694"/>
          <a:ext cx="365173" cy="5866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>
        <a:off x="4183007" y="4247238"/>
        <a:ext cx="255621" cy="351960"/>
      </dsp:txXfrm>
    </dsp:sp>
    <dsp:sp modelId="{56E67466-E6F0-40D6-9B99-A7D8BA105EB0}">
      <dsp:nvSpPr>
        <dsp:cNvPr id="0" name=""/>
        <dsp:cNvSpPr/>
      </dsp:nvSpPr>
      <dsp:spPr>
        <a:xfrm>
          <a:off x="2235761" y="4832833"/>
          <a:ext cx="4150113" cy="1725295"/>
        </a:xfrm>
        <a:prstGeom prst="ellipse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СОБСТВЕННОЕ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И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НАРИЦАТЕЛЬНОЕ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43531" y="5085497"/>
        <a:ext cx="2934573" cy="1219967"/>
      </dsp:txXfrm>
    </dsp:sp>
    <dsp:sp modelId="{3AED0E12-6903-4C17-8843-646671FF88DF}">
      <dsp:nvSpPr>
        <dsp:cNvPr id="0" name=""/>
        <dsp:cNvSpPr/>
      </dsp:nvSpPr>
      <dsp:spPr>
        <a:xfrm rot="10838175">
          <a:off x="1894661" y="2962343"/>
          <a:ext cx="233696" cy="5866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0800000">
        <a:off x="1964768" y="3080052"/>
        <a:ext cx="163587" cy="351960"/>
      </dsp:txXfrm>
    </dsp:sp>
    <dsp:sp modelId="{B61D56E2-B587-4D81-B0E5-AA710FC4DF5F}">
      <dsp:nvSpPr>
        <dsp:cNvPr id="0" name=""/>
        <dsp:cNvSpPr/>
      </dsp:nvSpPr>
      <dsp:spPr>
        <a:xfrm>
          <a:off x="0" y="1512871"/>
          <a:ext cx="1784456" cy="3460684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4267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600" kern="1200" dirty="0" smtClean="0">
              <a:latin typeface="Times New Roman" pitchFamily="18" charset="0"/>
              <a:cs typeface="Times New Roman" pitchFamily="18" charset="0"/>
            </a:rPr>
            <a:t>?</a:t>
          </a:r>
          <a:endParaRPr lang="ru-RU" sz="9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1328" y="2019676"/>
        <a:ext cx="1261800" cy="24470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986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233762"/>
            <a:ext cx="1127845" cy="11790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869160"/>
            <a:ext cx="1259632" cy="183433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46805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2 класс</a:t>
            </a:r>
            <a:br>
              <a:rPr lang="ru-RU" sz="3200" dirty="0" smtClean="0"/>
            </a:br>
            <a:r>
              <a:rPr lang="ru-RU" sz="3200" dirty="0" smtClean="0"/>
              <a:t>15февраля.</a:t>
            </a:r>
            <a:br>
              <a:rPr lang="ru-RU" sz="3200" dirty="0" smtClean="0"/>
            </a:br>
            <a:r>
              <a:rPr lang="ru-RU" sz="3200" dirty="0" smtClean="0"/>
              <a:t>Классная работа</a:t>
            </a:r>
            <a:r>
              <a:rPr lang="ru-RU" sz="3200" dirty="0" smtClean="0"/>
              <a:t>. 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Вместе легко и всегда интересно!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             </a:t>
            </a:r>
            <a:endParaRPr lang="ru-RU" dirty="0"/>
          </a:p>
          <a:p>
            <a:endParaRPr lang="ru-RU" sz="1600" dirty="0"/>
          </a:p>
          <a:p>
            <a:r>
              <a:rPr lang="ru-RU" sz="1600" dirty="0" smtClean="0"/>
              <a:t>Учитель начальных классов ЛГ МАОУ  «СОШ 3»</a:t>
            </a:r>
          </a:p>
          <a:p>
            <a:r>
              <a:rPr lang="ru-RU" sz="1600" dirty="0" err="1" smtClean="0"/>
              <a:t>Машурик</a:t>
            </a:r>
            <a:r>
              <a:rPr lang="ru-RU" sz="1600" dirty="0" smtClean="0"/>
              <a:t> Наталья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val="149189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карточкам</a:t>
            </a:r>
            <a:endParaRPr lang="ru-RU" sz="4400" b="1" dirty="0"/>
          </a:p>
        </p:txBody>
      </p:sp>
      <p:pic>
        <p:nvPicPr>
          <p:cNvPr id="5" name="Picture 5" descr="http://s48.radikal.ru/i120/0905/4f/4315089b0d37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71538" y="1928802"/>
            <a:ext cx="7398873" cy="4575275"/>
          </a:xfrm>
          <a:prstGeom prst="rect">
            <a:avLst/>
          </a:prstGeom>
          <a:ln w="28575">
            <a:solidFill>
              <a:srgbClr val="FF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177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ажык кичээл\44_a1_orig.png"/>
          <p:cNvPicPr>
            <a:picLocks noChangeAspect="1" noChangeArrowheads="1"/>
          </p:cNvPicPr>
          <p:nvPr/>
        </p:nvPicPr>
        <p:blipFill>
          <a:blip r:embed="rId2"/>
          <a:srcRect t="5473" r="15483" b="8458"/>
          <a:stretch>
            <a:fillRect/>
          </a:stretch>
        </p:blipFill>
        <p:spPr bwMode="auto">
          <a:xfrm>
            <a:off x="571500" y="1928813"/>
            <a:ext cx="25590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Admin\Desktop\ажык кичээл\800px_COLOURBOX123639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1857375"/>
            <a:ext cx="244157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Admin\Desktop\ажык кичээл\depositphotos_113532780-stock-illustration-vector-sorrow-emotic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25" y="1714500"/>
            <a:ext cx="24574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2071678"/>
          </a:xfrm>
          <a:prstGeom prst="rect">
            <a:avLst/>
          </a:prstGeom>
          <a:noFill/>
        </p:spPr>
        <p:txBody>
          <a:bodyPr spcFirstLastPara="1" wrap="none">
            <a:prstTxWarp prst="textChevro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b="1" dirty="0">
                <a:ln w="11430"/>
                <a:solidFill>
                  <a:srgbClr val="0000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Рефлексия</a:t>
            </a:r>
          </a:p>
        </p:txBody>
      </p:sp>
      <p:sp>
        <p:nvSpPr>
          <p:cNvPr id="36870" name="TextBox 5"/>
          <p:cNvSpPr txBox="1">
            <a:spLocks noChangeArrowheads="1"/>
          </p:cNvSpPr>
          <p:nvPr/>
        </p:nvSpPr>
        <p:spPr bwMode="auto">
          <a:xfrm>
            <a:off x="357188" y="4572000"/>
            <a:ext cx="275113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00B050"/>
                </a:solidFill>
              </a:rPr>
              <a:t>Урок полезен, </a:t>
            </a:r>
          </a:p>
          <a:p>
            <a:pPr algn="ctr"/>
            <a:r>
              <a:rPr lang="ru-RU" sz="2800" b="1">
                <a:solidFill>
                  <a:srgbClr val="00B050"/>
                </a:solidFill>
              </a:rPr>
              <a:t>всё понятно</a:t>
            </a:r>
          </a:p>
        </p:txBody>
      </p:sp>
      <p:sp>
        <p:nvSpPr>
          <p:cNvPr id="36871" name="TextBox 6"/>
          <p:cNvSpPr txBox="1">
            <a:spLocks noChangeArrowheads="1"/>
          </p:cNvSpPr>
          <p:nvPr/>
        </p:nvSpPr>
        <p:spPr bwMode="auto">
          <a:xfrm>
            <a:off x="3071813" y="4500563"/>
            <a:ext cx="32893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2060"/>
                </a:solidFill>
              </a:rPr>
              <a:t>Лишь кое-что </a:t>
            </a:r>
          </a:p>
          <a:p>
            <a:r>
              <a:rPr lang="ru-RU" sz="2800" b="1">
                <a:solidFill>
                  <a:srgbClr val="002060"/>
                </a:solidFill>
              </a:rPr>
              <a:t>чуть-чуть неясно</a:t>
            </a:r>
          </a:p>
        </p:txBody>
      </p:sp>
      <p:sp>
        <p:nvSpPr>
          <p:cNvPr id="36872" name="TextBox 7"/>
          <p:cNvSpPr txBox="1">
            <a:spLocks noChangeArrowheads="1"/>
          </p:cNvSpPr>
          <p:nvPr/>
        </p:nvSpPr>
        <p:spPr bwMode="auto">
          <a:xfrm>
            <a:off x="6356350" y="4572000"/>
            <a:ext cx="27876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FF0000"/>
                </a:solidFill>
              </a:rPr>
              <a:t>Ещё придется </a:t>
            </a:r>
          </a:p>
          <a:p>
            <a:pPr algn="ctr"/>
            <a:r>
              <a:rPr lang="ru-RU" sz="2800" b="1">
                <a:solidFill>
                  <a:srgbClr val="FF0000"/>
                </a:solidFill>
              </a:rPr>
              <a:t>потрудиться</a:t>
            </a:r>
            <a:endParaRPr lang="ru-RU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08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08911" cy="1512168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4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picm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3933056"/>
            <a:ext cx="3249612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>
          <a:xfrm>
            <a:off x="539552" y="1412776"/>
            <a:ext cx="8064896" cy="2793464"/>
          </a:xfrm>
        </p:spPr>
        <p:txBody>
          <a:bodyPr/>
          <a:lstStyle/>
          <a:p>
            <a:pPr marL="45720" indent="0">
              <a:buNone/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выучить правила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стр. 61,62</a:t>
            </a:r>
          </a:p>
          <a:p>
            <a:pPr marL="45720" indent="0">
              <a:buNone/>
            </a:pPr>
            <a:r>
              <a:rPr lang="ru-RU" sz="2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выбору письменно: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Упражнение 106 стр.62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4675496"/>
            <a:ext cx="46085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работу</a:t>
            </a:r>
          </a:p>
          <a:p>
            <a:pPr algn="ctr"/>
            <a:r>
              <a:rPr lang="ru-RU" sz="3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 уроке!</a:t>
            </a:r>
          </a:p>
        </p:txBody>
      </p:sp>
    </p:spTree>
    <p:extLst>
      <p:ext uri="{BB962C8B-B14F-4D97-AF65-F5344CB8AC3E}">
        <p14:creationId xmlns:p14="http://schemas.microsoft.com/office/powerpoint/2010/main" val="127306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7583" y="188640"/>
            <a:ext cx="6768752" cy="3051770"/>
          </a:xfrm>
        </p:spPr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Говорят, один рыбак</a:t>
            </a:r>
            <a:br>
              <a:rPr lang="ru-RU" dirty="0">
                <a:solidFill>
                  <a:prstClr val="black"/>
                </a:solidFill>
              </a:rPr>
            </a:br>
            <a:r>
              <a:rPr lang="ru-RU" dirty="0">
                <a:solidFill>
                  <a:prstClr val="black"/>
                </a:solidFill>
              </a:rPr>
              <a:t>В речке выловил башмак,</a:t>
            </a:r>
            <a:br>
              <a:rPr lang="ru-RU" dirty="0">
                <a:solidFill>
                  <a:prstClr val="black"/>
                </a:solidFill>
              </a:rPr>
            </a:br>
            <a:r>
              <a:rPr lang="ru-RU" dirty="0">
                <a:solidFill>
                  <a:prstClr val="black"/>
                </a:solidFill>
              </a:rPr>
              <a:t>Но зато ему потом</a:t>
            </a:r>
            <a:br>
              <a:rPr lang="ru-RU" dirty="0">
                <a:solidFill>
                  <a:prstClr val="black"/>
                </a:solidFill>
              </a:rPr>
            </a:br>
            <a:r>
              <a:rPr lang="ru-RU" dirty="0">
                <a:solidFill>
                  <a:prstClr val="black"/>
                </a:solidFill>
              </a:rPr>
              <a:t>На крючок попался дом.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G:\1-2 КЛ КТП ФГОС\ед и мн число\Новая папка\нужно\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3190810"/>
            <a:ext cx="4896544" cy="353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249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Игра «Угадай-ка»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356992"/>
            <a:ext cx="7632848" cy="2281808"/>
          </a:xfrm>
        </p:spPr>
        <p:txBody>
          <a:bodyPr>
            <a:normAutofit lnSpcReduction="10000"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Ягода, фамилия, улица, город, Россия, берёза, Москва, девочка.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268760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ГД, ФМЛ, ЛЦ, ГРД, РСС, БРЗ,МСКВ, ДВЧК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949347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258355953"/>
              </p:ext>
            </p:extLst>
          </p:nvPr>
        </p:nvGraphicFramePr>
        <p:xfrm>
          <a:off x="214008" y="107004"/>
          <a:ext cx="8822487" cy="6562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975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064896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48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УРА! НОВОЕ ОТКРЫТИЕ!</a:t>
            </a:r>
            <a:endParaRPr lang="ru-RU" sz="4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2348880"/>
            <a:ext cx="7416824" cy="317764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ru-RU" sz="32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32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32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 rot="1709254">
            <a:off x="3041669" y="3781010"/>
            <a:ext cx="484632" cy="12664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9924816">
            <a:off x="6205959" y="3746904"/>
            <a:ext cx="434819" cy="12333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581877" y="1736812"/>
            <a:ext cx="6264696" cy="208823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екст 2"/>
          <p:cNvSpPr txBox="1">
            <a:spLocks/>
          </p:cNvSpPr>
          <p:nvPr/>
        </p:nvSpPr>
        <p:spPr>
          <a:xfrm>
            <a:off x="1979712" y="2348880"/>
            <a:ext cx="5544616" cy="864096"/>
          </a:xfrm>
          <a:prstGeom prst="rect">
            <a:avLst/>
          </a:prstGeom>
          <a:solidFill>
            <a:srgbClr val="FF0000"/>
          </a:solidFill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ИМЕНА СУЩЕСТВИТЕЛЬНЫЕ МОГУТ ОБОЗНАЧАТЬ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81876" y="5060921"/>
            <a:ext cx="24860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ОДИН ПРЕДМЕТ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 rot="10800000" flipH="1" flipV="1">
            <a:off x="4233853" y="5086172"/>
            <a:ext cx="37225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МНОГО ПРЕДМЕТОВ</a:t>
            </a:r>
            <a:endParaRPr lang="ru-RU" sz="2000" dirty="0"/>
          </a:p>
        </p:txBody>
      </p:sp>
      <p:pic>
        <p:nvPicPr>
          <p:cNvPr id="12" name="Рисунок 10" descr="5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63185"/>
            <a:ext cx="1478835" cy="2323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 descr="456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321778"/>
            <a:ext cx="1214438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 descr="9baa37b09769.gif1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133" y="5486283"/>
            <a:ext cx="123825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8218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1412776"/>
            <a:ext cx="7642851" cy="2592288"/>
          </a:xfrm>
          <a:effectLst/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4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Имя существительное единственного и множественного числа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клипарты\Дети\9a8b2cd165f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17032"/>
            <a:ext cx="2808312" cy="2808312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953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9322"/>
            <a:ext cx="7772400" cy="86409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Игра «Найди слово»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5799" y="6237312"/>
            <a:ext cx="6400800" cy="240432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pic>
        <p:nvPicPr>
          <p:cNvPr id="6146" name="Picture 2" descr="G:\1-2 КЛ КТП ФГОС\ед и мн число\Новая папка\2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933" y="1052736"/>
            <a:ext cx="2543175" cy="467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G:\1-2 КЛ КТП ФГОС\ед и мн число\Новая папка\3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79" y="1083418"/>
            <a:ext cx="2453240" cy="467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G:\1-2 КЛ КТП ФГОС\ед и мн число\Новая папка\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875" y="1043210"/>
            <a:ext cx="1781175" cy="469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67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692696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+mj-lt"/>
              </a:rPr>
              <a:t>Игра «Да или нет»</a:t>
            </a:r>
            <a:endParaRPr lang="ru-RU" sz="36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1339027"/>
            <a:ext cx="72728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+mj-lt"/>
              </a:rPr>
              <a:t>Имена существительные изменяются по числам</a:t>
            </a:r>
            <a:r>
              <a:rPr lang="ru-RU" sz="2800" dirty="0" smtClean="0">
                <a:latin typeface="+mj-lt"/>
              </a:rPr>
              <a:t>.</a:t>
            </a:r>
          </a:p>
          <a:p>
            <a:r>
              <a:rPr lang="ru-RU" sz="2800" dirty="0">
                <a:latin typeface="+mj-lt"/>
              </a:rPr>
              <a:t>В единственном числе имена существительные обозначают несколько предметов</a:t>
            </a:r>
            <a:r>
              <a:rPr lang="ru-RU" sz="2800" dirty="0" smtClean="0">
                <a:latin typeface="+mj-lt"/>
              </a:rPr>
              <a:t>.</a:t>
            </a:r>
          </a:p>
          <a:p>
            <a:r>
              <a:rPr lang="ru-RU" sz="2800" dirty="0">
                <a:latin typeface="+mj-lt"/>
              </a:rPr>
              <a:t>При изменении существительного по числам меняется его форма</a:t>
            </a:r>
            <a:r>
              <a:rPr lang="ru-RU" sz="2800" dirty="0" smtClean="0">
                <a:latin typeface="+mj-lt"/>
              </a:rPr>
              <a:t>.</a:t>
            </a:r>
          </a:p>
          <a:p>
            <a:r>
              <a:rPr lang="ru-RU" sz="2800" dirty="0" smtClean="0">
                <a:latin typeface="+mj-lt"/>
              </a:rPr>
              <a:t>Меняется его </a:t>
            </a:r>
            <a:r>
              <a:rPr lang="ru-RU" sz="2800" smtClean="0">
                <a:latin typeface="+mj-lt"/>
              </a:rPr>
              <a:t>лексическое значение.</a:t>
            </a:r>
            <a:endParaRPr lang="ru-RU" sz="2800" dirty="0" smtClean="0">
              <a:latin typeface="+mj-lt"/>
            </a:endParaRPr>
          </a:p>
          <a:p>
            <a:r>
              <a:rPr lang="ru-RU" sz="2800" dirty="0">
                <a:latin typeface="+mj-lt"/>
              </a:rPr>
              <a:t>Существительное </a:t>
            </a:r>
            <a:r>
              <a:rPr lang="ru-RU" sz="2800" dirty="0" smtClean="0">
                <a:latin typeface="+mj-lt"/>
              </a:rPr>
              <a:t>«мышка» </a:t>
            </a:r>
            <a:r>
              <a:rPr lang="ru-RU" sz="2800" dirty="0">
                <a:latin typeface="+mj-lt"/>
              </a:rPr>
              <a:t>употреблено в единственном числе. </a:t>
            </a:r>
            <a:endParaRPr lang="ru-RU" sz="2800" dirty="0" smtClean="0">
              <a:latin typeface="+mj-lt"/>
            </a:endParaRPr>
          </a:p>
          <a:p>
            <a:r>
              <a:rPr lang="ru-RU" sz="2800" dirty="0">
                <a:latin typeface="+mj-lt"/>
              </a:rPr>
              <a:t>Существительное </a:t>
            </a:r>
            <a:r>
              <a:rPr lang="ru-RU" sz="2800" dirty="0" smtClean="0">
                <a:latin typeface="+mj-lt"/>
              </a:rPr>
              <a:t>«кактус» </a:t>
            </a:r>
            <a:r>
              <a:rPr lang="ru-RU" sz="2800" dirty="0">
                <a:latin typeface="+mj-lt"/>
              </a:rPr>
              <a:t>употреблено во множественном числе.</a:t>
            </a:r>
          </a:p>
        </p:txBody>
      </p:sp>
    </p:spTree>
    <p:extLst>
      <p:ext uri="{BB962C8B-B14F-4D97-AF65-F5344CB8AC3E}">
        <p14:creationId xmlns:p14="http://schemas.microsoft.com/office/powerpoint/2010/main" val="291826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04664"/>
            <a:ext cx="7772400" cy="21602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57192"/>
            <a:ext cx="6400800" cy="481608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610499"/>
              </p:ext>
            </p:extLst>
          </p:nvPr>
        </p:nvGraphicFramePr>
        <p:xfrm>
          <a:off x="971600" y="548680"/>
          <a:ext cx="7272808" cy="5400600"/>
        </p:xfrm>
        <a:graphic>
          <a:graphicData uri="http://schemas.openxmlformats.org/drawingml/2006/table">
            <a:tbl>
              <a:tblPr firstRow="1" firstCol="1" bandRow="1"/>
              <a:tblGrid>
                <a:gridCol w="24235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4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50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442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    Данные имена существительные в единственном числе преобразовать в имена существительные множественного числа.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             1 уровень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 Данные имена существительные во множественном числе преобразовать в имена существительные единственного  числа.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          </a:t>
                      </a: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2 уровень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   Данные имена существительные изменить по числам       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           </a:t>
                      </a: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3 уровень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63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СОРОКА – 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ВОРОНА – 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ЦАПЛЯ –    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ЖУРАВЛЬ –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УТКА – 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ГУСЬ – 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ДЯТЛЫ – 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СКВОРЦЫ –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КЛЕСТЫ – 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24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СНЕГИРИ </a:t>
                      </a: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– 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СВИРИСТЕЛИ –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ПОПУГАИ – 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ГРАЧИ – 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ЧАЙКИ –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24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ЛАСТОЧКА </a:t>
                      </a: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–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ДРОЗД –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СТРАУСЫ –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24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ГОЛУБЬ </a:t>
                      </a: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–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003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урок ПОНАКШИНА 2кл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урок ПОНАКШИНА 2кл</Template>
  <TotalTime>262</TotalTime>
  <Words>278</Words>
  <Application>Microsoft Office PowerPoint</Application>
  <PresentationFormat>Экран (4:3)</PresentationFormat>
  <Paragraphs>79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Calibri</vt:lpstr>
      <vt:lpstr>Georgia</vt:lpstr>
      <vt:lpstr>Times New Roman</vt:lpstr>
      <vt:lpstr>урок ПОНАКШИНА 2кл</vt:lpstr>
      <vt:lpstr>2 класс 15февраля. Классная работа.   Вместе легко и всегда интересно!</vt:lpstr>
      <vt:lpstr>Говорят, один рыбак В речке выловил башмак, Но зато ему потом На крючок попался дом.</vt:lpstr>
      <vt:lpstr>Игра «Угадай-ка»</vt:lpstr>
      <vt:lpstr>Презентация PowerPoint</vt:lpstr>
      <vt:lpstr> УРА! НОВОЕ ОТКРЫТИЕ!</vt:lpstr>
      <vt:lpstr>Имя существительное единственного и множественного числа   </vt:lpstr>
      <vt:lpstr>Игра «Найди слово»</vt:lpstr>
      <vt:lpstr>Презентация PowerPoint</vt:lpstr>
      <vt:lpstr>  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Наталья Николаевна</cp:lastModifiedBy>
  <cp:revision>33</cp:revision>
  <dcterms:created xsi:type="dcterms:W3CDTF">2018-03-12T20:37:13Z</dcterms:created>
  <dcterms:modified xsi:type="dcterms:W3CDTF">2025-06-10T09:44:13Z</dcterms:modified>
</cp:coreProperties>
</file>