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90" r:id="rId3"/>
    <p:sldId id="289" r:id="rId4"/>
    <p:sldId id="257" r:id="rId5"/>
    <p:sldId id="272" r:id="rId6"/>
    <p:sldId id="274" r:id="rId7"/>
    <p:sldId id="291" r:id="rId8"/>
    <p:sldId id="286" r:id="rId9"/>
    <p:sldId id="287" r:id="rId10"/>
    <p:sldId id="284" r:id="rId11"/>
    <p:sldId id="285" r:id="rId12"/>
    <p:sldId id="288"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444"/>
    <a:srgbClr val="627176"/>
    <a:srgbClr val="E86026"/>
    <a:srgbClr val="FEF1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94" autoAdjust="0"/>
    <p:restoredTop sz="94660"/>
  </p:normalViewPr>
  <p:slideViewPr>
    <p:cSldViewPr snapToGrid="0" showGuides="1">
      <p:cViewPr>
        <p:scale>
          <a:sx n="77" d="100"/>
          <a:sy n="77" d="100"/>
        </p:scale>
        <p:origin x="-516" y="192"/>
      </p:cViewPr>
      <p:guideLst>
        <p:guide orient="horz" pos="2160"/>
        <p:guide pos="2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18453293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2462454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768097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1136812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67056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2230407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907043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637640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125885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449544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F82A9090-CB85-4BEB-BF36-036F67CDAB31}" type="datetimeFigureOut">
              <a:rPr lang="ru-RU" smtClean="0"/>
              <a:pPr/>
              <a:t>02.02.2026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0B6FE2-84E2-40E8-9F66-23BBA8D9A418}" type="slidenum">
              <a:rPr lang="ru-RU" smtClean="0"/>
              <a:pPr/>
              <a:t>‹#›</a:t>
            </a:fld>
            <a:endParaRPr lang="ru-RU"/>
          </a:p>
        </p:txBody>
      </p:sp>
    </p:spTree>
    <p:extLst>
      <p:ext uri="{BB962C8B-B14F-4D97-AF65-F5344CB8AC3E}">
        <p14:creationId xmlns:p14="http://schemas.microsoft.com/office/powerpoint/2010/main" val="346348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2A9090-CB85-4BEB-BF36-036F67CDAB31}" type="datetimeFigureOut">
              <a:rPr lang="ru-RU" smtClean="0"/>
              <a:pPr/>
              <a:t>02.02.2026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0B6FE2-84E2-40E8-9F66-23BBA8D9A418}" type="slidenum">
              <a:rPr lang="ru-RU" smtClean="0"/>
              <a:pPr/>
              <a:t>‹#›</a:t>
            </a:fld>
            <a:endParaRPr lang="ru-RU"/>
          </a:p>
        </p:txBody>
      </p:sp>
    </p:spTree>
    <p:extLst>
      <p:ext uri="{BB962C8B-B14F-4D97-AF65-F5344CB8AC3E}">
        <p14:creationId xmlns:p14="http://schemas.microsoft.com/office/powerpoint/2010/main" val="2635459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8.png"/><Relationship Id="rId7" Type="http://schemas.openxmlformats.org/officeDocument/2006/relationships/image" Target="../media/image57.png"/><Relationship Id="rId12" Type="http://schemas.openxmlformats.org/officeDocument/2006/relationships/image" Target="../media/image68.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67.jpeg"/><Relationship Id="rId5" Type="http://schemas.openxmlformats.org/officeDocument/2006/relationships/image" Target="../media/image50.png"/><Relationship Id="rId10" Type="http://schemas.openxmlformats.org/officeDocument/2006/relationships/image" Target="../media/image66.png"/><Relationship Id="rId4" Type="http://schemas.openxmlformats.org/officeDocument/2006/relationships/image" Target="../media/image49.png"/><Relationship Id="rId9" Type="http://schemas.openxmlformats.org/officeDocument/2006/relationships/image" Target="../media/image65.jpeg"/></Relationships>
</file>

<file path=ppt/slides/_rels/slide11.xml.rels><?xml version="1.0" encoding="UTF-8" standalone="yes"?>
<Relationships xmlns="http://schemas.openxmlformats.org/package/2006/relationships"><Relationship Id="rId8" Type="http://schemas.openxmlformats.org/officeDocument/2006/relationships/image" Target="../media/image69.jpeg"/><Relationship Id="rId13" Type="http://schemas.openxmlformats.org/officeDocument/2006/relationships/image" Target="../media/image74.jpeg"/><Relationship Id="rId3" Type="http://schemas.openxmlformats.org/officeDocument/2006/relationships/image" Target="../media/image48.png"/><Relationship Id="rId7" Type="http://schemas.openxmlformats.org/officeDocument/2006/relationships/image" Target="../media/image57.png"/><Relationship Id="rId12" Type="http://schemas.openxmlformats.org/officeDocument/2006/relationships/image" Target="../media/image73.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72.jpeg"/><Relationship Id="rId5" Type="http://schemas.openxmlformats.org/officeDocument/2006/relationships/image" Target="../media/image50.png"/><Relationship Id="rId15" Type="http://schemas.openxmlformats.org/officeDocument/2006/relationships/image" Target="../media/image76.jpeg"/><Relationship Id="rId10" Type="http://schemas.openxmlformats.org/officeDocument/2006/relationships/image" Target="../media/image71.jpeg"/><Relationship Id="rId4" Type="http://schemas.openxmlformats.org/officeDocument/2006/relationships/image" Target="../media/image49.png"/><Relationship Id="rId9" Type="http://schemas.openxmlformats.org/officeDocument/2006/relationships/image" Target="../media/image70.jpeg"/><Relationship Id="rId14" Type="http://schemas.openxmlformats.org/officeDocument/2006/relationships/image" Target="../media/image75.jpeg"/></Relationships>
</file>

<file path=ppt/slides/_rels/slide12.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jpeg"/><Relationship Id="rId3" Type="http://schemas.openxmlformats.org/officeDocument/2006/relationships/image" Target="../media/image48.png"/><Relationship Id="rId7" Type="http://schemas.openxmlformats.org/officeDocument/2006/relationships/image" Target="../media/image78.jpeg"/><Relationship Id="rId12" Type="http://schemas.openxmlformats.org/officeDocument/2006/relationships/image" Target="../media/image83.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77.jpeg"/><Relationship Id="rId11" Type="http://schemas.openxmlformats.org/officeDocument/2006/relationships/image" Target="../media/image82.jpeg"/><Relationship Id="rId5" Type="http://schemas.openxmlformats.org/officeDocument/2006/relationships/image" Target="../media/image50.png"/><Relationship Id="rId10" Type="http://schemas.openxmlformats.org/officeDocument/2006/relationships/image" Target="../media/image81.jpeg"/><Relationship Id="rId4" Type="http://schemas.openxmlformats.org/officeDocument/2006/relationships/image" Target="../media/image49.png"/><Relationship Id="rId9" Type="http://schemas.openxmlformats.org/officeDocument/2006/relationships/image" Target="../media/image80.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6.jpeg"/><Relationship Id="rId7" Type="http://schemas.openxmlformats.org/officeDocument/2006/relationships/image" Target="../media/image19.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2.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png"/><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png"/><Relationship Id="rId10" Type="http://schemas.openxmlformats.org/officeDocument/2006/relationships/image" Target="../media/image29.jpeg"/><Relationship Id="rId4" Type="http://schemas.openxmlformats.org/officeDocument/2006/relationships/image" Target="../media/image23.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jpe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1.jpe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image" Target="../media/image34.png"/><Relationship Id="rId9" Type="http://schemas.openxmlformats.org/officeDocument/2006/relationships/image" Target="../media/image39.jpeg"/></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6.jpeg"/><Relationship Id="rId5" Type="http://schemas.openxmlformats.org/officeDocument/2006/relationships/image" Target="../media/image35.png"/><Relationship Id="rId10" Type="http://schemas.openxmlformats.org/officeDocument/2006/relationships/image" Target="../media/image45.png"/><Relationship Id="rId4" Type="http://schemas.openxmlformats.org/officeDocument/2006/relationships/image" Target="../media/image34.png"/><Relationship Id="rId9" Type="http://schemas.openxmlformats.org/officeDocument/2006/relationships/image" Target="../media/image44.png"/></Relationships>
</file>

<file path=ppt/slides/_rels/slide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jpeg"/><Relationship Id="rId5" Type="http://schemas.openxmlformats.org/officeDocument/2006/relationships/image" Target="../media/image50.png"/><Relationship Id="rId10" Type="http://schemas.openxmlformats.org/officeDocument/2006/relationships/image" Target="../media/image55.jpeg"/><Relationship Id="rId4" Type="http://schemas.openxmlformats.org/officeDocument/2006/relationships/image" Target="../media/image49.png"/><Relationship Id="rId9" Type="http://schemas.openxmlformats.org/officeDocument/2006/relationships/image" Target="../media/image54.jpeg"/></Relationships>
</file>

<file path=ppt/slides/_rels/slide9.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3.jpeg"/><Relationship Id="rId3" Type="http://schemas.openxmlformats.org/officeDocument/2006/relationships/image" Target="../media/image48.png"/><Relationship Id="rId7" Type="http://schemas.openxmlformats.org/officeDocument/2006/relationships/image" Target="../media/image57.png"/><Relationship Id="rId12" Type="http://schemas.openxmlformats.org/officeDocument/2006/relationships/image" Target="../media/image62.jpe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61.jpeg"/><Relationship Id="rId5" Type="http://schemas.openxmlformats.org/officeDocument/2006/relationships/image" Target="../media/image50.png"/><Relationship Id="rId10" Type="http://schemas.openxmlformats.org/officeDocument/2006/relationships/image" Target="../media/image60.jpeg"/><Relationship Id="rId4" Type="http://schemas.openxmlformats.org/officeDocument/2006/relationships/image" Target="../media/image49.png"/><Relationship Id="rId9"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59182" y="1371601"/>
            <a:ext cx="6932522" cy="4963886"/>
          </a:xfrm>
          <a:noFill/>
        </p:spPr>
        <p:txBody>
          <a:bodyPr>
            <a:normAutofit/>
          </a:bodyPr>
          <a:lstStyle/>
          <a:p>
            <a:endParaRPr lang="ru-RU" sz="1400" b="1" i="1" dirty="0" smtClean="0"/>
          </a:p>
          <a:p>
            <a:endParaRPr lang="ru-RU" sz="1400" b="1" i="1" dirty="0" smtClean="0"/>
          </a:p>
          <a:p>
            <a:endParaRPr lang="ru-RU" sz="1400" b="1" i="1" dirty="0" smtClean="0"/>
          </a:p>
          <a:p>
            <a:endParaRPr lang="ru-RU" sz="1400" b="1" i="1" dirty="0" smtClean="0"/>
          </a:p>
          <a:p>
            <a:r>
              <a:rPr lang="ru-RU" sz="2600" b="1" dirty="0" smtClean="0">
                <a:solidFill>
                  <a:srgbClr val="FF0000"/>
                </a:solidFill>
                <a:latin typeface="Times New Roman" pitchFamily="18" charset="0"/>
                <a:cs typeface="Times New Roman" pitchFamily="18" charset="0"/>
              </a:rPr>
              <a:t>Проект</a:t>
            </a:r>
            <a:endParaRPr lang="ru-RU" sz="2600" dirty="0" smtClean="0">
              <a:solidFill>
                <a:srgbClr val="FF0000"/>
              </a:solidFill>
              <a:latin typeface="Times New Roman" pitchFamily="18" charset="0"/>
              <a:cs typeface="Times New Roman" pitchFamily="18" charset="0"/>
            </a:endParaRPr>
          </a:p>
          <a:p>
            <a:r>
              <a:rPr lang="ru-RU" sz="2600" b="1" i="1" dirty="0" smtClean="0">
                <a:solidFill>
                  <a:srgbClr val="FF0000"/>
                </a:solidFill>
                <a:latin typeface="Times New Roman" pitchFamily="18" charset="0"/>
                <a:cs typeface="Times New Roman" pitchFamily="18" charset="0"/>
              </a:rPr>
              <a:t>Музейная экспозиция</a:t>
            </a:r>
            <a:endParaRPr lang="ru-RU" sz="2600" dirty="0" smtClean="0">
              <a:solidFill>
                <a:srgbClr val="FF0000"/>
              </a:solidFill>
              <a:latin typeface="Times New Roman" pitchFamily="18" charset="0"/>
              <a:cs typeface="Times New Roman" pitchFamily="18" charset="0"/>
            </a:endParaRPr>
          </a:p>
          <a:p>
            <a:r>
              <a:rPr lang="ru-RU" sz="2600" b="1" i="1" dirty="0" smtClean="0">
                <a:solidFill>
                  <a:srgbClr val="FF0000"/>
                </a:solidFill>
                <a:latin typeface="Times New Roman" pitchFamily="18" charset="0"/>
                <a:cs typeface="Times New Roman" pitchFamily="18" charset="0"/>
              </a:rPr>
              <a:t>«Никто не забыт, ничто не забыто»</a:t>
            </a:r>
            <a:endParaRPr lang="ru-RU" sz="2600" dirty="0" smtClean="0">
              <a:solidFill>
                <a:srgbClr val="FF0000"/>
              </a:solidFill>
              <a:latin typeface="Times New Roman" pitchFamily="18" charset="0"/>
              <a:cs typeface="Times New Roman" pitchFamily="18" charset="0"/>
            </a:endParaRPr>
          </a:p>
          <a:p>
            <a:r>
              <a:rPr lang="ru-RU" sz="2600" b="1" dirty="0" smtClean="0">
                <a:solidFill>
                  <a:srgbClr val="FF0000"/>
                </a:solidFill>
                <a:latin typeface="Times New Roman" pitchFamily="18" charset="0"/>
                <a:cs typeface="Times New Roman" pitchFamily="18" charset="0"/>
              </a:rPr>
              <a:t> </a:t>
            </a:r>
            <a:endParaRPr lang="ru-RU" sz="2600" dirty="0" smtClean="0">
              <a:solidFill>
                <a:srgbClr val="FF0000"/>
              </a:solidFill>
              <a:latin typeface="Times New Roman" pitchFamily="18" charset="0"/>
              <a:cs typeface="Times New Roman" pitchFamily="18" charset="0"/>
            </a:endParaRPr>
          </a:p>
          <a:p>
            <a:endParaRPr lang="ru-RU" sz="1600" b="1" dirty="0" smtClean="0">
              <a:solidFill>
                <a:srgbClr val="FF0000"/>
              </a:solidFill>
            </a:endParaRPr>
          </a:p>
          <a:p>
            <a:pPr algn="r">
              <a:spcBef>
                <a:spcPts val="0"/>
              </a:spcBef>
            </a:pPr>
            <a:r>
              <a:rPr lang="ru-RU" sz="1600" b="1" dirty="0" smtClean="0">
                <a:solidFill>
                  <a:srgbClr val="FF0000"/>
                </a:solidFill>
                <a:latin typeface="Times New Roman" pitchFamily="18" charset="0"/>
                <a:cs typeface="Times New Roman" pitchFamily="18" charset="0"/>
              </a:rPr>
              <a:t>Авторы идеи проекта: </a:t>
            </a:r>
            <a:endParaRPr lang="ru-RU" sz="1600" dirty="0" smtClean="0">
              <a:solidFill>
                <a:srgbClr val="FF0000"/>
              </a:solidFill>
              <a:latin typeface="Times New Roman" pitchFamily="18" charset="0"/>
              <a:cs typeface="Times New Roman" pitchFamily="18" charset="0"/>
            </a:endParaRPr>
          </a:p>
          <a:p>
            <a:pPr algn="r">
              <a:spcBef>
                <a:spcPts val="0"/>
              </a:spcBef>
            </a:pPr>
            <a:r>
              <a:rPr lang="ru-RU" sz="1600" b="1" dirty="0" smtClean="0">
                <a:solidFill>
                  <a:srgbClr val="FF0000"/>
                </a:solidFill>
                <a:latin typeface="Times New Roman" pitchFamily="18" charset="0"/>
                <a:cs typeface="Times New Roman" pitchFamily="18" charset="0"/>
              </a:rPr>
              <a:t>Николаева А.Ю., </a:t>
            </a:r>
          </a:p>
          <a:p>
            <a:pPr algn="r">
              <a:spcBef>
                <a:spcPts val="0"/>
              </a:spcBef>
            </a:pPr>
            <a:r>
              <a:rPr lang="ru-RU" sz="1600" b="1" dirty="0">
                <a:solidFill>
                  <a:srgbClr val="FF0000"/>
                </a:solidFill>
                <a:latin typeface="Times New Roman" pitchFamily="18" charset="0"/>
                <a:cs typeface="Times New Roman" pitchFamily="18" charset="0"/>
              </a:rPr>
              <a:t>а</a:t>
            </a:r>
            <a:r>
              <a:rPr lang="ru-RU" sz="1600" b="1" dirty="0" smtClean="0">
                <a:solidFill>
                  <a:srgbClr val="FF0000"/>
                </a:solidFill>
                <a:latin typeface="Times New Roman" pitchFamily="18" charset="0"/>
                <a:cs typeface="Times New Roman" pitchFamily="18" charset="0"/>
              </a:rPr>
              <a:t>ктив школьног</a:t>
            </a:r>
            <a:r>
              <a:rPr lang="ru-RU" sz="1600" b="1" dirty="0" smtClean="0">
                <a:solidFill>
                  <a:srgbClr val="FF0000"/>
                </a:solidFill>
                <a:latin typeface="Times New Roman" pitchFamily="18" charset="0"/>
                <a:cs typeface="Times New Roman" pitchFamily="18" charset="0"/>
              </a:rPr>
              <a:t>о музея</a:t>
            </a:r>
            <a:r>
              <a:rPr lang="ru-RU" sz="1400" b="1" dirty="0" smtClean="0">
                <a:latin typeface="Times New Roman" pitchFamily="18" charset="0"/>
                <a:cs typeface="Times New Roman" pitchFamily="18" charset="0"/>
              </a:rPr>
              <a:t>.</a:t>
            </a:r>
            <a:endParaRPr lang="ru-RU" sz="1400" dirty="0" smtClean="0">
              <a:latin typeface="Times New Roman" pitchFamily="18" charset="0"/>
              <a:cs typeface="Times New Roman" pitchFamily="18" charset="0"/>
            </a:endParaRPr>
          </a:p>
          <a:p>
            <a:r>
              <a:rPr lang="ru-RU" sz="1400" b="1" dirty="0" smtClean="0">
                <a:solidFill>
                  <a:srgbClr val="FF0000"/>
                </a:solidFill>
                <a:latin typeface="Times New Roman" pitchFamily="18" charset="0"/>
                <a:cs typeface="Times New Roman" pitchFamily="18" charset="0"/>
              </a:rPr>
              <a:t>2026</a:t>
            </a:r>
            <a:endParaRPr lang="ru-RU" sz="14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821940" y="394656"/>
            <a:ext cx="3000552" cy="727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solidFill>
                  <a:schemeClr val="bg1"/>
                </a:solidFill>
              </a:rPr>
              <a:t>Московская область</a:t>
            </a:r>
            <a:endParaRPr lang="ru-RU" sz="2000" b="1" dirty="0">
              <a:solidFill>
                <a:schemeClr val="bg1"/>
              </a:solidFill>
            </a:endParaRPr>
          </a:p>
          <a:p>
            <a:r>
              <a:rPr lang="ru-RU" sz="2000" b="1" dirty="0" smtClean="0">
                <a:solidFill>
                  <a:schemeClr val="bg1"/>
                </a:solidFill>
              </a:rPr>
              <a:t>Муниципальный округ Шатура</a:t>
            </a:r>
          </a:p>
          <a:p>
            <a:r>
              <a:rPr lang="ru-RU" sz="2000" b="1" dirty="0" smtClean="0">
                <a:solidFill>
                  <a:schemeClr val="bg1"/>
                </a:solidFill>
              </a:rPr>
              <a:t>п. </a:t>
            </a:r>
            <a:r>
              <a:rPr lang="ru-RU" sz="2000" b="1" dirty="0" err="1" smtClean="0">
                <a:solidFill>
                  <a:schemeClr val="bg1"/>
                </a:solidFill>
              </a:rPr>
              <a:t>Туголесский</a:t>
            </a:r>
            <a:r>
              <a:rPr lang="ru-RU" sz="2000" b="1" dirty="0" smtClean="0">
                <a:solidFill>
                  <a:schemeClr val="bg1"/>
                </a:solidFill>
              </a:rPr>
              <a:t> Бор</a:t>
            </a:r>
            <a:endParaRPr lang="ru-RU" sz="2000" b="1" dirty="0">
              <a:solidFill>
                <a:schemeClr val="bg1"/>
              </a:solidFill>
            </a:endParaRPr>
          </a:p>
        </p:txBody>
      </p:sp>
      <p:sp>
        <p:nvSpPr>
          <p:cNvPr id="5" name="Прямоугольник 4"/>
          <p:cNvSpPr/>
          <p:nvPr/>
        </p:nvSpPr>
        <p:spPr>
          <a:xfrm>
            <a:off x="4392119" y="262327"/>
            <a:ext cx="7667468" cy="457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b="1" dirty="0" smtClean="0">
                <a:solidFill>
                  <a:srgbClr val="FF0000"/>
                </a:solidFill>
              </a:rPr>
              <a:t>Школьный краеведческий музей</a:t>
            </a:r>
            <a:endParaRPr lang="ru-RU" sz="2400" b="1" dirty="0">
              <a:solidFill>
                <a:srgbClr val="FF0000"/>
              </a:solidFill>
            </a:endParaRPr>
          </a:p>
        </p:txBody>
      </p:sp>
      <p:sp>
        <p:nvSpPr>
          <p:cNvPr id="7" name="Прямоугольник 6"/>
          <p:cNvSpPr/>
          <p:nvPr/>
        </p:nvSpPr>
        <p:spPr>
          <a:xfrm>
            <a:off x="4392119" y="820624"/>
            <a:ext cx="7667467" cy="449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rgbClr val="FF0000"/>
                </a:solidFill>
                <a:latin typeface="Arial" pitchFamily="34" charset="0"/>
                <a:cs typeface="Arial" pitchFamily="34" charset="0"/>
              </a:rPr>
              <a:t>МБОУ  «СОШ  с. Кривандино»</a:t>
            </a:r>
            <a:endParaRPr lang="ru-RU" b="1" dirty="0">
              <a:solidFill>
                <a:srgbClr val="FF0000"/>
              </a:solidFill>
              <a:latin typeface="Arial" pitchFamily="34" charset="0"/>
              <a:cs typeface="Arial" pitchFamily="34" charset="0"/>
            </a:endParaRPr>
          </a:p>
        </p:txBody>
      </p:sp>
      <p:pic>
        <p:nvPicPr>
          <p:cNvPr id="12290" name="Picture 2" descr="C:\Users\user\Downloads\IMG-20250128-WA0042.jpg"/>
          <p:cNvPicPr>
            <a:picLocks noChangeAspect="1" noChangeArrowheads="1"/>
          </p:cNvPicPr>
          <p:nvPr/>
        </p:nvPicPr>
        <p:blipFill>
          <a:blip r:embed="rId3"/>
          <a:srcRect/>
          <a:stretch>
            <a:fillRect/>
          </a:stretch>
        </p:blipFill>
        <p:spPr bwMode="auto">
          <a:xfrm>
            <a:off x="296563" y="1878228"/>
            <a:ext cx="5429324" cy="4337221"/>
          </a:xfrm>
          <a:prstGeom prst="rect">
            <a:avLst/>
          </a:prstGeom>
          <a:noFill/>
        </p:spPr>
      </p:pic>
    </p:spTree>
    <p:extLst>
      <p:ext uri="{BB962C8B-B14F-4D97-AF65-F5344CB8AC3E}">
        <p14:creationId xmlns:p14="http://schemas.microsoft.com/office/powerpoint/2010/main" val="3327118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3207A879-0B18-4D40-9FE1-2CB0978047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3">
            <a:extLst>
              <a:ext uri="{FF2B5EF4-FFF2-40B4-BE49-F238E27FC236}">
                <a16:creationId xmlns="" xmlns:a16="http://schemas.microsoft.com/office/drawing/2014/main" id="{70B174A2-D408-8644-A75A-F2F35AF535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4" name="Рисунок 4">
            <a:extLst>
              <a:ext uri="{FF2B5EF4-FFF2-40B4-BE49-F238E27FC236}">
                <a16:creationId xmlns="" xmlns:a16="http://schemas.microsoft.com/office/drawing/2014/main" id="{4EEE36D3-8712-B446-97C7-E396C3F76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0"/>
            <a:ext cx="12385623" cy="6858000"/>
          </a:xfrm>
          <a:prstGeom prst="rect">
            <a:avLst/>
          </a:prstGeom>
        </p:spPr>
      </p:pic>
      <p:pic>
        <p:nvPicPr>
          <p:cNvPr id="5" name="Рисунок 5">
            <a:extLst>
              <a:ext uri="{FF2B5EF4-FFF2-40B4-BE49-F238E27FC236}">
                <a16:creationId xmlns="" xmlns:a16="http://schemas.microsoft.com/office/drawing/2014/main" id="{ECE031B9-F145-C548-B992-98DCC27E47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750790"/>
          </a:xfrm>
          <a:prstGeom prst="rect">
            <a:avLst/>
          </a:prstGeom>
        </p:spPr>
      </p:pic>
      <p:pic>
        <p:nvPicPr>
          <p:cNvPr id="8" name="Рисунок 8">
            <a:extLst>
              <a:ext uri="{FF2B5EF4-FFF2-40B4-BE49-F238E27FC236}">
                <a16:creationId xmlns="" xmlns:a16="http://schemas.microsoft.com/office/drawing/2014/main" id="{6B8DE8F3-96A0-704C-97F9-059B96E7F1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786" y="0"/>
            <a:ext cx="11965214" cy="6858000"/>
          </a:xfrm>
          <a:prstGeom prst="rect">
            <a:avLst/>
          </a:prstGeom>
        </p:spPr>
      </p:pic>
      <p:pic>
        <p:nvPicPr>
          <p:cNvPr id="9" name="Рисунок 9">
            <a:extLst>
              <a:ext uri="{FF2B5EF4-FFF2-40B4-BE49-F238E27FC236}">
                <a16:creationId xmlns="" xmlns:a16="http://schemas.microsoft.com/office/drawing/2014/main" id="{FA6C301F-24A0-B44F-9E09-EC5E3B4858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3623" y="0"/>
            <a:ext cx="12385623" cy="6858000"/>
          </a:xfrm>
          <a:prstGeom prst="rect">
            <a:avLst/>
          </a:prstGeom>
        </p:spPr>
      </p:pic>
      <p:sp>
        <p:nvSpPr>
          <p:cNvPr id="11" name="Объект 2"/>
          <p:cNvSpPr txBox="1">
            <a:spLocks/>
          </p:cNvSpPr>
          <p:nvPr/>
        </p:nvSpPr>
        <p:spPr>
          <a:xfrm>
            <a:off x="5357930" y="73885"/>
            <a:ext cx="6068291" cy="91889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2000" b="1" dirty="0" smtClean="0">
                <a:solidFill>
                  <a:schemeClr val="bg1"/>
                </a:solidFill>
              </a:rPr>
              <a:t>«Орден в нашем доме» (из семейного архива семьи  Рогожина Анатолия Васильевича)</a:t>
            </a:r>
            <a:endParaRPr lang="ru-RU" sz="2000" b="1" dirty="0">
              <a:solidFill>
                <a:schemeClr val="bg1"/>
              </a:solidFill>
            </a:endParaRPr>
          </a:p>
        </p:txBody>
      </p:sp>
      <p:sp>
        <p:nvSpPr>
          <p:cNvPr id="20" name="Объект 2"/>
          <p:cNvSpPr txBox="1">
            <a:spLocks/>
          </p:cNvSpPr>
          <p:nvPr/>
        </p:nvSpPr>
        <p:spPr>
          <a:xfrm>
            <a:off x="5343071" y="862149"/>
            <a:ext cx="6008493" cy="240356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ru-RU" sz="1600" dirty="0" smtClean="0">
                <a:solidFill>
                  <a:schemeClr val="bg1"/>
                </a:solidFill>
              </a:rPr>
              <a:t>Семейная реликвия семьи </a:t>
            </a:r>
            <a:r>
              <a:rPr lang="ru-RU" sz="1600" dirty="0" err="1" smtClean="0">
                <a:solidFill>
                  <a:schemeClr val="bg1"/>
                </a:solidFill>
              </a:rPr>
              <a:t>Рогожиных</a:t>
            </a:r>
            <a:r>
              <a:rPr lang="ru-RU" sz="1600" dirty="0" smtClean="0">
                <a:solidFill>
                  <a:schemeClr val="bg1"/>
                </a:solidFill>
              </a:rPr>
              <a:t> «Орден Отечественной войны </a:t>
            </a:r>
            <a:r>
              <a:rPr lang="en-US" sz="1600" dirty="0" smtClean="0">
                <a:solidFill>
                  <a:schemeClr val="bg1"/>
                </a:solidFill>
              </a:rPr>
              <a:t>II </a:t>
            </a:r>
            <a:r>
              <a:rPr lang="ru-RU" sz="1600" dirty="0" smtClean="0">
                <a:solidFill>
                  <a:schemeClr val="bg1"/>
                </a:solidFill>
              </a:rPr>
              <a:t>степени».  Внук Лизунов Максим, выпускник  МБОУ «СОШ с.Кривандино»</a:t>
            </a:r>
            <a:r>
              <a:rPr lang="ru-RU" sz="1600" dirty="0" smtClean="0"/>
              <a:t> </a:t>
            </a:r>
          </a:p>
          <a:p>
            <a:pPr marL="0" indent="0" algn="just">
              <a:buNone/>
            </a:pPr>
            <a:r>
              <a:rPr lang="ru-RU" sz="1600" dirty="0" smtClean="0"/>
              <a:t>«</a:t>
            </a:r>
            <a:r>
              <a:rPr lang="ru-RU" sz="1600" i="1" dirty="0" smtClean="0"/>
              <a:t>Я горжусь своим дедом! Мои родные хранят орден – это наша семейная реликвия. И я знаю точно, что орден прадеда сохраню как память и передам его потом своим детям»</a:t>
            </a:r>
            <a:endParaRPr lang="ru-RU" sz="1600" i="1" dirty="0" smtClean="0">
              <a:solidFill>
                <a:schemeClr val="bg1"/>
              </a:solidFill>
            </a:endParaRPr>
          </a:p>
          <a:p>
            <a:pPr marL="0" indent="0" algn="just">
              <a:buFont typeface="Arial" panose="020B0604020202020204" pitchFamily="34" charset="0"/>
              <a:buNone/>
            </a:pPr>
            <a:r>
              <a:rPr lang="ru-RU" sz="1600" i="1" dirty="0" smtClean="0">
                <a:solidFill>
                  <a:schemeClr val="bg1"/>
                </a:solidFill>
              </a:rPr>
              <a:t> </a:t>
            </a:r>
            <a:endParaRPr lang="ru-RU" sz="1600" i="1" dirty="0">
              <a:solidFill>
                <a:schemeClr val="bg1"/>
              </a:solidFill>
            </a:endParaRPr>
          </a:p>
        </p:txBody>
      </p:sp>
      <p:pic>
        <p:nvPicPr>
          <p:cNvPr id="8193" name="Рисунок 1"/>
          <p:cNvPicPr>
            <a:picLocks noChangeAspect="1" noChangeArrowheads="1"/>
          </p:cNvPicPr>
          <p:nvPr/>
        </p:nvPicPr>
        <p:blipFill>
          <a:blip r:embed="rId8" cstate="print"/>
          <a:srcRect/>
          <a:stretch>
            <a:fillRect/>
          </a:stretch>
        </p:blipFill>
        <p:spPr bwMode="auto">
          <a:xfrm>
            <a:off x="378823" y="182879"/>
            <a:ext cx="3762375" cy="2495550"/>
          </a:xfrm>
          <a:prstGeom prst="rect">
            <a:avLst/>
          </a:prstGeom>
          <a:noFill/>
          <a:ln w="9525">
            <a:noFill/>
            <a:miter lim="800000"/>
            <a:headEnd/>
            <a:tailEnd/>
          </a:ln>
        </p:spPr>
      </p:pic>
      <p:pic>
        <p:nvPicPr>
          <p:cNvPr id="8194" name="Picture 2" descr="фото 3"/>
          <p:cNvPicPr>
            <a:picLocks noChangeAspect="1" noChangeArrowheads="1"/>
          </p:cNvPicPr>
          <p:nvPr/>
        </p:nvPicPr>
        <p:blipFill>
          <a:blip r:embed="rId9" cstate="print"/>
          <a:srcRect/>
          <a:stretch>
            <a:fillRect/>
          </a:stretch>
        </p:blipFill>
        <p:spPr bwMode="auto">
          <a:xfrm>
            <a:off x="352696" y="2716258"/>
            <a:ext cx="3892732" cy="3971925"/>
          </a:xfrm>
          <a:prstGeom prst="rect">
            <a:avLst/>
          </a:prstGeom>
          <a:noFill/>
          <a:ln w="9525">
            <a:noFill/>
            <a:miter lim="800000"/>
            <a:headEnd/>
            <a:tailEnd/>
          </a:ln>
        </p:spPr>
      </p:pic>
      <p:pic>
        <p:nvPicPr>
          <p:cNvPr id="8197" name="Рисунок 1"/>
          <p:cNvPicPr>
            <a:picLocks noChangeAspect="1" noChangeArrowheads="1"/>
          </p:cNvPicPr>
          <p:nvPr/>
        </p:nvPicPr>
        <p:blipFill>
          <a:blip r:embed="rId10" cstate="print"/>
          <a:srcRect/>
          <a:stretch>
            <a:fillRect/>
          </a:stretch>
        </p:blipFill>
        <p:spPr bwMode="auto">
          <a:xfrm>
            <a:off x="4482416" y="2648231"/>
            <a:ext cx="3810000" cy="3814353"/>
          </a:xfrm>
          <a:prstGeom prst="rect">
            <a:avLst/>
          </a:prstGeom>
          <a:noFill/>
          <a:ln w="9525">
            <a:noFill/>
            <a:miter lim="800000"/>
            <a:headEnd/>
            <a:tailEnd/>
          </a:ln>
        </p:spPr>
      </p:pic>
      <p:sp>
        <p:nvSpPr>
          <p:cNvPr id="13" name="TextBox 12"/>
          <p:cNvSpPr txBox="1"/>
          <p:nvPr/>
        </p:nvSpPr>
        <p:spPr>
          <a:xfrm>
            <a:off x="6648994" y="6126480"/>
            <a:ext cx="1453924" cy="369332"/>
          </a:xfrm>
          <a:prstGeom prst="rect">
            <a:avLst/>
          </a:prstGeom>
          <a:noFill/>
        </p:spPr>
        <p:txBody>
          <a:bodyPr wrap="none" rtlCol="0">
            <a:spAutoFit/>
          </a:bodyPr>
          <a:lstStyle/>
          <a:p>
            <a:r>
              <a:rPr lang="ru-RU" dirty="0" smtClean="0"/>
              <a:t>Рогожин А.В.</a:t>
            </a:r>
            <a:endParaRPr lang="ru-RU" dirty="0"/>
          </a:p>
        </p:txBody>
      </p:sp>
      <p:pic>
        <p:nvPicPr>
          <p:cNvPr id="3076" name="Picture 4" descr="фото 2"/>
          <p:cNvPicPr>
            <a:picLocks noChangeAspect="1" noChangeArrowheads="1"/>
          </p:cNvPicPr>
          <p:nvPr/>
        </p:nvPicPr>
        <p:blipFill>
          <a:blip r:embed="rId11" cstate="print"/>
          <a:srcRect/>
          <a:stretch>
            <a:fillRect/>
          </a:stretch>
        </p:blipFill>
        <p:spPr bwMode="auto">
          <a:xfrm>
            <a:off x="8398475" y="2718486"/>
            <a:ext cx="3323968" cy="1705233"/>
          </a:xfrm>
          <a:prstGeom prst="rect">
            <a:avLst/>
          </a:prstGeom>
          <a:noFill/>
          <a:ln w="9525">
            <a:noFill/>
            <a:miter lim="800000"/>
            <a:headEnd/>
            <a:tailEnd/>
          </a:ln>
        </p:spPr>
      </p:pic>
      <p:pic>
        <p:nvPicPr>
          <p:cNvPr id="3077" name="Picture 5" descr="фото 1"/>
          <p:cNvPicPr>
            <a:picLocks noChangeAspect="1" noChangeArrowheads="1"/>
          </p:cNvPicPr>
          <p:nvPr/>
        </p:nvPicPr>
        <p:blipFill>
          <a:blip r:embed="rId12" cstate="print"/>
          <a:srcRect/>
          <a:stretch>
            <a:fillRect/>
          </a:stretch>
        </p:blipFill>
        <p:spPr bwMode="auto">
          <a:xfrm>
            <a:off x="9304638" y="4633784"/>
            <a:ext cx="1724025" cy="1743075"/>
          </a:xfrm>
          <a:prstGeom prst="rect">
            <a:avLst/>
          </a:prstGeom>
          <a:noFill/>
          <a:ln w="9525">
            <a:noFill/>
            <a:miter lim="800000"/>
            <a:headEnd/>
            <a:tailEnd/>
          </a:ln>
        </p:spPr>
      </p:pic>
    </p:spTree>
    <p:extLst>
      <p:ext uri="{BB962C8B-B14F-4D97-AF65-F5344CB8AC3E}">
        <p14:creationId xmlns:p14="http://schemas.microsoft.com/office/powerpoint/2010/main" val="24498144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3207A879-0B18-4D40-9FE1-2CB0978047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3">
            <a:extLst>
              <a:ext uri="{FF2B5EF4-FFF2-40B4-BE49-F238E27FC236}">
                <a16:creationId xmlns="" xmlns:a16="http://schemas.microsoft.com/office/drawing/2014/main" id="{70B174A2-D408-8644-A75A-F2F35AF535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4" name="Рисунок 4">
            <a:extLst>
              <a:ext uri="{FF2B5EF4-FFF2-40B4-BE49-F238E27FC236}">
                <a16:creationId xmlns="" xmlns:a16="http://schemas.microsoft.com/office/drawing/2014/main" id="{4EEE36D3-8712-B446-97C7-E396C3F76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0"/>
            <a:ext cx="12385623" cy="6858000"/>
          </a:xfrm>
          <a:prstGeom prst="rect">
            <a:avLst/>
          </a:prstGeom>
        </p:spPr>
      </p:pic>
      <p:pic>
        <p:nvPicPr>
          <p:cNvPr id="5" name="Рисунок 5">
            <a:extLst>
              <a:ext uri="{FF2B5EF4-FFF2-40B4-BE49-F238E27FC236}">
                <a16:creationId xmlns="" xmlns:a16="http://schemas.microsoft.com/office/drawing/2014/main" id="{ECE031B9-F145-C548-B992-98DCC27E47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750790"/>
          </a:xfrm>
          <a:prstGeom prst="rect">
            <a:avLst/>
          </a:prstGeom>
        </p:spPr>
      </p:pic>
      <p:pic>
        <p:nvPicPr>
          <p:cNvPr id="8" name="Рисунок 8">
            <a:extLst>
              <a:ext uri="{FF2B5EF4-FFF2-40B4-BE49-F238E27FC236}">
                <a16:creationId xmlns="" xmlns:a16="http://schemas.microsoft.com/office/drawing/2014/main" id="{6B8DE8F3-96A0-704C-97F9-059B96E7F1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786" y="0"/>
            <a:ext cx="11965214" cy="6858000"/>
          </a:xfrm>
          <a:prstGeom prst="rect">
            <a:avLst/>
          </a:prstGeom>
        </p:spPr>
      </p:pic>
      <p:pic>
        <p:nvPicPr>
          <p:cNvPr id="9" name="Рисунок 9">
            <a:extLst>
              <a:ext uri="{FF2B5EF4-FFF2-40B4-BE49-F238E27FC236}">
                <a16:creationId xmlns="" xmlns:a16="http://schemas.microsoft.com/office/drawing/2014/main" id="{FA6C301F-24A0-B44F-9E09-EC5E3B4858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12385623" cy="6858000"/>
          </a:xfrm>
          <a:prstGeom prst="rect">
            <a:avLst/>
          </a:prstGeom>
        </p:spPr>
      </p:pic>
      <p:sp>
        <p:nvSpPr>
          <p:cNvPr id="11" name="Объект 2"/>
          <p:cNvSpPr txBox="1">
            <a:spLocks/>
          </p:cNvSpPr>
          <p:nvPr/>
        </p:nvSpPr>
        <p:spPr>
          <a:xfrm>
            <a:off x="5357930" y="73885"/>
            <a:ext cx="6068291" cy="48533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2000" b="1" dirty="0" smtClean="0">
                <a:solidFill>
                  <a:schemeClr val="bg1"/>
                </a:solidFill>
              </a:rPr>
              <a:t>Земляки – участники СВО</a:t>
            </a:r>
            <a:endParaRPr lang="ru-RU" sz="2000" b="1" dirty="0">
              <a:solidFill>
                <a:schemeClr val="bg1"/>
              </a:solidFill>
            </a:endParaRPr>
          </a:p>
        </p:txBody>
      </p:sp>
      <p:sp>
        <p:nvSpPr>
          <p:cNvPr id="20" name="Объект 2"/>
          <p:cNvSpPr txBox="1">
            <a:spLocks/>
          </p:cNvSpPr>
          <p:nvPr/>
        </p:nvSpPr>
        <p:spPr>
          <a:xfrm>
            <a:off x="5212080" y="953590"/>
            <a:ext cx="6139484" cy="1280159"/>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endParaRPr lang="ru-RU" sz="1600" dirty="0">
              <a:solidFill>
                <a:schemeClr val="bg1"/>
              </a:solidFill>
            </a:endParaRPr>
          </a:p>
        </p:txBody>
      </p:sp>
      <p:pic>
        <p:nvPicPr>
          <p:cNvPr id="2050" name="Picture 2" descr="C:\Users\user\Downloads\IMG-20250128-WA005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3415" y="475735"/>
            <a:ext cx="4115730" cy="299033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ownloads\IMG-20250128-WA0014.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05289" y="3617705"/>
            <a:ext cx="2035949" cy="29927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ownloads\IMG-20250128-WA0016.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66464" y="3617705"/>
            <a:ext cx="2066644" cy="300448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user\Downloads\IMG-20250128-WA0013.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42385" y="3629763"/>
            <a:ext cx="2059620" cy="299242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user\Downloads\IMG-20250128-WA0015.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08154" y="3631092"/>
            <a:ext cx="1905926" cy="295608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user\Downloads\IMG-20250128-WA0046 (1).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2297" y="590301"/>
            <a:ext cx="3600000" cy="2700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user\Downloads\IMG-20250128-WA0044.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3412" y="583832"/>
            <a:ext cx="3600000" cy="2700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user\Downloads\IMG-20241209-WA0005.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322005" y="3880020"/>
            <a:ext cx="2660110" cy="1995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8144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3207A879-0B18-4D40-9FE1-2CB0978047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3">
            <a:extLst>
              <a:ext uri="{FF2B5EF4-FFF2-40B4-BE49-F238E27FC236}">
                <a16:creationId xmlns="" xmlns:a16="http://schemas.microsoft.com/office/drawing/2014/main" id="{70B174A2-D408-8644-A75A-F2F35AF535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4" name="Рисунок 4">
            <a:extLst>
              <a:ext uri="{FF2B5EF4-FFF2-40B4-BE49-F238E27FC236}">
                <a16:creationId xmlns="" xmlns:a16="http://schemas.microsoft.com/office/drawing/2014/main" id="{4EEE36D3-8712-B446-97C7-E396C3F76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0"/>
            <a:ext cx="12385623" cy="6858000"/>
          </a:xfrm>
          <a:prstGeom prst="rect">
            <a:avLst/>
          </a:prstGeom>
        </p:spPr>
      </p:pic>
      <p:pic>
        <p:nvPicPr>
          <p:cNvPr id="5" name="Рисунок 5">
            <a:extLst>
              <a:ext uri="{FF2B5EF4-FFF2-40B4-BE49-F238E27FC236}">
                <a16:creationId xmlns="" xmlns:a16="http://schemas.microsoft.com/office/drawing/2014/main" id="{ECE031B9-F145-C548-B992-98DCC27E47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320" y="0"/>
            <a:ext cx="11917680" cy="6598897"/>
          </a:xfrm>
          <a:prstGeom prst="rect">
            <a:avLst/>
          </a:prstGeom>
        </p:spPr>
      </p:pic>
      <p:sp>
        <p:nvSpPr>
          <p:cNvPr id="11" name="Объект 2"/>
          <p:cNvSpPr txBox="1">
            <a:spLocks/>
          </p:cNvSpPr>
          <p:nvPr/>
        </p:nvSpPr>
        <p:spPr>
          <a:xfrm>
            <a:off x="548640" y="73884"/>
            <a:ext cx="8686800" cy="93195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ru-RU" sz="2400" b="1" dirty="0" smtClean="0">
                <a:solidFill>
                  <a:schemeClr val="bg1"/>
                </a:solidFill>
              </a:rPr>
              <a:t>Тематические экскурсии «Никто не забыт, ничто не забыто»</a:t>
            </a:r>
            <a:endParaRPr lang="ru-RU" sz="2400" b="1" dirty="0">
              <a:solidFill>
                <a:schemeClr val="bg1"/>
              </a:solidFill>
            </a:endParaRPr>
          </a:p>
        </p:txBody>
      </p:sp>
      <p:pic>
        <p:nvPicPr>
          <p:cNvPr id="13" name="Рисунок 12" descr="C:\Users\user\Downloads\image-25-01-25-07-42-13.jpeg"/>
          <p:cNvPicPr/>
          <p:nvPr/>
        </p:nvPicPr>
        <p:blipFill>
          <a:blip r:embed="rId6" cstate="print"/>
          <a:srcRect/>
          <a:stretch>
            <a:fillRect/>
          </a:stretch>
        </p:blipFill>
        <p:spPr bwMode="auto">
          <a:xfrm>
            <a:off x="6287567" y="3546516"/>
            <a:ext cx="3010717" cy="2369192"/>
          </a:xfrm>
          <a:prstGeom prst="rect">
            <a:avLst/>
          </a:prstGeom>
          <a:noFill/>
          <a:ln w="9525">
            <a:noFill/>
            <a:miter lim="800000"/>
            <a:headEnd/>
            <a:tailEnd/>
          </a:ln>
        </p:spPr>
      </p:pic>
      <p:pic>
        <p:nvPicPr>
          <p:cNvPr id="14" name="Рисунок 13" descr="C:\Users\user\Downloads\image-25-01-25-07-42-14.jpeg"/>
          <p:cNvPicPr/>
          <p:nvPr/>
        </p:nvPicPr>
        <p:blipFill>
          <a:blip r:embed="rId7" cstate="print"/>
          <a:srcRect/>
          <a:stretch>
            <a:fillRect/>
          </a:stretch>
        </p:blipFill>
        <p:spPr bwMode="auto">
          <a:xfrm>
            <a:off x="443457" y="686616"/>
            <a:ext cx="2788104" cy="2114550"/>
          </a:xfrm>
          <a:prstGeom prst="rect">
            <a:avLst/>
          </a:prstGeom>
          <a:noFill/>
          <a:ln w="9525">
            <a:noFill/>
            <a:miter lim="800000"/>
            <a:headEnd/>
            <a:tailEnd/>
          </a:ln>
        </p:spPr>
      </p:pic>
      <p:pic>
        <p:nvPicPr>
          <p:cNvPr id="1029" name="Picture 5" descr="C:\Users\user\Downloads\image-25-01-25-07-42-15.jpeg"/>
          <p:cNvPicPr>
            <a:picLocks noChangeAspect="1" noChangeArrowheads="1"/>
          </p:cNvPicPr>
          <p:nvPr/>
        </p:nvPicPr>
        <p:blipFill>
          <a:blip r:embed="rId8" cstate="print"/>
          <a:srcRect/>
          <a:stretch>
            <a:fillRect/>
          </a:stretch>
        </p:blipFill>
        <p:spPr bwMode="auto">
          <a:xfrm>
            <a:off x="3538220" y="568873"/>
            <a:ext cx="3247683" cy="2383333"/>
          </a:xfrm>
          <a:prstGeom prst="rect">
            <a:avLst/>
          </a:prstGeom>
          <a:noFill/>
        </p:spPr>
      </p:pic>
      <p:pic>
        <p:nvPicPr>
          <p:cNvPr id="1031" name="Picture 7" descr="C:\Users\user\Downloads\image-25-01-25-07-42-16 (1).jpeg"/>
          <p:cNvPicPr>
            <a:picLocks noChangeAspect="1" noChangeArrowheads="1"/>
          </p:cNvPicPr>
          <p:nvPr/>
        </p:nvPicPr>
        <p:blipFill>
          <a:blip r:embed="rId9" cstate="print"/>
          <a:srcRect/>
          <a:stretch>
            <a:fillRect/>
          </a:stretch>
        </p:blipFill>
        <p:spPr bwMode="auto">
          <a:xfrm>
            <a:off x="3577811" y="3186735"/>
            <a:ext cx="3108959" cy="2265820"/>
          </a:xfrm>
          <a:prstGeom prst="rect">
            <a:avLst/>
          </a:prstGeom>
          <a:noFill/>
        </p:spPr>
      </p:pic>
      <p:pic>
        <p:nvPicPr>
          <p:cNvPr id="1035" name="Picture 11" descr="C:\Users\user\Downloads\image-25-01-25-07-42-4.jpeg"/>
          <p:cNvPicPr>
            <a:picLocks noChangeAspect="1" noChangeArrowheads="1"/>
          </p:cNvPicPr>
          <p:nvPr/>
        </p:nvPicPr>
        <p:blipFill>
          <a:blip r:embed="rId10" cstate="print"/>
          <a:srcRect/>
          <a:stretch>
            <a:fillRect/>
          </a:stretch>
        </p:blipFill>
        <p:spPr bwMode="auto">
          <a:xfrm>
            <a:off x="9199030" y="4597843"/>
            <a:ext cx="2718888" cy="2013022"/>
          </a:xfrm>
          <a:prstGeom prst="rect">
            <a:avLst/>
          </a:prstGeom>
          <a:noFill/>
        </p:spPr>
      </p:pic>
      <p:pic>
        <p:nvPicPr>
          <p:cNvPr id="1026" name="Picture 2" descr="C:\Users\user\Downloads\IMG-20241209-WA0018.jpg"/>
          <p:cNvPicPr>
            <a:picLocks noChangeAspect="1" noChangeArrowheads="1"/>
          </p:cNvPicPr>
          <p:nvPr/>
        </p:nvPicPr>
        <p:blipFill>
          <a:blip r:embed="rId11" cstate="print"/>
          <a:srcRect/>
          <a:stretch>
            <a:fillRect/>
          </a:stretch>
        </p:blipFill>
        <p:spPr bwMode="auto">
          <a:xfrm>
            <a:off x="555701" y="4312967"/>
            <a:ext cx="3160365" cy="2370274"/>
          </a:xfrm>
          <a:prstGeom prst="rect">
            <a:avLst/>
          </a:prstGeom>
          <a:noFill/>
        </p:spPr>
      </p:pic>
      <p:pic>
        <p:nvPicPr>
          <p:cNvPr id="1033" name="Picture 9" descr="C:\Users\user\Downloads\image-25-01-25-07-42-11.jpeg"/>
          <p:cNvPicPr>
            <a:picLocks noChangeAspect="1" noChangeArrowheads="1"/>
          </p:cNvPicPr>
          <p:nvPr/>
        </p:nvPicPr>
        <p:blipFill>
          <a:blip r:embed="rId12" cstate="print"/>
          <a:srcRect/>
          <a:stretch>
            <a:fillRect/>
          </a:stretch>
        </p:blipFill>
        <p:spPr bwMode="auto">
          <a:xfrm>
            <a:off x="321693" y="2311528"/>
            <a:ext cx="2916484" cy="2086490"/>
          </a:xfrm>
          <a:prstGeom prst="rect">
            <a:avLst/>
          </a:prstGeom>
          <a:noFill/>
        </p:spPr>
      </p:pic>
      <p:pic>
        <p:nvPicPr>
          <p:cNvPr id="6" name="Picture 2" descr="C:\Users\user\Downloads\IMG-20241209-WA0005.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477881" y="617974"/>
            <a:ext cx="3579341" cy="2684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814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59182" y="1371601"/>
            <a:ext cx="6932522" cy="4963886"/>
          </a:xfrm>
          <a:noFill/>
        </p:spPr>
        <p:txBody>
          <a:bodyPr>
            <a:normAutofit/>
          </a:bodyPr>
          <a:lstStyle/>
          <a:p>
            <a:endParaRPr lang="ru-RU" sz="1400" b="1" i="1" dirty="0" smtClean="0">
              <a:latin typeface="Times New Roman" pitchFamily="18" charset="0"/>
              <a:cs typeface="Times New Roman" pitchFamily="18" charset="0"/>
            </a:endParaRPr>
          </a:p>
          <a:p>
            <a:r>
              <a:rPr lang="ru-RU" sz="1400" b="1" dirty="0" smtClean="0">
                <a:latin typeface="Times New Roman" pitchFamily="18" charset="0"/>
                <a:cs typeface="Times New Roman" pitchFamily="18" charset="0"/>
              </a:rPr>
              <a:t>2025 год –80-летие Победы России в Великой Отечественной войне, </a:t>
            </a:r>
            <a:r>
              <a:rPr lang="ru-RU" sz="1400" dirty="0" smtClean="0">
                <a:latin typeface="Times New Roman" pitchFamily="18" charset="0"/>
                <a:cs typeface="Times New Roman" pitchFamily="18" charset="0"/>
              </a:rPr>
              <a:t>поэтому работа над  проектом «Музейная экспозиция» является частью военно-патриотической работы нашей школы по подготовке к празднованию этой  знаменательной даты.</a:t>
            </a:r>
          </a:p>
          <a:p>
            <a:r>
              <a:rPr lang="ru-RU" sz="1400" b="1" dirty="0" smtClean="0">
                <a:latin typeface="Times New Roman" pitchFamily="18" charset="0"/>
                <a:cs typeface="Times New Roman" pitchFamily="18" charset="0"/>
              </a:rPr>
              <a:t>    Выбор темы социального проекта объясняется следующими факторами:</a:t>
            </a:r>
            <a:endParaRPr lang="ru-RU" sz="1400" dirty="0" smtClean="0">
              <a:latin typeface="Times New Roman" pitchFamily="18" charset="0"/>
              <a:cs typeface="Times New Roman" pitchFamily="18" charset="0"/>
            </a:endParaRPr>
          </a:p>
          <a:p>
            <a:pPr lvl="0"/>
            <a:r>
              <a:rPr lang="ru-RU" sz="1400" b="1" dirty="0" smtClean="0">
                <a:latin typeface="Times New Roman" pitchFamily="18" charset="0"/>
                <a:cs typeface="Times New Roman" pitchFamily="18" charset="0"/>
              </a:rPr>
              <a:t>Актуальность</a:t>
            </a:r>
            <a:r>
              <a:rPr lang="ru-RU" sz="1400" dirty="0" smtClean="0">
                <a:latin typeface="Times New Roman" pitchFamily="18" charset="0"/>
                <a:cs typeface="Times New Roman" pitchFamily="18" charset="0"/>
              </a:rPr>
              <a:t>-  пополнение фондов музея, привлечение к работе над проектом учащихся и их родителей.</a:t>
            </a:r>
          </a:p>
          <a:p>
            <a:pPr lvl="0"/>
            <a:r>
              <a:rPr lang="ru-RU" sz="1400" b="1" dirty="0" smtClean="0">
                <a:latin typeface="Times New Roman" pitchFamily="18" charset="0"/>
                <a:cs typeface="Times New Roman" pitchFamily="18" charset="0"/>
              </a:rPr>
              <a:t>Реалистичность </a:t>
            </a:r>
            <a:r>
              <a:rPr lang="ru-RU" sz="1400" dirty="0" smtClean="0">
                <a:latin typeface="Times New Roman" pitchFamily="18" charset="0"/>
                <a:cs typeface="Times New Roman" pitchFamily="18" charset="0"/>
              </a:rPr>
              <a:t>проекта в том, что задания посильны для выполнения учащимися разных возрастных групп.</a:t>
            </a:r>
          </a:p>
          <a:p>
            <a:r>
              <a:rPr lang="ru-RU" sz="1400" b="1" dirty="0" smtClean="0">
                <a:latin typeface="Times New Roman" pitchFamily="18" charset="0"/>
                <a:cs typeface="Times New Roman" pitchFamily="18" charset="0"/>
              </a:rPr>
              <a:t>Экономичность</a:t>
            </a:r>
            <a:r>
              <a:rPr lang="ru-RU" sz="1400" dirty="0" smtClean="0">
                <a:latin typeface="Times New Roman" pitchFamily="18" charset="0"/>
                <a:cs typeface="Times New Roman" pitchFamily="18" charset="0"/>
              </a:rPr>
              <a:t> проекта. Все оформительские работы ведутся ребятами </a:t>
            </a:r>
            <a:endParaRPr lang="ru-RU" sz="1400" dirty="0" smtClean="0"/>
          </a:p>
          <a:p>
            <a:pPr lvl="0"/>
            <a:r>
              <a:rPr lang="ru-RU" sz="1400" i="1" u="sng" dirty="0" smtClean="0">
                <a:latin typeface="Times New Roman" pitchFamily="18" charset="0"/>
                <a:cs typeface="Times New Roman" pitchFamily="18" charset="0"/>
              </a:rPr>
              <a:t>самостоятельно .</a:t>
            </a:r>
            <a:endParaRPr lang="ru-RU" sz="1400" dirty="0" smtClean="0">
              <a:latin typeface="Times New Roman" pitchFamily="18" charset="0"/>
              <a:cs typeface="Times New Roman" pitchFamily="18" charset="0"/>
            </a:endParaRPr>
          </a:p>
          <a:p>
            <a:pPr lvl="0"/>
            <a:r>
              <a:rPr lang="ru-RU" sz="1400" b="1" dirty="0" smtClean="0">
                <a:latin typeface="Times New Roman" pitchFamily="18" charset="0"/>
                <a:cs typeface="Times New Roman" pitchFamily="18" charset="0"/>
              </a:rPr>
              <a:t>Перспективность</a:t>
            </a:r>
            <a:r>
              <a:rPr lang="ru-RU" sz="1400" dirty="0" smtClean="0">
                <a:latin typeface="Times New Roman" pitchFamily="18" charset="0"/>
                <a:cs typeface="Times New Roman" pitchFamily="18" charset="0"/>
              </a:rPr>
              <a:t> проекта. Собранные экспонаты, созданные передвижные экспозиции послужат ценным материалом для учебно-воспитательной работы в школе МБОУ «СОШ с. Кривандино».</a:t>
            </a:r>
          </a:p>
          <a:p>
            <a:pPr algn="l"/>
            <a:endParaRPr lang="ru-RU" sz="1400" b="1" i="1" dirty="0" smtClean="0">
              <a:latin typeface="Times New Roman" pitchFamily="18" charset="0"/>
              <a:cs typeface="Times New Roman" pitchFamily="18" charset="0"/>
            </a:endParaRPr>
          </a:p>
          <a:p>
            <a:endParaRPr lang="ru-RU" sz="1400" b="1" i="1" dirty="0" smtClean="0">
              <a:latin typeface="Times New Roman" pitchFamily="18" charset="0"/>
              <a:cs typeface="Times New Roman" pitchFamily="18" charset="0"/>
            </a:endParaRPr>
          </a:p>
          <a:p>
            <a:endParaRPr lang="ru-RU" sz="1400" b="1" i="1" dirty="0" smtClean="0">
              <a:latin typeface="Times New Roman" pitchFamily="18" charset="0"/>
              <a:cs typeface="Times New Roman" pitchFamily="18" charset="0"/>
            </a:endParaRPr>
          </a:p>
          <a:p>
            <a:endParaRPr lang="ru-RU" sz="1400" dirty="0">
              <a:latin typeface="Times New Roman" pitchFamily="18" charset="0"/>
              <a:cs typeface="Times New Roman" pitchFamily="18" charset="0"/>
            </a:endParaRPr>
          </a:p>
        </p:txBody>
      </p:sp>
      <p:sp>
        <p:nvSpPr>
          <p:cNvPr id="5" name="Прямоугольник 4"/>
          <p:cNvSpPr/>
          <p:nvPr/>
        </p:nvSpPr>
        <p:spPr>
          <a:xfrm>
            <a:off x="4392119" y="262327"/>
            <a:ext cx="7667468" cy="457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b="1" dirty="0" smtClean="0">
                <a:solidFill>
                  <a:srgbClr val="FF0000"/>
                </a:solidFill>
              </a:rPr>
              <a:t>Школьный краеведческий музей</a:t>
            </a:r>
            <a:endParaRPr lang="ru-RU" sz="2400" b="1" dirty="0">
              <a:solidFill>
                <a:srgbClr val="FF0000"/>
              </a:solidFill>
            </a:endParaRPr>
          </a:p>
        </p:txBody>
      </p:sp>
      <p:sp>
        <p:nvSpPr>
          <p:cNvPr id="7" name="Прямоугольник 6"/>
          <p:cNvSpPr/>
          <p:nvPr/>
        </p:nvSpPr>
        <p:spPr>
          <a:xfrm>
            <a:off x="4392119" y="820624"/>
            <a:ext cx="7667467" cy="449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rgbClr val="FF0000"/>
                </a:solidFill>
                <a:latin typeface="Arial" pitchFamily="34" charset="0"/>
                <a:cs typeface="Arial" pitchFamily="34" charset="0"/>
              </a:rPr>
              <a:t>МБОУ  «СОШ  с. Кривандино»</a:t>
            </a:r>
            <a:endParaRPr lang="ru-RU" b="1" dirty="0">
              <a:solidFill>
                <a:srgbClr val="FF0000"/>
              </a:solidFill>
              <a:latin typeface="Arial" pitchFamily="34" charset="0"/>
              <a:cs typeface="Arial" pitchFamily="34" charset="0"/>
            </a:endParaRPr>
          </a:p>
        </p:txBody>
      </p:sp>
      <p:pic>
        <p:nvPicPr>
          <p:cNvPr id="8" name="Picture 2" descr="C:\Users\HP\Desktop\Работа 2021\Фото музей\20210209_145253 - копия.jpg"/>
          <p:cNvPicPr>
            <a:picLocks noChangeAspect="1" noChangeArrowheads="1"/>
          </p:cNvPicPr>
          <p:nvPr/>
        </p:nvPicPr>
        <p:blipFill>
          <a:blip r:embed="rId3" cstate="print"/>
          <a:srcRect/>
          <a:stretch>
            <a:fillRect/>
          </a:stretch>
        </p:blipFill>
        <p:spPr bwMode="auto">
          <a:xfrm>
            <a:off x="257021" y="207306"/>
            <a:ext cx="3320028" cy="2992451"/>
          </a:xfrm>
          <a:prstGeom prst="rect">
            <a:avLst/>
          </a:prstGeom>
          <a:noFill/>
        </p:spPr>
      </p:pic>
      <p:pic>
        <p:nvPicPr>
          <p:cNvPr id="9" name="Picture 5" descr="C:\Users\user\Downloads\IMG-20250128-WA00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2974" y="2297756"/>
            <a:ext cx="3245708" cy="2434281"/>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C:\Users\user\Downloads\IMG-20250128-WA0021.jpg"/>
          <p:cNvPicPr>
            <a:picLocks noChangeAspect="1" noChangeArrowheads="1"/>
          </p:cNvPicPr>
          <p:nvPr/>
        </p:nvPicPr>
        <p:blipFill>
          <a:blip r:embed="rId5" cstate="print"/>
          <a:srcRect/>
          <a:stretch>
            <a:fillRect/>
          </a:stretch>
        </p:blipFill>
        <p:spPr bwMode="auto">
          <a:xfrm>
            <a:off x="5809391" y="5116268"/>
            <a:ext cx="3600000" cy="1707006"/>
          </a:xfrm>
          <a:prstGeom prst="rect">
            <a:avLst/>
          </a:prstGeom>
          <a:noFill/>
        </p:spPr>
      </p:pic>
      <p:pic>
        <p:nvPicPr>
          <p:cNvPr id="11268" name="Picture 4" descr="C:\Users\user\Downloads\IMG-20250128-WA0037.jpg"/>
          <p:cNvPicPr>
            <a:picLocks noChangeAspect="1" noChangeArrowheads="1"/>
          </p:cNvPicPr>
          <p:nvPr/>
        </p:nvPicPr>
        <p:blipFill>
          <a:blip r:embed="rId6" cstate="print"/>
          <a:srcRect/>
          <a:stretch>
            <a:fillRect/>
          </a:stretch>
        </p:blipFill>
        <p:spPr bwMode="auto">
          <a:xfrm>
            <a:off x="2836997" y="4770541"/>
            <a:ext cx="2459290" cy="1902107"/>
          </a:xfrm>
          <a:prstGeom prst="rect">
            <a:avLst/>
          </a:prstGeom>
          <a:noFill/>
        </p:spPr>
      </p:pic>
      <p:pic>
        <p:nvPicPr>
          <p:cNvPr id="11270" name="Picture 6" descr="C:\Users\user\Downloads\IMG-20250128-WA0048.jpg"/>
          <p:cNvPicPr>
            <a:picLocks noChangeAspect="1" noChangeArrowheads="1"/>
          </p:cNvPicPr>
          <p:nvPr/>
        </p:nvPicPr>
        <p:blipFill>
          <a:blip r:embed="rId7" cstate="print"/>
          <a:srcRect/>
          <a:stretch>
            <a:fillRect/>
          </a:stretch>
        </p:blipFill>
        <p:spPr bwMode="auto">
          <a:xfrm>
            <a:off x="190967" y="4361335"/>
            <a:ext cx="2504014" cy="1940611"/>
          </a:xfrm>
          <a:prstGeom prst="rect">
            <a:avLst/>
          </a:prstGeom>
          <a:noFill/>
        </p:spPr>
      </p:pic>
      <p:pic>
        <p:nvPicPr>
          <p:cNvPr id="10" name="Picture 8" descr="C:\Users\user\Downloads\IMG-20250128-WA0044.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50198" y="5116268"/>
            <a:ext cx="2199323" cy="1649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11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user\Downloads\IMG-20250128-WA00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4850230"/>
            <a:ext cx="2191264" cy="1643448"/>
          </a:xfrm>
          <a:prstGeom prst="rect">
            <a:avLst/>
          </a:prstGeom>
          <a:noFill/>
          <a:extLst>
            <a:ext uri="{909E8E84-426E-40DD-AFC4-6F175D3DCCD1}">
              <a14:hiddenFill xmlns:a14="http://schemas.microsoft.com/office/drawing/2010/main">
                <a:solidFill>
                  <a:srgbClr val="FFFFFF"/>
                </a:solidFill>
              </a14:hiddenFill>
            </a:ext>
          </a:extLst>
        </p:spPr>
      </p:pic>
      <p:sp>
        <p:nvSpPr>
          <p:cNvPr id="3" name="Подзаголовок 2"/>
          <p:cNvSpPr>
            <a:spLocks noGrp="1"/>
          </p:cNvSpPr>
          <p:nvPr>
            <p:ph type="subTitle" idx="1"/>
          </p:nvPr>
        </p:nvSpPr>
        <p:spPr>
          <a:xfrm>
            <a:off x="4754880" y="195944"/>
            <a:ext cx="7236824" cy="5786846"/>
          </a:xfrm>
          <a:noFill/>
        </p:spPr>
        <p:txBody>
          <a:bodyPr>
            <a:noAutofit/>
          </a:bodyPr>
          <a:lstStyle/>
          <a:p>
            <a:pPr algn="l"/>
            <a:endParaRPr lang="ru-RU" sz="1400" b="1" i="1" dirty="0" smtClean="0">
              <a:latin typeface="Times New Roman" pitchFamily="18" charset="0"/>
              <a:cs typeface="Times New Roman" pitchFamily="18" charset="0"/>
            </a:endParaRPr>
          </a:p>
          <a:p>
            <a:pPr algn="l"/>
            <a:r>
              <a:rPr lang="ru-RU" sz="1400" b="1" dirty="0" smtClean="0">
                <a:latin typeface="Times New Roman" pitchFamily="18" charset="0"/>
                <a:cs typeface="Times New Roman" pitchFamily="18" charset="0"/>
              </a:rPr>
              <a:t>Цели проекта: создание экспозиции школьного музея «Никто не забыт, ничто не забыто», посвящённой участникам в Великой Отечественной войне и разработка тематических экскурсий по экспозиции.</a:t>
            </a:r>
          </a:p>
          <a:p>
            <a:pPr algn="l"/>
            <a:r>
              <a:rPr lang="ru-RU" sz="1400" b="1" dirty="0" smtClean="0">
                <a:latin typeface="Times New Roman" pitchFamily="18" charset="0"/>
                <a:cs typeface="Times New Roman" pitchFamily="18" charset="0"/>
              </a:rPr>
              <a:t>Задачи:</a:t>
            </a:r>
          </a:p>
          <a:p>
            <a:pPr marL="342900" indent="-342900" algn="l">
              <a:buAutoNum type="arabicPeriod"/>
            </a:pPr>
            <a:r>
              <a:rPr lang="ru-RU" sz="1400" b="1" dirty="0" smtClean="0">
                <a:latin typeface="Times New Roman" pitchFamily="18" charset="0"/>
                <a:cs typeface="Times New Roman" pitchFamily="18" charset="0"/>
              </a:rPr>
              <a:t>Создать </a:t>
            </a:r>
            <a:r>
              <a:rPr lang="ru-RU" sz="1400" b="1" dirty="0" smtClean="0">
                <a:latin typeface="Times New Roman" pitchFamily="18" charset="0"/>
                <a:cs typeface="Times New Roman" pitchFamily="18" charset="0"/>
              </a:rPr>
              <a:t>инициативную группу по реализации социального проекта. </a:t>
            </a:r>
            <a:endParaRPr lang="ru-RU" sz="1400" b="1" dirty="0" smtClean="0">
              <a:latin typeface="Times New Roman" pitchFamily="18" charset="0"/>
              <a:cs typeface="Times New Roman" pitchFamily="18" charset="0"/>
            </a:endParaRPr>
          </a:p>
          <a:p>
            <a:pPr algn="l"/>
            <a:r>
              <a:rPr lang="ru-RU" sz="1400" b="1"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собрать и систематизировать сведения о судьбах родных школьников, участвовавших в Великой Отечественной войне.</a:t>
            </a:r>
          </a:p>
          <a:p>
            <a:pPr lvl="0" algn="l"/>
            <a:r>
              <a:rPr lang="ru-RU" sz="1400" b="1" dirty="0" smtClean="0">
                <a:latin typeface="Times New Roman" pitchFamily="18" charset="0"/>
                <a:cs typeface="Times New Roman" pitchFamily="18" charset="0"/>
              </a:rPr>
              <a:t>- дополнить  экспозицию  «Никто не забыт, ничто не забыто» собранным материалом</a:t>
            </a:r>
          </a:p>
          <a:p>
            <a:pPr lvl="0" algn="l"/>
            <a:r>
              <a:rPr lang="ru-RU" sz="1400" b="1" dirty="0" smtClean="0">
                <a:latin typeface="Times New Roman" pitchFamily="18" charset="0"/>
                <a:cs typeface="Times New Roman" pitchFamily="18" charset="0"/>
              </a:rPr>
              <a:t>-подготовить тексты экскурсий.</a:t>
            </a:r>
          </a:p>
          <a:p>
            <a:pPr lvl="0" algn="l"/>
            <a:r>
              <a:rPr lang="ru-RU" sz="1400" b="1" dirty="0" smtClean="0">
                <a:latin typeface="Times New Roman" pitchFamily="18" charset="0"/>
                <a:cs typeface="Times New Roman" pitchFamily="18" charset="0"/>
              </a:rPr>
              <a:t>- провести тематические экскурсии для обучающихся нашей школы</a:t>
            </a:r>
          </a:p>
          <a:p>
            <a:pPr algn="l"/>
            <a:r>
              <a:rPr lang="ru-RU" sz="1400" b="1" dirty="0" smtClean="0">
                <a:latin typeface="Times New Roman" pitchFamily="18" charset="0"/>
                <a:cs typeface="Times New Roman" pitchFamily="18" charset="0"/>
              </a:rPr>
              <a:t>2. Разработать план мероприятий по организации работы создания экспозиций школьного музея.</a:t>
            </a:r>
          </a:p>
          <a:p>
            <a:pPr algn="l"/>
            <a:r>
              <a:rPr lang="ru-RU" sz="1400" b="1" dirty="0" smtClean="0">
                <a:latin typeface="Times New Roman" pitchFamily="18" charset="0"/>
                <a:cs typeface="Times New Roman" pitchFamily="18" charset="0"/>
              </a:rPr>
              <a:t>4. Организовать и провести тематические мероприятия, экскурсии по экспозиции школьного музея «Никто не забыт, ничто не забыто».</a:t>
            </a:r>
          </a:p>
          <a:p>
            <a:pPr algn="l"/>
            <a:r>
              <a:rPr lang="ru-RU" sz="1400" b="1" dirty="0" smtClean="0">
                <a:latin typeface="Times New Roman" pitchFamily="18" charset="0"/>
                <a:cs typeface="Times New Roman" pitchFamily="18" charset="0"/>
              </a:rPr>
              <a:t>Место: МБОУ «Средняя общеобразовательная школа села Кривандино» (корпус3), </a:t>
            </a:r>
            <a:r>
              <a:rPr lang="ru-RU" sz="1400" b="1" dirty="0" err="1" smtClean="0">
                <a:latin typeface="Times New Roman" pitchFamily="18" charset="0"/>
                <a:cs typeface="Times New Roman" pitchFamily="18" charset="0"/>
              </a:rPr>
              <a:t>п.Туголесский</a:t>
            </a:r>
            <a:r>
              <a:rPr lang="ru-RU" sz="1400" b="1" dirty="0" smtClean="0">
                <a:latin typeface="Times New Roman" pitchFamily="18" charset="0"/>
                <a:cs typeface="Times New Roman" pitchFamily="18" charset="0"/>
              </a:rPr>
              <a:t> Бор, ул.Горького, д.29.</a:t>
            </a:r>
          </a:p>
          <a:p>
            <a:pPr algn="l"/>
            <a:r>
              <a:rPr lang="ru-RU" sz="1400" b="1" dirty="0" smtClean="0">
                <a:latin typeface="Times New Roman" pitchFamily="18" charset="0"/>
                <a:cs typeface="Times New Roman" pitchFamily="18" charset="0"/>
              </a:rPr>
              <a:t>Сроки реализации проекта: сентябрь </a:t>
            </a:r>
            <a:r>
              <a:rPr lang="ru-RU" sz="1400" b="1" dirty="0" smtClean="0">
                <a:latin typeface="Times New Roman" pitchFamily="18" charset="0"/>
                <a:cs typeface="Times New Roman" pitchFamily="18" charset="0"/>
              </a:rPr>
              <a:t>2025 </a:t>
            </a:r>
            <a:r>
              <a:rPr lang="ru-RU" sz="1400" b="1" dirty="0" smtClean="0">
                <a:latin typeface="Times New Roman" pitchFamily="18" charset="0"/>
                <a:cs typeface="Times New Roman" pitchFamily="18" charset="0"/>
              </a:rPr>
              <a:t>г. – декабрь </a:t>
            </a:r>
            <a:r>
              <a:rPr lang="ru-RU" sz="1400" b="1" dirty="0" smtClean="0">
                <a:latin typeface="Times New Roman" pitchFamily="18" charset="0"/>
                <a:cs typeface="Times New Roman" pitchFamily="18" charset="0"/>
              </a:rPr>
              <a:t>2025 </a:t>
            </a:r>
            <a:r>
              <a:rPr lang="ru-RU" sz="1400" b="1" dirty="0" smtClean="0">
                <a:latin typeface="Times New Roman" pitchFamily="18" charset="0"/>
                <a:cs typeface="Times New Roman" pitchFamily="18" charset="0"/>
              </a:rPr>
              <a:t>г.</a:t>
            </a:r>
          </a:p>
          <a:p>
            <a:pPr algn="l"/>
            <a:r>
              <a:rPr lang="ru-RU" sz="1400" b="1" dirty="0" smtClean="0">
                <a:latin typeface="Times New Roman" pitchFamily="18" charset="0"/>
                <a:cs typeface="Times New Roman" pitchFamily="18" charset="0"/>
              </a:rPr>
              <a:t>Трансляция проекта: январь – май  </a:t>
            </a:r>
            <a:r>
              <a:rPr lang="ru-RU" sz="1400" b="1" dirty="0" smtClean="0">
                <a:latin typeface="Times New Roman" pitchFamily="18" charset="0"/>
                <a:cs typeface="Times New Roman" pitchFamily="18" charset="0"/>
              </a:rPr>
              <a:t>2026г</a:t>
            </a:r>
            <a:r>
              <a:rPr lang="ru-RU" sz="1400" b="1" dirty="0" smtClean="0">
                <a:latin typeface="Times New Roman" pitchFamily="18" charset="0"/>
                <a:cs typeface="Times New Roman" pitchFamily="18" charset="0"/>
              </a:rPr>
              <a:t>.</a:t>
            </a:r>
          </a:p>
          <a:p>
            <a:pPr algn="l"/>
            <a:r>
              <a:rPr lang="ru-RU" sz="1400" b="1" dirty="0" smtClean="0">
                <a:latin typeface="Times New Roman" pitchFamily="18" charset="0"/>
                <a:cs typeface="Times New Roman" pitchFamily="18" charset="0"/>
              </a:rPr>
              <a:t>Объект проекта: участники Великой Отечественной войны, труженики тыла, дети войны  – жители </a:t>
            </a:r>
            <a:r>
              <a:rPr lang="ru-RU" sz="1400" b="1" dirty="0" err="1" smtClean="0">
                <a:latin typeface="Times New Roman" pitchFamily="18" charset="0"/>
                <a:cs typeface="Times New Roman" pitchFamily="18" charset="0"/>
              </a:rPr>
              <a:t>п.Туголесский</a:t>
            </a:r>
            <a:r>
              <a:rPr lang="ru-RU" sz="1400" b="1" dirty="0" smtClean="0">
                <a:latin typeface="Times New Roman" pitchFamily="18" charset="0"/>
                <a:cs typeface="Times New Roman" pitchFamily="18" charset="0"/>
              </a:rPr>
              <a:t> Бор.</a:t>
            </a:r>
          </a:p>
          <a:p>
            <a:pPr algn="l"/>
            <a:r>
              <a:rPr lang="ru-RU" sz="1400" b="1" dirty="0" smtClean="0">
                <a:latin typeface="Times New Roman" pitchFamily="18" charset="0"/>
                <a:cs typeface="Times New Roman" pitchFamily="18" charset="0"/>
              </a:rPr>
              <a:t>Предмет проекта: стенд «Никто не забыт, ничто не забыто», материалы, собранные для экспозиции.</a:t>
            </a:r>
          </a:p>
          <a:p>
            <a:pPr algn="l"/>
            <a:endParaRPr lang="ru-RU" sz="1400" b="1" i="1" dirty="0" smtClean="0">
              <a:latin typeface="Times New Roman" pitchFamily="18" charset="0"/>
              <a:cs typeface="Times New Roman" pitchFamily="18" charset="0"/>
            </a:endParaRPr>
          </a:p>
          <a:p>
            <a:pPr algn="l"/>
            <a:endParaRPr lang="ru-RU" sz="1400" b="1" i="1" dirty="0" smtClean="0">
              <a:latin typeface="Times New Roman" pitchFamily="18" charset="0"/>
              <a:cs typeface="Times New Roman" pitchFamily="18" charset="0"/>
            </a:endParaRPr>
          </a:p>
          <a:p>
            <a:pPr algn="l"/>
            <a:endParaRPr lang="ru-RU" sz="1400" b="1" i="1" dirty="0" smtClean="0">
              <a:latin typeface="Times New Roman" pitchFamily="18" charset="0"/>
              <a:cs typeface="Times New Roman" pitchFamily="18" charset="0"/>
            </a:endParaRPr>
          </a:p>
          <a:p>
            <a:pPr algn="l"/>
            <a:endParaRPr lang="ru-RU" sz="1400" b="1" dirty="0" smtClean="0">
              <a:solidFill>
                <a:srgbClr val="FF0000"/>
              </a:solidFill>
              <a:latin typeface="Times New Roman" pitchFamily="18" charset="0"/>
              <a:cs typeface="Times New Roman" pitchFamily="18" charset="0"/>
            </a:endParaRPr>
          </a:p>
          <a:p>
            <a:pPr algn="l"/>
            <a:endParaRPr lang="ru-RU" sz="1400" b="1" dirty="0">
              <a:latin typeface="Times New Roman" pitchFamily="18" charset="0"/>
              <a:cs typeface="Times New Roman" pitchFamily="18" charset="0"/>
            </a:endParaRPr>
          </a:p>
        </p:txBody>
      </p:sp>
      <p:sp>
        <p:nvSpPr>
          <p:cNvPr id="4" name="Прямоугольник 3"/>
          <p:cNvSpPr/>
          <p:nvPr/>
        </p:nvSpPr>
        <p:spPr>
          <a:xfrm>
            <a:off x="821940" y="394656"/>
            <a:ext cx="3000552" cy="727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dirty="0">
              <a:solidFill>
                <a:schemeClr val="bg1"/>
              </a:solidFill>
            </a:endParaRPr>
          </a:p>
        </p:txBody>
      </p:sp>
      <p:sp>
        <p:nvSpPr>
          <p:cNvPr id="5" name="Прямоугольник 4"/>
          <p:cNvSpPr/>
          <p:nvPr/>
        </p:nvSpPr>
        <p:spPr>
          <a:xfrm>
            <a:off x="4392119" y="262327"/>
            <a:ext cx="7667468" cy="457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400" b="1" dirty="0">
              <a:solidFill>
                <a:schemeClr val="bg1"/>
              </a:solidFill>
            </a:endParaRPr>
          </a:p>
        </p:txBody>
      </p:sp>
      <p:sp>
        <p:nvSpPr>
          <p:cNvPr id="7" name="Прямоугольник 6"/>
          <p:cNvSpPr/>
          <p:nvPr/>
        </p:nvSpPr>
        <p:spPr>
          <a:xfrm>
            <a:off x="313510" y="404950"/>
            <a:ext cx="4428307" cy="901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FF0000"/>
                </a:solidFill>
                <a:latin typeface="Times New Roman" pitchFamily="18" charset="0"/>
                <a:cs typeface="Times New Roman" pitchFamily="18" charset="0"/>
              </a:rPr>
              <a:t>«Никто не забыт, ничто не забыто»</a:t>
            </a:r>
            <a:endParaRPr lang="ru-RU" sz="3200" b="1" dirty="0">
              <a:solidFill>
                <a:srgbClr val="FF0000"/>
              </a:solidFill>
              <a:latin typeface="Times New Roman" pitchFamily="18" charset="0"/>
              <a:cs typeface="Times New Roman" pitchFamily="18" charset="0"/>
            </a:endParaRPr>
          </a:p>
        </p:txBody>
      </p:sp>
      <p:pic>
        <p:nvPicPr>
          <p:cNvPr id="8" name="Содержимое 13"/>
          <p:cNvPicPr>
            <a:picLocks/>
          </p:cNvPicPr>
          <p:nvPr/>
        </p:nvPicPr>
        <p:blipFill>
          <a:blip r:embed="rId4" cstate="print"/>
          <a:stretch>
            <a:fillRect/>
          </a:stretch>
        </p:blipFill>
        <p:spPr>
          <a:xfrm>
            <a:off x="216330" y="1383839"/>
            <a:ext cx="2121921" cy="1725121"/>
          </a:xfrm>
          <a:prstGeom prst="rect">
            <a:avLst/>
          </a:prstGeom>
        </p:spPr>
      </p:pic>
      <p:pic>
        <p:nvPicPr>
          <p:cNvPr id="9" name="Рисунок 8"/>
          <p:cNvPicPr/>
          <p:nvPr/>
        </p:nvPicPr>
        <p:blipFill>
          <a:blip r:embed="rId5" cstate="print"/>
          <a:stretch>
            <a:fillRect/>
          </a:stretch>
        </p:blipFill>
        <p:spPr>
          <a:xfrm>
            <a:off x="2443138" y="1369961"/>
            <a:ext cx="1763101" cy="1621434"/>
          </a:xfrm>
          <a:prstGeom prst="rect">
            <a:avLst/>
          </a:prstGeom>
        </p:spPr>
      </p:pic>
      <p:pic>
        <p:nvPicPr>
          <p:cNvPr id="10" name="Picture 6" descr="image-03-02-21-10-48-9"/>
          <p:cNvPicPr>
            <a:picLocks noChangeAspect="1" noChangeArrowheads="1"/>
          </p:cNvPicPr>
          <p:nvPr/>
        </p:nvPicPr>
        <p:blipFill>
          <a:blip r:embed="rId6" cstate="print"/>
          <a:srcRect/>
          <a:stretch>
            <a:fillRect/>
          </a:stretch>
        </p:blipFill>
        <p:spPr bwMode="auto">
          <a:xfrm>
            <a:off x="0" y="3117941"/>
            <a:ext cx="2640692" cy="1732289"/>
          </a:xfrm>
          <a:prstGeom prst="rect">
            <a:avLst/>
          </a:prstGeom>
          <a:noFill/>
          <a:ln w="9525">
            <a:noFill/>
            <a:miter lim="800000"/>
            <a:headEnd/>
            <a:tailEnd/>
          </a:ln>
        </p:spPr>
      </p:pic>
      <p:pic>
        <p:nvPicPr>
          <p:cNvPr id="11" name="Рисунок 10" descr="C:\Users\user\Downloads\image-25-01-25-07-42-10.jpeg"/>
          <p:cNvPicPr/>
          <p:nvPr/>
        </p:nvPicPr>
        <p:blipFill>
          <a:blip r:embed="rId7" cstate="print"/>
          <a:srcRect/>
          <a:stretch>
            <a:fillRect/>
          </a:stretch>
        </p:blipFill>
        <p:spPr bwMode="auto">
          <a:xfrm>
            <a:off x="2099061" y="2857021"/>
            <a:ext cx="2590800" cy="1917135"/>
          </a:xfrm>
          <a:prstGeom prst="rect">
            <a:avLst/>
          </a:prstGeom>
          <a:noFill/>
          <a:ln w="9525">
            <a:noFill/>
            <a:miter lim="800000"/>
            <a:headEnd/>
            <a:tailEnd/>
          </a:ln>
        </p:spPr>
      </p:pic>
      <p:pic>
        <p:nvPicPr>
          <p:cNvPr id="12" name="Рисунок 11" descr="C:\Users\user\Downloads\image-25-01-25-07-42-9.jpeg"/>
          <p:cNvPicPr/>
          <p:nvPr/>
        </p:nvPicPr>
        <p:blipFill>
          <a:blip r:embed="rId8" cstate="print"/>
          <a:srcRect/>
          <a:stretch>
            <a:fillRect/>
          </a:stretch>
        </p:blipFill>
        <p:spPr bwMode="auto">
          <a:xfrm>
            <a:off x="216330" y="4850230"/>
            <a:ext cx="2379737" cy="1781175"/>
          </a:xfrm>
          <a:prstGeom prst="rect">
            <a:avLst/>
          </a:prstGeom>
          <a:noFill/>
          <a:ln w="9525">
            <a:noFill/>
            <a:miter lim="800000"/>
            <a:headEnd/>
            <a:tailEnd/>
          </a:ln>
        </p:spPr>
      </p:pic>
      <p:sp>
        <p:nvSpPr>
          <p:cNvPr id="13" name="TextBox 12"/>
          <p:cNvSpPr txBox="1"/>
          <p:nvPr/>
        </p:nvSpPr>
        <p:spPr>
          <a:xfrm>
            <a:off x="470263" y="5993026"/>
            <a:ext cx="2272937" cy="923330"/>
          </a:xfrm>
          <a:prstGeom prst="rect">
            <a:avLst/>
          </a:prstGeom>
          <a:noFill/>
        </p:spPr>
        <p:txBody>
          <a:bodyPr wrap="square" rtlCol="0">
            <a:spAutoFit/>
          </a:bodyPr>
          <a:lstStyle/>
          <a:p>
            <a:r>
              <a:rPr lang="ru-RU" b="1" dirty="0" smtClean="0"/>
              <a:t>Работа школьного актива по созданию экспозиций</a:t>
            </a:r>
            <a:endParaRPr lang="ru-RU" b="1" dirty="0"/>
          </a:p>
        </p:txBody>
      </p:sp>
    </p:spTree>
    <p:extLst>
      <p:ext uri="{BB962C8B-B14F-4D97-AF65-F5344CB8AC3E}">
        <p14:creationId xmlns:p14="http://schemas.microsoft.com/office/powerpoint/2010/main" val="332711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Объект 2"/>
          <p:cNvSpPr txBox="1">
            <a:spLocks/>
          </p:cNvSpPr>
          <p:nvPr/>
        </p:nvSpPr>
        <p:spPr>
          <a:xfrm>
            <a:off x="5362457" y="1521089"/>
            <a:ext cx="6008493" cy="3722059"/>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1600" dirty="0" smtClean="0"/>
              <a:t>Раздел «Никто не забыт, ничто не забыто» рассказывает о событиях Великой Отечественной войны. </a:t>
            </a:r>
          </a:p>
          <a:p>
            <a:pPr marL="0" indent="0" algn="just">
              <a:buNone/>
            </a:pPr>
            <a:r>
              <a:rPr lang="ru-RU" sz="1600" dirty="0" smtClean="0"/>
              <a:t>Здесь нами собраны фотографии земляков-героев, информация о ветеранах  Великой Отечественной войны,  учителях–участниках войны, воспитанников школы, погибших на войне.  Экспозиция содержит </a:t>
            </a:r>
            <a:r>
              <a:rPr lang="ru-RU" sz="1600" dirty="0" err="1" smtClean="0"/>
              <a:t>фотоархив</a:t>
            </a:r>
            <a:r>
              <a:rPr lang="ru-RU" sz="1600" dirty="0" smtClean="0"/>
              <a:t>, документы,  воспоминания и автобиографии участников военных действий.  Также представлены медали фронтовиков, памятные фото, фронтовые письма-треугольники.</a:t>
            </a:r>
            <a:endParaRPr lang="ru-RU" sz="1600" dirty="0"/>
          </a:p>
        </p:txBody>
      </p:sp>
      <p:sp>
        <p:nvSpPr>
          <p:cNvPr id="7" name="Объект 2"/>
          <p:cNvSpPr txBox="1">
            <a:spLocks/>
          </p:cNvSpPr>
          <p:nvPr/>
        </p:nvSpPr>
        <p:spPr>
          <a:xfrm>
            <a:off x="4862594" y="278849"/>
            <a:ext cx="6008493" cy="779242"/>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2400" b="1" dirty="0" smtClean="0">
                <a:solidFill>
                  <a:schemeClr val="bg1"/>
                </a:solidFill>
              </a:rPr>
              <a:t>«Никто не забыт, ничто не забыто» </a:t>
            </a:r>
            <a:endParaRPr lang="ru-RU" sz="2400" b="1" dirty="0">
              <a:solidFill>
                <a:schemeClr val="bg1"/>
              </a:solidFill>
            </a:endParaRPr>
          </a:p>
        </p:txBody>
      </p:sp>
      <p:pic>
        <p:nvPicPr>
          <p:cNvPr id="10" name="Рисунок 9" descr="C:\Users\HP\Desktop\РАБОТА\Николаева 2018\Работа 2018-19\Музей\Зал боевой славы\Фотки из музея школы\DSCN1517.JPG"/>
          <p:cNvPicPr/>
          <p:nvPr/>
        </p:nvPicPr>
        <p:blipFill>
          <a:blip r:embed="rId3" cstate="print"/>
          <a:srcRect l="41868" b="1565"/>
          <a:stretch>
            <a:fillRect/>
          </a:stretch>
        </p:blipFill>
        <p:spPr bwMode="auto">
          <a:xfrm>
            <a:off x="9181070" y="3888744"/>
            <a:ext cx="2706130" cy="2413201"/>
          </a:xfrm>
          <a:prstGeom prst="rect">
            <a:avLst/>
          </a:prstGeom>
          <a:noFill/>
        </p:spPr>
      </p:pic>
      <p:pic>
        <p:nvPicPr>
          <p:cNvPr id="3075" name="Picture 3" descr="C:\Users\user\Downloads\IMG-20250128-WA003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52304" y="4119682"/>
            <a:ext cx="3203384" cy="24025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user\Downloads\IMG-20250128-WA0042.jpg"/>
          <p:cNvPicPr>
            <a:picLocks noChangeAspect="1" noChangeArrowheads="1"/>
          </p:cNvPicPr>
          <p:nvPr/>
        </p:nvPicPr>
        <p:blipFill>
          <a:blip r:embed="rId5"/>
          <a:srcRect/>
          <a:stretch>
            <a:fillRect/>
          </a:stretch>
        </p:blipFill>
        <p:spPr bwMode="auto">
          <a:xfrm>
            <a:off x="317156" y="172995"/>
            <a:ext cx="3385751" cy="2704711"/>
          </a:xfrm>
          <a:prstGeom prst="rect">
            <a:avLst/>
          </a:prstGeom>
          <a:noFill/>
        </p:spPr>
      </p:pic>
      <p:pic>
        <p:nvPicPr>
          <p:cNvPr id="9218" name="Picture 2" descr="C:\Users\user\Downloads\IMG-20250128-WA0046 (1).jpg"/>
          <p:cNvPicPr>
            <a:picLocks noChangeAspect="1" noChangeArrowheads="1"/>
          </p:cNvPicPr>
          <p:nvPr/>
        </p:nvPicPr>
        <p:blipFill>
          <a:blip r:embed="rId6" cstate="print"/>
          <a:srcRect/>
          <a:stretch>
            <a:fillRect/>
          </a:stretch>
        </p:blipFill>
        <p:spPr bwMode="auto">
          <a:xfrm>
            <a:off x="2534852" y="4472545"/>
            <a:ext cx="2851093" cy="2138320"/>
          </a:xfrm>
          <a:prstGeom prst="rect">
            <a:avLst/>
          </a:prstGeom>
          <a:noFill/>
        </p:spPr>
      </p:pic>
      <p:pic>
        <p:nvPicPr>
          <p:cNvPr id="3076" name="Picture 4" descr="C:\Users\user\Downloads\IMG-20250128-WA004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52251" y="2068460"/>
            <a:ext cx="2992062" cy="224404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user\Downloads\IMG-20250128-WA002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4757" y="3805881"/>
            <a:ext cx="3080952" cy="2310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7232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4">
            <a:extLst>
              <a:ext uri="{FF2B5EF4-FFF2-40B4-BE49-F238E27FC236}">
                <a16:creationId xmlns="" xmlns:a16="http://schemas.microsoft.com/office/drawing/2014/main" id="{9437B60E-01EC-7843-9181-A8FAAD6280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500"/>
            <a:ext cx="12500304" cy="6921500"/>
          </a:xfrm>
          <a:prstGeom prst="rect">
            <a:avLst/>
          </a:prstGeom>
        </p:spPr>
      </p:pic>
      <p:pic>
        <p:nvPicPr>
          <p:cNvPr id="5" name="Рисунок 5">
            <a:extLst>
              <a:ext uri="{FF2B5EF4-FFF2-40B4-BE49-F238E27FC236}">
                <a16:creationId xmlns="" xmlns:a16="http://schemas.microsoft.com/office/drawing/2014/main" id="{040B2525-13D2-404B-A6A4-6B25ED83F4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385622" cy="6858000"/>
          </a:xfrm>
          <a:prstGeom prst="rect">
            <a:avLst/>
          </a:prstGeom>
        </p:spPr>
      </p:pic>
      <p:pic>
        <p:nvPicPr>
          <p:cNvPr id="6" name="Рисунок 6">
            <a:extLst>
              <a:ext uri="{FF2B5EF4-FFF2-40B4-BE49-F238E27FC236}">
                <a16:creationId xmlns="" xmlns:a16="http://schemas.microsoft.com/office/drawing/2014/main" id="{38FE542C-1515-124A-94D7-9BF4B4B005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247" y="-927464"/>
            <a:ext cx="12500304" cy="7262950"/>
          </a:xfrm>
          <a:prstGeom prst="rect">
            <a:avLst/>
          </a:prstGeom>
        </p:spPr>
      </p:pic>
      <p:pic>
        <p:nvPicPr>
          <p:cNvPr id="15" name="Рисунок 14"/>
          <p:cNvPicPr>
            <a:picLocks noChangeAspect="1"/>
          </p:cNvPicPr>
          <p:nvPr/>
        </p:nvPicPr>
        <p:blipFill>
          <a:blip r:embed="rId5" cstate="print"/>
          <a:stretch>
            <a:fillRect/>
          </a:stretch>
        </p:blipFill>
        <p:spPr>
          <a:xfrm>
            <a:off x="5298595" y="692331"/>
            <a:ext cx="6072142" cy="85185"/>
          </a:xfrm>
          <a:prstGeom prst="rect">
            <a:avLst/>
          </a:prstGeom>
        </p:spPr>
      </p:pic>
      <p:sp>
        <p:nvSpPr>
          <p:cNvPr id="17" name="Объект 2"/>
          <p:cNvSpPr txBox="1">
            <a:spLocks/>
          </p:cNvSpPr>
          <p:nvPr/>
        </p:nvSpPr>
        <p:spPr>
          <a:xfrm>
            <a:off x="5316721" y="1201782"/>
            <a:ext cx="6008493" cy="3382575"/>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sz="1600" dirty="0" smtClean="0"/>
              <a:t>Экспозиция рассказывает нам о земляках-героях Великой Отечественной войны.  </a:t>
            </a:r>
          </a:p>
          <a:p>
            <a:r>
              <a:rPr lang="ru-RU" sz="1600" dirty="0" smtClean="0"/>
              <a:t>Сорокина Пелагея Ивановна, молодая девчушка за рулём военного грузовика .Мы привыкли видеть сильных, бесстрашных мужчин, но, как ни странно, за спиной хрупкой двадцатилетней Пелагеи, остались тысячи фронтовых дорог. Окончив ускоренные курсы шофёров, она всю войну возила раненых, продукты, промышленные грузы.</a:t>
            </a:r>
          </a:p>
          <a:p>
            <a:r>
              <a:rPr lang="ru-RU" sz="1600" dirty="0" smtClean="0"/>
              <a:t>Сорокин Пётр Константинович, награждён Орденом Отечественной войны </a:t>
            </a:r>
            <a:r>
              <a:rPr lang="en-US" sz="1600" dirty="0" smtClean="0"/>
              <a:t>I </a:t>
            </a:r>
            <a:r>
              <a:rPr lang="ru-RU" sz="1600" dirty="0" smtClean="0"/>
              <a:t>степени.</a:t>
            </a:r>
          </a:p>
          <a:p>
            <a:r>
              <a:rPr lang="ru-RU" sz="1600" dirty="0" smtClean="0"/>
              <a:t> Аргунов Иван Никитич 1923 г.р. награжден  медалью «За победу над Германией в Великой Отечественной войне 1941-1945 гг.», Орденом Отечественной войны </a:t>
            </a:r>
            <a:r>
              <a:rPr lang="en-US" sz="1600" dirty="0" smtClean="0"/>
              <a:t>Ii</a:t>
            </a:r>
            <a:r>
              <a:rPr lang="ru-RU" sz="1600" dirty="0" smtClean="0"/>
              <a:t>степени.</a:t>
            </a:r>
          </a:p>
          <a:p>
            <a:r>
              <a:rPr lang="ru-RU" sz="1600" dirty="0" err="1" smtClean="0"/>
              <a:t>Судьина</a:t>
            </a:r>
            <a:r>
              <a:rPr lang="ru-RU" sz="1600" dirty="0" smtClean="0"/>
              <a:t> Любовь Иосифовна награждена Орденом Отечественной войны </a:t>
            </a:r>
            <a:r>
              <a:rPr lang="en-US" sz="1600" dirty="0" smtClean="0"/>
              <a:t>II</a:t>
            </a:r>
            <a:r>
              <a:rPr lang="ru-RU" sz="1600" dirty="0" smtClean="0"/>
              <a:t> степени.</a:t>
            </a:r>
          </a:p>
          <a:p>
            <a:pPr marL="0" indent="0" algn="just">
              <a:buFont typeface="Arial" panose="020B0604020202020204" pitchFamily="34" charset="0"/>
              <a:buNone/>
            </a:pPr>
            <a:endParaRPr lang="ru-RU" sz="1600" dirty="0"/>
          </a:p>
        </p:txBody>
      </p:sp>
      <p:sp>
        <p:nvSpPr>
          <p:cNvPr id="18" name="Объект 2"/>
          <p:cNvSpPr txBox="1">
            <a:spLocks/>
          </p:cNvSpPr>
          <p:nvPr/>
        </p:nvSpPr>
        <p:spPr>
          <a:xfrm>
            <a:off x="4901783" y="278849"/>
            <a:ext cx="6008493" cy="74005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ru-RU" sz="2400" b="1" dirty="0" smtClean="0"/>
              <a:t>Экспозиция «Земляки-герои»</a:t>
            </a:r>
            <a:endParaRPr lang="ru-RU" sz="2400" b="1" dirty="0"/>
          </a:p>
        </p:txBody>
      </p:sp>
      <p:pic>
        <p:nvPicPr>
          <p:cNvPr id="2050" name="Picture 2" descr="C:\Users\HP\Desktop\Работа 2021\Фото музей\image-03-02-21-10-49-15.jpeg"/>
          <p:cNvPicPr>
            <a:picLocks noChangeAspect="1" noChangeArrowheads="1"/>
          </p:cNvPicPr>
          <p:nvPr/>
        </p:nvPicPr>
        <p:blipFill>
          <a:blip r:embed="rId6" cstate="print"/>
          <a:srcRect/>
          <a:stretch>
            <a:fillRect/>
          </a:stretch>
        </p:blipFill>
        <p:spPr bwMode="auto">
          <a:xfrm>
            <a:off x="248194" y="165208"/>
            <a:ext cx="2508069" cy="2823274"/>
          </a:xfrm>
          <a:prstGeom prst="rect">
            <a:avLst/>
          </a:prstGeom>
          <a:noFill/>
        </p:spPr>
      </p:pic>
      <p:pic>
        <p:nvPicPr>
          <p:cNvPr id="9" name="Рисунок 8" descr="C:\Users\user\Downloads\image-25-01-25-07-42-7.jpeg"/>
          <p:cNvPicPr/>
          <p:nvPr/>
        </p:nvPicPr>
        <p:blipFill>
          <a:blip r:embed="rId7" cstate="print"/>
          <a:srcRect/>
          <a:stretch>
            <a:fillRect/>
          </a:stretch>
        </p:blipFill>
        <p:spPr bwMode="auto">
          <a:xfrm>
            <a:off x="2565812" y="204307"/>
            <a:ext cx="2886839" cy="2469696"/>
          </a:xfrm>
          <a:prstGeom prst="rect">
            <a:avLst/>
          </a:prstGeom>
          <a:noFill/>
          <a:ln w="9525">
            <a:noFill/>
            <a:miter lim="800000"/>
            <a:headEnd/>
            <a:tailEnd/>
          </a:ln>
        </p:spPr>
      </p:pic>
      <p:pic>
        <p:nvPicPr>
          <p:cNvPr id="8196" name="Picture 4" descr="C:\Users\user\Downloads\image-25-01-25-07-42-1.jpeg"/>
          <p:cNvPicPr>
            <a:picLocks noChangeAspect="1" noChangeArrowheads="1"/>
          </p:cNvPicPr>
          <p:nvPr/>
        </p:nvPicPr>
        <p:blipFill>
          <a:blip r:embed="rId8" cstate="print"/>
          <a:srcRect/>
          <a:stretch>
            <a:fillRect/>
          </a:stretch>
        </p:blipFill>
        <p:spPr bwMode="auto">
          <a:xfrm rot="10800000">
            <a:off x="286274" y="2183632"/>
            <a:ext cx="3710959" cy="2622116"/>
          </a:xfrm>
          <a:prstGeom prst="rect">
            <a:avLst/>
          </a:prstGeom>
          <a:noFill/>
        </p:spPr>
      </p:pic>
      <p:pic>
        <p:nvPicPr>
          <p:cNvPr id="12" name="Рисунок 11" descr="C:\Users\user\Downloads\image-25-01-25-07-42-15.jpeg"/>
          <p:cNvPicPr/>
          <p:nvPr/>
        </p:nvPicPr>
        <p:blipFill>
          <a:blip r:embed="rId9"/>
          <a:stretch>
            <a:fillRect/>
          </a:stretch>
        </p:blipFill>
        <p:spPr bwMode="auto">
          <a:xfrm>
            <a:off x="3289543" y="2584033"/>
            <a:ext cx="2187823" cy="2436242"/>
          </a:xfrm>
          <a:prstGeom prst="rect">
            <a:avLst/>
          </a:prstGeom>
          <a:noFill/>
        </p:spPr>
      </p:pic>
      <p:sp>
        <p:nvSpPr>
          <p:cNvPr id="13" name="TextBox 12"/>
          <p:cNvSpPr txBox="1"/>
          <p:nvPr/>
        </p:nvSpPr>
        <p:spPr>
          <a:xfrm>
            <a:off x="2847703" y="4715691"/>
            <a:ext cx="2629662" cy="369332"/>
          </a:xfrm>
          <a:prstGeom prst="rect">
            <a:avLst/>
          </a:prstGeom>
          <a:noFill/>
        </p:spPr>
        <p:txBody>
          <a:bodyPr wrap="square" rtlCol="0">
            <a:spAutoFit/>
          </a:bodyPr>
          <a:lstStyle/>
          <a:p>
            <a:pPr algn="ctr"/>
            <a:r>
              <a:rPr lang="ru-RU" dirty="0" smtClean="0"/>
              <a:t>Сорокин П.К.</a:t>
            </a:r>
            <a:endParaRPr lang="ru-RU" dirty="0"/>
          </a:p>
        </p:txBody>
      </p:sp>
      <p:pic>
        <p:nvPicPr>
          <p:cNvPr id="1026" name="Picture 2" descr="C:\Users\user\Downloads\IMG-20250128-WA0036.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5705" y="4068805"/>
            <a:ext cx="1807365" cy="247794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ownloads\IMG-20250128-WA0045.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6200000">
            <a:off x="3212258" y="4719819"/>
            <a:ext cx="1788297" cy="248806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16692" y="5906530"/>
            <a:ext cx="2267721" cy="369332"/>
          </a:xfrm>
          <a:prstGeom prst="rect">
            <a:avLst/>
          </a:prstGeom>
          <a:noFill/>
        </p:spPr>
        <p:txBody>
          <a:bodyPr wrap="square" rtlCol="0">
            <a:spAutoFit/>
          </a:bodyPr>
          <a:lstStyle/>
          <a:p>
            <a:r>
              <a:rPr lang="ru-RU" dirty="0" smtClean="0"/>
              <a:t>Аргунов И.Н.</a:t>
            </a:r>
            <a:endParaRPr lang="ru-RU" dirty="0"/>
          </a:p>
        </p:txBody>
      </p:sp>
      <p:sp>
        <p:nvSpPr>
          <p:cNvPr id="19" name="TextBox 18"/>
          <p:cNvSpPr txBox="1"/>
          <p:nvPr/>
        </p:nvSpPr>
        <p:spPr>
          <a:xfrm>
            <a:off x="3842951" y="6425514"/>
            <a:ext cx="1839613" cy="369332"/>
          </a:xfrm>
          <a:prstGeom prst="rect">
            <a:avLst/>
          </a:prstGeom>
          <a:noFill/>
        </p:spPr>
        <p:txBody>
          <a:bodyPr wrap="square" rtlCol="0">
            <a:spAutoFit/>
          </a:bodyPr>
          <a:lstStyle/>
          <a:p>
            <a:r>
              <a:rPr lang="ru-RU" dirty="0" err="1" smtClean="0"/>
              <a:t>Судьина</a:t>
            </a:r>
            <a:r>
              <a:rPr lang="ru-RU" dirty="0" smtClean="0"/>
              <a:t> Л.И.</a:t>
            </a:r>
            <a:endParaRPr lang="ru-RU" dirty="0"/>
          </a:p>
        </p:txBody>
      </p:sp>
      <p:pic>
        <p:nvPicPr>
          <p:cNvPr id="2" name="Picture 4" descr="C:\Users\user\Downloads\IMG-20250128-WA0040.jpg"/>
          <p:cNvPicPr>
            <a:picLocks noChangeAspect="1" noChangeArrowheads="1"/>
          </p:cNvPicPr>
          <p:nvPr/>
        </p:nvPicPr>
        <p:blipFill>
          <a:blip r:embed="rId12" cstate="print"/>
          <a:srcRect/>
          <a:stretch>
            <a:fillRect/>
          </a:stretch>
        </p:blipFill>
        <p:spPr bwMode="auto">
          <a:xfrm>
            <a:off x="6637295" y="4596714"/>
            <a:ext cx="3186327" cy="2063578"/>
          </a:xfrm>
          <a:prstGeom prst="rect">
            <a:avLst/>
          </a:prstGeom>
          <a:noFill/>
        </p:spPr>
      </p:pic>
    </p:spTree>
    <p:extLst>
      <p:ext uri="{BB962C8B-B14F-4D97-AF65-F5344CB8AC3E}">
        <p14:creationId xmlns:p14="http://schemas.microsoft.com/office/powerpoint/2010/main" val="6970563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E4779321-3296-E441-98A3-6FF7520E17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3" name="Рисунок 3">
            <a:extLst>
              <a:ext uri="{FF2B5EF4-FFF2-40B4-BE49-F238E27FC236}">
                <a16:creationId xmlns="" xmlns:a16="http://schemas.microsoft.com/office/drawing/2014/main" id="{D95BC232-310E-7A44-85DF-1160E09150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2385623" cy="6858000"/>
          </a:xfrm>
          <a:prstGeom prst="rect">
            <a:avLst/>
          </a:prstGeom>
        </p:spPr>
      </p:pic>
      <p:pic>
        <p:nvPicPr>
          <p:cNvPr id="4" name="Рисунок 4">
            <a:extLst>
              <a:ext uri="{FF2B5EF4-FFF2-40B4-BE49-F238E27FC236}">
                <a16:creationId xmlns="" xmlns:a16="http://schemas.microsoft.com/office/drawing/2014/main" id="{8B6DCB10-A9AD-BD44-B354-5914903D3F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61377" y="0"/>
            <a:ext cx="11830623" cy="5497340"/>
          </a:xfrm>
          <a:prstGeom prst="rect">
            <a:avLst/>
          </a:prstGeom>
        </p:spPr>
      </p:pic>
      <p:pic>
        <p:nvPicPr>
          <p:cNvPr id="5" name="Рисунок 5">
            <a:extLst>
              <a:ext uri="{FF2B5EF4-FFF2-40B4-BE49-F238E27FC236}">
                <a16:creationId xmlns="" xmlns:a16="http://schemas.microsoft.com/office/drawing/2014/main" id="{69CE0C57-F82E-A149-B627-5C2A7B5712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10424"/>
            <a:ext cx="12385621" cy="6968424"/>
          </a:xfrm>
          <a:prstGeom prst="rect">
            <a:avLst/>
          </a:prstGeom>
        </p:spPr>
      </p:pic>
      <p:pic>
        <p:nvPicPr>
          <p:cNvPr id="6" name="Рисунок 6">
            <a:extLst>
              <a:ext uri="{FF2B5EF4-FFF2-40B4-BE49-F238E27FC236}">
                <a16:creationId xmlns="" xmlns:a16="http://schemas.microsoft.com/office/drawing/2014/main" id="{7CD3ABE8-C472-6D4E-83E3-A552AE9E44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08914" y="100379"/>
            <a:ext cx="12385623" cy="6757621"/>
          </a:xfrm>
          <a:prstGeom prst="rect">
            <a:avLst/>
          </a:prstGeom>
        </p:spPr>
      </p:pic>
      <p:sp>
        <p:nvSpPr>
          <p:cNvPr id="8" name="Прямоугольник 7">
            <a:extLst>
              <a:ext uri="{FF2B5EF4-FFF2-40B4-BE49-F238E27FC236}">
                <a16:creationId xmlns="" xmlns:a16="http://schemas.microsoft.com/office/drawing/2014/main" id="{76EEC90B-F542-A64D-815E-AD8586EDC1A3}"/>
              </a:ext>
            </a:extLst>
          </p:cNvPr>
          <p:cNvSpPr/>
          <p:nvPr/>
        </p:nvSpPr>
        <p:spPr>
          <a:xfrm>
            <a:off x="5783772" y="864973"/>
            <a:ext cx="5760720" cy="3595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В музее  хранятся фронтовые «треугольники» (сканы подлинников) Кривандина Николая Петровича, 1902 г.р. , участника Великой Отечественной войны, рядового, красноармейца 719 стрелкового полка 67 стрелковой дивизии. В письмах Николай Петрович пишет о своей фронтовой жизни, погиб под Ленинградом 06.04.1942 года. Мы изучили содержание всех писем, представив это в виде исследовательской работы и знакомим обучающихся нашей школы с историей из жизни нашего земляка, проводим тематические экскурсии.</a:t>
            </a:r>
            <a:endParaRPr lang="ru-RU" dirty="0">
              <a:solidFill>
                <a:schemeClr val="tx1"/>
              </a:solidFill>
            </a:endParaRPr>
          </a:p>
        </p:txBody>
      </p:sp>
      <p:pic>
        <p:nvPicPr>
          <p:cNvPr id="7" name="Рисунок 6"/>
          <p:cNvPicPr>
            <a:picLocks noChangeAspect="1"/>
          </p:cNvPicPr>
          <p:nvPr/>
        </p:nvPicPr>
        <p:blipFill>
          <a:blip r:embed="rId7" cstate="print"/>
          <a:stretch>
            <a:fillRect/>
          </a:stretch>
        </p:blipFill>
        <p:spPr>
          <a:xfrm>
            <a:off x="2528048" y="3339723"/>
            <a:ext cx="3375211" cy="4748490"/>
          </a:xfrm>
          <a:prstGeom prst="rect">
            <a:avLst/>
          </a:prstGeom>
        </p:spPr>
      </p:pic>
      <p:sp>
        <p:nvSpPr>
          <p:cNvPr id="11" name="Объект 2"/>
          <p:cNvSpPr txBox="1">
            <a:spLocks/>
          </p:cNvSpPr>
          <p:nvPr/>
        </p:nvSpPr>
        <p:spPr>
          <a:xfrm>
            <a:off x="6276688" y="365760"/>
            <a:ext cx="6008493" cy="61395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400" b="1" dirty="0" smtClean="0"/>
              <a:t>«Письма с фронта»</a:t>
            </a:r>
            <a:endParaRPr lang="ru-RU" sz="2400" b="1" dirty="0"/>
          </a:p>
        </p:txBody>
      </p:sp>
      <p:pic>
        <p:nvPicPr>
          <p:cNvPr id="3076" name="Picture 4" descr="20150914_195239 (1)"/>
          <p:cNvPicPr>
            <a:picLocks noChangeAspect="1" noChangeArrowheads="1"/>
          </p:cNvPicPr>
          <p:nvPr/>
        </p:nvPicPr>
        <p:blipFill>
          <a:blip r:embed="rId8" cstate="print"/>
          <a:srcRect/>
          <a:stretch>
            <a:fillRect/>
          </a:stretch>
        </p:blipFill>
        <p:spPr bwMode="auto">
          <a:xfrm>
            <a:off x="3163421" y="3766188"/>
            <a:ext cx="2739838" cy="2729753"/>
          </a:xfrm>
          <a:prstGeom prst="rect">
            <a:avLst/>
          </a:prstGeom>
          <a:noFill/>
          <a:ln w="9525">
            <a:noFill/>
            <a:miter lim="800000"/>
            <a:headEnd/>
            <a:tailEnd/>
          </a:ln>
        </p:spPr>
      </p:pic>
      <p:pic>
        <p:nvPicPr>
          <p:cNvPr id="3077" name="Picture 5" descr="Document_284_page-0001"/>
          <p:cNvPicPr>
            <a:picLocks noChangeAspect="1" noChangeArrowheads="1"/>
          </p:cNvPicPr>
          <p:nvPr/>
        </p:nvPicPr>
        <p:blipFill>
          <a:blip r:embed="rId9" cstate="print"/>
          <a:srcRect/>
          <a:stretch>
            <a:fillRect/>
          </a:stretch>
        </p:blipFill>
        <p:spPr bwMode="auto">
          <a:xfrm>
            <a:off x="219881" y="181066"/>
            <a:ext cx="2689410" cy="3970804"/>
          </a:xfrm>
          <a:prstGeom prst="rect">
            <a:avLst/>
          </a:prstGeom>
          <a:noFill/>
          <a:ln w="9525">
            <a:noFill/>
            <a:miter lim="800000"/>
            <a:headEnd/>
            <a:tailEnd/>
          </a:ln>
        </p:spPr>
      </p:pic>
      <p:pic>
        <p:nvPicPr>
          <p:cNvPr id="7170" name="Picture 2" descr="C:\Users\user\Downloads\IMG-20250128-WA0035.jpg"/>
          <p:cNvPicPr>
            <a:picLocks noChangeAspect="1" noChangeArrowheads="1"/>
          </p:cNvPicPr>
          <p:nvPr/>
        </p:nvPicPr>
        <p:blipFill>
          <a:blip r:embed="rId10"/>
          <a:srcRect/>
          <a:stretch>
            <a:fillRect/>
          </a:stretch>
        </p:blipFill>
        <p:spPr bwMode="auto">
          <a:xfrm>
            <a:off x="7576409" y="4114199"/>
            <a:ext cx="3248110" cy="2436083"/>
          </a:xfrm>
          <a:prstGeom prst="rect">
            <a:avLst/>
          </a:prstGeom>
          <a:noFill/>
        </p:spPr>
      </p:pic>
      <p:pic>
        <p:nvPicPr>
          <p:cNvPr id="3075" name="Picture 3" descr="Document_274"/>
          <p:cNvPicPr>
            <a:picLocks noChangeAspect="1" noChangeArrowheads="1"/>
          </p:cNvPicPr>
          <p:nvPr/>
        </p:nvPicPr>
        <p:blipFill>
          <a:blip r:embed="rId11" cstate="print"/>
          <a:srcRect/>
          <a:stretch>
            <a:fillRect/>
          </a:stretch>
        </p:blipFill>
        <p:spPr bwMode="auto">
          <a:xfrm>
            <a:off x="210066" y="1958910"/>
            <a:ext cx="2595282" cy="4352365"/>
          </a:xfrm>
          <a:prstGeom prst="rect">
            <a:avLst/>
          </a:prstGeom>
          <a:noFill/>
          <a:ln w="9525">
            <a:noFill/>
            <a:miter lim="800000"/>
            <a:headEnd/>
            <a:tailEnd/>
          </a:ln>
        </p:spPr>
      </p:pic>
      <p:pic>
        <p:nvPicPr>
          <p:cNvPr id="14" name="Picture 2" descr="C:\Users\HP\Pictures\Document_276_page-0001.jpg"/>
          <p:cNvPicPr>
            <a:picLocks noChangeAspect="1" noChangeArrowheads="1"/>
          </p:cNvPicPr>
          <p:nvPr/>
        </p:nvPicPr>
        <p:blipFill>
          <a:blip r:embed="rId12" cstate="print"/>
          <a:srcRect/>
          <a:stretch>
            <a:fillRect/>
          </a:stretch>
        </p:blipFill>
        <p:spPr bwMode="auto">
          <a:xfrm>
            <a:off x="3010784" y="160479"/>
            <a:ext cx="2599183" cy="3362924"/>
          </a:xfrm>
          <a:prstGeom prst="rect">
            <a:avLst/>
          </a:prstGeom>
          <a:noFill/>
        </p:spPr>
      </p:pic>
      <p:sp>
        <p:nvSpPr>
          <p:cNvPr id="9" name="TextBox 8"/>
          <p:cNvSpPr txBox="1"/>
          <p:nvPr/>
        </p:nvSpPr>
        <p:spPr>
          <a:xfrm>
            <a:off x="4744995" y="6311275"/>
            <a:ext cx="1734770" cy="369332"/>
          </a:xfrm>
          <a:prstGeom prst="rect">
            <a:avLst/>
          </a:prstGeom>
          <a:noFill/>
        </p:spPr>
        <p:txBody>
          <a:bodyPr wrap="none" rtlCol="0">
            <a:spAutoFit/>
          </a:bodyPr>
          <a:lstStyle/>
          <a:p>
            <a:r>
              <a:rPr lang="ru-RU" dirty="0" err="1" smtClean="0"/>
              <a:t>Кривандин</a:t>
            </a:r>
            <a:r>
              <a:rPr lang="ru-RU" dirty="0" smtClean="0"/>
              <a:t> Н.П.</a:t>
            </a:r>
            <a:endParaRPr lang="ru-RU" dirty="0"/>
          </a:p>
        </p:txBody>
      </p:sp>
    </p:spTree>
    <p:extLst>
      <p:ext uri="{BB962C8B-B14F-4D97-AF65-F5344CB8AC3E}">
        <p14:creationId xmlns:p14="http://schemas.microsoft.com/office/powerpoint/2010/main" val="2106562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E4779321-3296-E441-98A3-6FF7520E17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3" name="Рисунок 3">
            <a:extLst>
              <a:ext uri="{FF2B5EF4-FFF2-40B4-BE49-F238E27FC236}">
                <a16:creationId xmlns="" xmlns:a16="http://schemas.microsoft.com/office/drawing/2014/main" id="{D95BC232-310E-7A44-85DF-1160E09150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2385623" cy="6858000"/>
          </a:xfrm>
          <a:prstGeom prst="rect">
            <a:avLst/>
          </a:prstGeom>
        </p:spPr>
      </p:pic>
      <p:pic>
        <p:nvPicPr>
          <p:cNvPr id="4" name="Рисунок 4">
            <a:extLst>
              <a:ext uri="{FF2B5EF4-FFF2-40B4-BE49-F238E27FC236}">
                <a16:creationId xmlns="" xmlns:a16="http://schemas.microsoft.com/office/drawing/2014/main" id="{8B6DCB10-A9AD-BD44-B354-5914903D3F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61377" y="0"/>
            <a:ext cx="11830623" cy="5497340"/>
          </a:xfrm>
          <a:prstGeom prst="rect">
            <a:avLst/>
          </a:prstGeom>
        </p:spPr>
      </p:pic>
      <p:pic>
        <p:nvPicPr>
          <p:cNvPr id="5" name="Рисунок 5">
            <a:extLst>
              <a:ext uri="{FF2B5EF4-FFF2-40B4-BE49-F238E27FC236}">
                <a16:creationId xmlns="" xmlns:a16="http://schemas.microsoft.com/office/drawing/2014/main" id="{69CE0C57-F82E-A149-B627-5C2A7B5712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10424"/>
            <a:ext cx="12385621" cy="6968424"/>
          </a:xfrm>
          <a:prstGeom prst="rect">
            <a:avLst/>
          </a:prstGeom>
        </p:spPr>
      </p:pic>
      <p:pic>
        <p:nvPicPr>
          <p:cNvPr id="6" name="Рисунок 6">
            <a:extLst>
              <a:ext uri="{FF2B5EF4-FFF2-40B4-BE49-F238E27FC236}">
                <a16:creationId xmlns="" xmlns:a16="http://schemas.microsoft.com/office/drawing/2014/main" id="{7CD3ABE8-C472-6D4E-83E3-A552AE9E44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62702" y="100379"/>
            <a:ext cx="12385623" cy="6757621"/>
          </a:xfrm>
          <a:prstGeom prst="rect">
            <a:avLst/>
          </a:prstGeom>
        </p:spPr>
      </p:pic>
      <p:pic>
        <p:nvPicPr>
          <p:cNvPr id="7" name="Рисунок 6"/>
          <p:cNvPicPr>
            <a:picLocks noChangeAspect="1"/>
          </p:cNvPicPr>
          <p:nvPr/>
        </p:nvPicPr>
        <p:blipFill>
          <a:blip r:embed="rId7" cstate="print"/>
          <a:stretch>
            <a:fillRect/>
          </a:stretch>
        </p:blipFill>
        <p:spPr>
          <a:xfrm>
            <a:off x="2528048" y="3339723"/>
            <a:ext cx="3375211" cy="4748490"/>
          </a:xfrm>
          <a:prstGeom prst="rect">
            <a:avLst/>
          </a:prstGeom>
        </p:spPr>
      </p:pic>
      <p:sp>
        <p:nvSpPr>
          <p:cNvPr id="11" name="Объект 2"/>
          <p:cNvSpPr txBox="1">
            <a:spLocks/>
          </p:cNvSpPr>
          <p:nvPr/>
        </p:nvSpPr>
        <p:spPr>
          <a:xfrm>
            <a:off x="4208930" y="365760"/>
            <a:ext cx="8076252" cy="613954"/>
          </a:xfrm>
          <a:prstGeom prst="rect">
            <a:avLst/>
          </a:prstGeom>
          <a:noFill/>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ru-RU" sz="2400" b="1" dirty="0" smtClean="0"/>
              <a:t>Передвижная экспозиция «Земляки –герои», семья Сорокиных.</a:t>
            </a:r>
            <a:endParaRPr lang="ru-RU" sz="2400" b="1" dirty="0"/>
          </a:p>
        </p:txBody>
      </p:sp>
      <p:pic>
        <p:nvPicPr>
          <p:cNvPr id="14" name="Рисунок 13"/>
          <p:cNvPicPr/>
          <p:nvPr/>
        </p:nvPicPr>
        <p:blipFill rotWithShape="1">
          <a:blip r:embed="rId8" cstate="print"/>
          <a:srcRect l="19515" r="18537" b="9873"/>
          <a:stretch/>
        </p:blipFill>
        <p:spPr bwMode="auto">
          <a:xfrm>
            <a:off x="228600" y="191387"/>
            <a:ext cx="3678865" cy="3009014"/>
          </a:xfrm>
          <a:prstGeom prst="rect">
            <a:avLst/>
          </a:prstGeom>
          <a:ln>
            <a:noFill/>
          </a:ln>
          <a:extLst>
            <a:ext uri="{53640926-AAD7-44D8-BBD7-CCE9431645EC}">
              <a14:shadowObscured xmlns:a14="http://schemas.microsoft.com/office/drawing/2010/main"/>
            </a:ext>
          </a:extLst>
        </p:spPr>
      </p:pic>
      <p:pic>
        <p:nvPicPr>
          <p:cNvPr id="15" name="Рисунок 14"/>
          <p:cNvPicPr/>
          <p:nvPr/>
        </p:nvPicPr>
        <p:blipFill rotWithShape="1">
          <a:blip r:embed="rId9" cstate="print"/>
          <a:srcRect l="13134" r="12442" b="8607"/>
          <a:stretch/>
        </p:blipFill>
        <p:spPr bwMode="auto">
          <a:xfrm>
            <a:off x="215153" y="1617948"/>
            <a:ext cx="3434316" cy="2369608"/>
          </a:xfrm>
          <a:prstGeom prst="rect">
            <a:avLst/>
          </a:prstGeom>
          <a:ln>
            <a:noFill/>
          </a:ln>
          <a:extLst>
            <a:ext uri="{53640926-AAD7-44D8-BBD7-CCE9431645EC}">
              <a14:shadowObscured xmlns:a14="http://schemas.microsoft.com/office/drawing/2010/main"/>
            </a:ext>
          </a:extLst>
        </p:spPr>
      </p:pic>
      <p:pic>
        <p:nvPicPr>
          <p:cNvPr id="13" name="Рисунок 12"/>
          <p:cNvPicPr/>
          <p:nvPr/>
        </p:nvPicPr>
        <p:blipFill rotWithShape="1">
          <a:blip r:embed="rId10" cstate="print"/>
          <a:srcRect l="19365" t="5629" r="14160" b="15563"/>
          <a:stretch/>
        </p:blipFill>
        <p:spPr bwMode="auto">
          <a:xfrm>
            <a:off x="277009" y="3133549"/>
            <a:ext cx="3795710" cy="2756263"/>
          </a:xfrm>
          <a:prstGeom prst="rect">
            <a:avLst/>
          </a:prstGeom>
          <a:ln>
            <a:noFill/>
          </a:ln>
          <a:extLst>
            <a:ext uri="{53640926-AAD7-44D8-BBD7-CCE9431645EC}">
              <a14:shadowObscured xmlns:a14="http://schemas.microsoft.com/office/drawing/2010/main"/>
            </a:ext>
          </a:extLst>
        </p:spPr>
      </p:pic>
      <p:sp>
        <p:nvSpPr>
          <p:cNvPr id="16" name="Прямоугольник 15"/>
          <p:cNvSpPr/>
          <p:nvPr/>
        </p:nvSpPr>
        <p:spPr>
          <a:xfrm>
            <a:off x="4921624" y="941294"/>
            <a:ext cx="6952128" cy="5262979"/>
          </a:xfrm>
          <a:prstGeom prst="rect">
            <a:avLst/>
          </a:prstGeom>
        </p:spPr>
        <p:txBody>
          <a:bodyPr wrap="square">
            <a:spAutoFit/>
          </a:bodyPr>
          <a:lstStyle/>
          <a:p>
            <a:r>
              <a:rPr lang="ru-RU" sz="1600" b="1" dirty="0" smtClean="0">
                <a:latin typeface="Times New Roman" pitchFamily="18" charset="0"/>
                <a:cs typeface="Times New Roman" pitchFamily="18" charset="0"/>
              </a:rPr>
              <a:t>Семья Сорокиных Пелагеи Ивановны и Петра Константиновича, участников Великой Отечественной войны. В музее представлены фото и документы семейной пары.  В музее хранится видеоматериал, снятый А. Шалой.  Изучая материал многое узнали о военной  жизни ветеранов, собранный материал представляем на тематических экскурсиях и уроках Мужества. Из воспоминаний П.И. Сорокиной:  «</a:t>
            </a:r>
            <a:r>
              <a:rPr lang="ru-RU" sz="1600" b="1" i="1" dirty="0" smtClean="0">
                <a:latin typeface="Times New Roman" pitchFamily="18" charset="0"/>
                <a:cs typeface="Times New Roman" pitchFamily="18" charset="0"/>
              </a:rPr>
              <a:t>На машине у меня стоял дополнительный генератор, и от него брали ток и на прожекторы, и на звукоулавливатели.</a:t>
            </a:r>
          </a:p>
          <a:p>
            <a:r>
              <a:rPr lang="ru-RU" sz="1600" b="1" i="1" dirty="0" smtClean="0">
                <a:latin typeface="Times New Roman" pitchFamily="18" charset="0"/>
                <a:cs typeface="Times New Roman" pitchFamily="18" charset="0"/>
              </a:rPr>
              <a:t>          Моя машина была из Англии, но был и американский транспорт. Нам говорили: «Смотрите, не поцарапайте, берегите: за них золотом платили». Сдавали технику в Москву, в Чернышевские казармы, а там совсем молоденькие ребятишки. Нам хоть и не намного больше их лет, да выглядели мы старше. Подбегают, спрашивают:</a:t>
            </a:r>
          </a:p>
          <a:p>
            <a:r>
              <a:rPr lang="ru-RU" sz="1600" b="1" i="1" dirty="0" smtClean="0">
                <a:latin typeface="Times New Roman" pitchFamily="18" charset="0"/>
                <a:cs typeface="Times New Roman" pitchFamily="18" charset="0"/>
              </a:rPr>
              <a:t>- Девка, хорошая машина?</a:t>
            </a:r>
          </a:p>
          <a:p>
            <a:r>
              <a:rPr lang="ru-RU" sz="1600" b="1" i="1" dirty="0" smtClean="0">
                <a:latin typeface="Times New Roman" pitchFamily="18" charset="0"/>
                <a:cs typeface="Times New Roman" pitchFamily="18" charset="0"/>
              </a:rPr>
              <a:t>- Да откуда я знаю, -отвечаю,- проехала на ней только от Горького до Москвы.</a:t>
            </a:r>
          </a:p>
          <a:p>
            <a:r>
              <a:rPr lang="ru-RU" sz="1600" b="1" i="1" dirty="0" smtClean="0">
                <a:latin typeface="Times New Roman" pitchFamily="18" charset="0"/>
                <a:cs typeface="Times New Roman" pitchFamily="18" charset="0"/>
              </a:rPr>
              <a:t>               На этом грузовике я доехала до Эстонии. Всё встретилось на пути:  и хорошая дорога, и ямы, и канавы. Приходилось и буксовать да вытаскивать с помощью проходящих военных. Помогали все. Командир скажет: «Девочка утопла»,  и на плечах выкатят бойцы из топи машину</a:t>
            </a:r>
            <a:r>
              <a:rPr lang="ru-RU" sz="1600" b="1" dirty="0" smtClean="0">
                <a:latin typeface="Times New Roman" pitchFamily="18" charset="0"/>
                <a:cs typeface="Times New Roman" pitchFamily="18" charset="0"/>
              </a:rPr>
              <a:t>» </a:t>
            </a:r>
          </a:p>
        </p:txBody>
      </p:sp>
      <p:pic>
        <p:nvPicPr>
          <p:cNvPr id="18" name="Рисунок 17" descr="C:\Users\user\Downloads\image-25-01-25-07-42-5.jpeg"/>
          <p:cNvPicPr/>
          <p:nvPr/>
        </p:nvPicPr>
        <p:blipFill>
          <a:blip r:embed="rId11" cstate="print"/>
          <a:srcRect/>
          <a:stretch>
            <a:fillRect/>
          </a:stretch>
        </p:blipFill>
        <p:spPr bwMode="auto">
          <a:xfrm>
            <a:off x="780489" y="4343734"/>
            <a:ext cx="2669638" cy="2019300"/>
          </a:xfrm>
          <a:prstGeom prst="rect">
            <a:avLst/>
          </a:prstGeom>
          <a:noFill/>
          <a:ln w="9525">
            <a:noFill/>
            <a:miter lim="800000"/>
            <a:headEnd/>
            <a:tailEnd/>
          </a:ln>
        </p:spPr>
      </p:pic>
    </p:spTree>
    <p:extLst>
      <p:ext uri="{BB962C8B-B14F-4D97-AF65-F5344CB8AC3E}">
        <p14:creationId xmlns:p14="http://schemas.microsoft.com/office/powerpoint/2010/main" val="21065625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3207A879-0B18-4D40-9FE1-2CB0978047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3">
            <a:extLst>
              <a:ext uri="{FF2B5EF4-FFF2-40B4-BE49-F238E27FC236}">
                <a16:creationId xmlns="" xmlns:a16="http://schemas.microsoft.com/office/drawing/2014/main" id="{70B174A2-D408-8644-A75A-F2F35AF535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4" name="Рисунок 4">
            <a:extLst>
              <a:ext uri="{FF2B5EF4-FFF2-40B4-BE49-F238E27FC236}">
                <a16:creationId xmlns="" xmlns:a16="http://schemas.microsoft.com/office/drawing/2014/main" id="{4EEE36D3-8712-B446-97C7-E396C3F76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0"/>
            <a:ext cx="12385623" cy="6858000"/>
          </a:xfrm>
          <a:prstGeom prst="rect">
            <a:avLst/>
          </a:prstGeom>
        </p:spPr>
      </p:pic>
      <p:pic>
        <p:nvPicPr>
          <p:cNvPr id="5" name="Рисунок 5">
            <a:extLst>
              <a:ext uri="{FF2B5EF4-FFF2-40B4-BE49-F238E27FC236}">
                <a16:creationId xmlns="" xmlns:a16="http://schemas.microsoft.com/office/drawing/2014/main" id="{ECE031B9-F145-C548-B992-98DCC27E47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750790"/>
          </a:xfrm>
          <a:prstGeom prst="rect">
            <a:avLst/>
          </a:prstGeom>
        </p:spPr>
      </p:pic>
      <p:pic>
        <p:nvPicPr>
          <p:cNvPr id="8" name="Рисунок 8">
            <a:extLst>
              <a:ext uri="{FF2B5EF4-FFF2-40B4-BE49-F238E27FC236}">
                <a16:creationId xmlns="" xmlns:a16="http://schemas.microsoft.com/office/drawing/2014/main" id="{6B8DE8F3-96A0-704C-97F9-059B96E7F1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786" y="91441"/>
            <a:ext cx="11965214" cy="6858000"/>
          </a:xfrm>
          <a:prstGeom prst="rect">
            <a:avLst/>
          </a:prstGeom>
        </p:spPr>
      </p:pic>
      <p:sp>
        <p:nvSpPr>
          <p:cNvPr id="11" name="Объект 2"/>
          <p:cNvSpPr txBox="1">
            <a:spLocks/>
          </p:cNvSpPr>
          <p:nvPr/>
        </p:nvSpPr>
        <p:spPr>
          <a:xfrm>
            <a:off x="5357930" y="73885"/>
            <a:ext cx="6068291" cy="48533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2000" b="1" dirty="0" smtClean="0">
                <a:solidFill>
                  <a:schemeClr val="bg1"/>
                </a:solidFill>
              </a:rPr>
              <a:t>Передвижная экспозиция «Славен труд человека»</a:t>
            </a:r>
            <a:endParaRPr lang="ru-RU" sz="2000" b="1" dirty="0">
              <a:solidFill>
                <a:schemeClr val="bg1"/>
              </a:solidFill>
            </a:endParaRPr>
          </a:p>
        </p:txBody>
      </p:sp>
      <p:sp>
        <p:nvSpPr>
          <p:cNvPr id="20" name="Объект 2"/>
          <p:cNvSpPr txBox="1">
            <a:spLocks/>
          </p:cNvSpPr>
          <p:nvPr/>
        </p:nvSpPr>
        <p:spPr>
          <a:xfrm>
            <a:off x="5343071" y="914400"/>
            <a:ext cx="6571023" cy="5486400"/>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sz="1800" dirty="0" smtClean="0">
                <a:latin typeface="Times New Roman" pitchFamily="18" charset="0"/>
                <a:cs typeface="Times New Roman" pitchFamily="18" charset="0"/>
              </a:rPr>
              <a:t> Во время Великой Отечественной войны в строй  уже действующих вступило </a:t>
            </a:r>
            <a:r>
              <a:rPr lang="ru-RU" sz="1800" dirty="0" err="1" smtClean="0">
                <a:latin typeface="Times New Roman" pitchFamily="18" charset="0"/>
                <a:cs typeface="Times New Roman" pitchFamily="18" charset="0"/>
              </a:rPr>
              <a:t>Туголесское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торфопредприятие</a:t>
            </a:r>
            <a:r>
              <a:rPr lang="ru-RU" sz="1800" dirty="0" smtClean="0">
                <a:latin typeface="Times New Roman" pitchFamily="18" charset="0"/>
                <a:cs typeface="Times New Roman" pitchFamily="18" charset="0"/>
              </a:rPr>
              <a:t>. Для работы на торфяных полях в сезон добычи торфа (май-август) требовались рабочие-торфяницы. Вербовщики привозили молодых девушек  из Рязанской, Орловской и Воронежской областей. Ныне в поселке проживает одна из таких девушек. Наша землячка </a:t>
            </a:r>
            <a:r>
              <a:rPr lang="ru-RU" sz="1800" dirty="0" err="1" smtClean="0">
                <a:latin typeface="Times New Roman" pitchFamily="18" charset="0"/>
                <a:cs typeface="Times New Roman" pitchFamily="18" charset="0"/>
              </a:rPr>
              <a:t>Крамарец</a:t>
            </a:r>
            <a:r>
              <a:rPr lang="ru-RU" sz="1800" dirty="0" smtClean="0">
                <a:latin typeface="Times New Roman" pitchFamily="18" charset="0"/>
                <a:cs typeface="Times New Roman" pitchFamily="18" charset="0"/>
              </a:rPr>
              <a:t> Зинаида Кузьминична - труженица тыла, вдова участника Великой Отечественной войны </a:t>
            </a:r>
            <a:r>
              <a:rPr lang="ru-RU" sz="1800" dirty="0" err="1" smtClean="0">
                <a:latin typeface="Times New Roman" pitchFamily="18" charset="0"/>
                <a:cs typeface="Times New Roman" pitchFamily="18" charset="0"/>
              </a:rPr>
              <a:t>Крамарца</a:t>
            </a:r>
            <a:r>
              <a:rPr lang="ru-RU" sz="1800" dirty="0" smtClean="0">
                <a:latin typeface="Times New Roman" pitchFamily="18" charset="0"/>
                <a:cs typeface="Times New Roman" pitchFamily="18" charset="0"/>
              </a:rPr>
              <a:t> Петра Григорьевича. Из воспоминаний Зинаиды Кузьминичны :</a:t>
            </a:r>
          </a:p>
          <a:p>
            <a:r>
              <a:rPr lang="ru-RU" sz="1800" dirty="0" smtClean="0">
                <a:latin typeface="Times New Roman" pitchFamily="18" charset="0"/>
                <a:cs typeface="Times New Roman" pitchFamily="18" charset="0"/>
              </a:rPr>
              <a:t>«…</a:t>
            </a:r>
            <a:r>
              <a:rPr lang="ru-RU" sz="1800" i="1" dirty="0" smtClean="0">
                <a:latin typeface="Times New Roman" pitchFamily="18" charset="0"/>
                <a:cs typeface="Times New Roman" pitchFamily="18" charset="0"/>
              </a:rPr>
              <a:t>Рабочий день начинался с семи часов утра, а иногда и с четырех, заканчивался с закатом солнца. Устраивался обеденный перерыв. Иногда были случаи, что обед приносили прямо на торфяное поле в ведрах. Воду на поля для питья приносил ежедневно специально выделенный рабочий.</a:t>
            </a:r>
            <a:endParaRPr lang="ru-RU" sz="1800" dirty="0" smtClean="0">
              <a:latin typeface="Times New Roman" pitchFamily="18" charset="0"/>
              <a:cs typeface="Times New Roman" pitchFamily="18" charset="0"/>
            </a:endParaRPr>
          </a:p>
          <a:p>
            <a:r>
              <a:rPr lang="ru-RU" sz="1800" i="1" dirty="0" smtClean="0">
                <a:latin typeface="Times New Roman" pitchFamily="18" charset="0"/>
                <a:cs typeface="Times New Roman" pitchFamily="18" charset="0"/>
              </a:rPr>
              <a:t>Работали бригадами по 35 человек. Труд был ручной, виды работ разнообразные. Все называли нас торфяницами, а мы звали себя </a:t>
            </a:r>
            <a:r>
              <a:rPr lang="ru-RU" sz="1800" i="1" dirty="0" err="1" smtClean="0">
                <a:latin typeface="Times New Roman" pitchFamily="18" charset="0"/>
                <a:cs typeface="Times New Roman" pitchFamily="18" charset="0"/>
              </a:rPr>
              <a:t>торфушками</a:t>
            </a:r>
            <a:r>
              <a:rPr lang="ru-RU" sz="1800" i="1" dirty="0" smtClean="0">
                <a:latin typeface="Times New Roman" pitchFamily="18" charset="0"/>
                <a:cs typeface="Times New Roman" pitchFamily="18" charset="0"/>
              </a:rPr>
              <a:t>…</a:t>
            </a:r>
            <a:r>
              <a:rPr lang="ru-RU" sz="1800" dirty="0" smtClean="0">
                <a:latin typeface="Times New Roman" pitchFamily="18" charset="0"/>
                <a:cs typeface="Times New Roman" pitchFamily="18" charset="0"/>
              </a:rPr>
              <a:t>». </a:t>
            </a:r>
          </a:p>
          <a:p>
            <a:r>
              <a:rPr lang="ru-RU" sz="1800" dirty="0" smtClean="0">
                <a:latin typeface="Times New Roman" pitchFamily="18" charset="0"/>
                <a:cs typeface="Times New Roman" pitchFamily="18" charset="0"/>
              </a:rPr>
              <a:t>Зинаида Кузьминична награждена медалью «За доблестный труд в Великой Отечественной войне 1941-1945 гг.»</a:t>
            </a:r>
          </a:p>
          <a:p>
            <a:pPr marL="0" indent="0" algn="just">
              <a:buNone/>
            </a:pPr>
            <a:endParaRPr lang="ru-RU" sz="1800" dirty="0" smtClean="0">
              <a:latin typeface="Times New Roman" pitchFamily="18" charset="0"/>
              <a:cs typeface="Times New Roman" pitchFamily="18" charset="0"/>
            </a:endParaRPr>
          </a:p>
          <a:p>
            <a:pPr marL="0" indent="0" algn="just">
              <a:buNone/>
            </a:pPr>
            <a:endParaRPr lang="ru-RU" sz="1800" dirty="0" smtClean="0">
              <a:latin typeface="Times New Roman" pitchFamily="18" charset="0"/>
              <a:cs typeface="Times New Roman" pitchFamily="18" charset="0"/>
            </a:endParaRPr>
          </a:p>
        </p:txBody>
      </p:sp>
      <p:pic>
        <p:nvPicPr>
          <p:cNvPr id="4098" name="Рисунок 4" descr="http://uslide.ru/images/19/25285/960/img5.jpg"/>
          <p:cNvPicPr>
            <a:picLocks noChangeAspect="1" noChangeArrowheads="1"/>
          </p:cNvPicPr>
          <p:nvPr/>
        </p:nvPicPr>
        <p:blipFill>
          <a:blip r:embed="rId7" cstate="print"/>
          <a:srcRect l="6190" t="36084" r="5531" b="11079"/>
          <a:stretch>
            <a:fillRect/>
          </a:stretch>
        </p:blipFill>
        <p:spPr bwMode="auto">
          <a:xfrm>
            <a:off x="313508" y="209004"/>
            <a:ext cx="3513909" cy="2952207"/>
          </a:xfrm>
          <a:prstGeom prst="rect">
            <a:avLst/>
          </a:prstGeom>
          <a:noFill/>
          <a:ln w="9525">
            <a:noFill/>
            <a:miter lim="800000"/>
            <a:headEnd/>
            <a:tailEnd/>
          </a:ln>
        </p:spPr>
      </p:pic>
      <p:sp>
        <p:nvSpPr>
          <p:cNvPr id="4100"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101" name="Рисунок 1"/>
          <p:cNvPicPr>
            <a:picLocks noChangeAspect="1" noChangeArrowheads="1"/>
          </p:cNvPicPr>
          <p:nvPr/>
        </p:nvPicPr>
        <p:blipFill>
          <a:blip r:embed="rId8" cstate="print"/>
          <a:srcRect t="14023" r="25906"/>
          <a:stretch>
            <a:fillRect/>
          </a:stretch>
        </p:blipFill>
        <p:spPr bwMode="auto">
          <a:xfrm>
            <a:off x="2372831" y="220916"/>
            <a:ext cx="3305175" cy="2886075"/>
          </a:xfrm>
          <a:prstGeom prst="rect">
            <a:avLst/>
          </a:prstGeom>
          <a:noFill/>
          <a:ln w="9525">
            <a:noFill/>
            <a:miter lim="800000"/>
            <a:headEnd/>
            <a:tailEnd/>
          </a:ln>
        </p:spPr>
      </p:pic>
      <p:pic>
        <p:nvPicPr>
          <p:cNvPr id="4102" name="Picture 6" descr="C:\Users\HP\Desktop\Работа 2021\Фото музей\image-03-02-21-10-48-9.jpeg"/>
          <p:cNvPicPr>
            <a:picLocks noChangeAspect="1" noChangeArrowheads="1"/>
          </p:cNvPicPr>
          <p:nvPr/>
        </p:nvPicPr>
        <p:blipFill>
          <a:blip r:embed="rId9" cstate="print"/>
          <a:srcRect/>
          <a:stretch>
            <a:fillRect/>
          </a:stretch>
        </p:blipFill>
        <p:spPr bwMode="auto">
          <a:xfrm>
            <a:off x="313509" y="2054711"/>
            <a:ext cx="4297680" cy="3240742"/>
          </a:xfrm>
          <a:prstGeom prst="rect">
            <a:avLst/>
          </a:prstGeom>
          <a:noFill/>
        </p:spPr>
      </p:pic>
      <p:pic>
        <p:nvPicPr>
          <p:cNvPr id="4104" name="Picture 8" descr="1"/>
          <p:cNvPicPr>
            <a:picLocks noChangeAspect="1" noChangeArrowheads="1"/>
          </p:cNvPicPr>
          <p:nvPr/>
        </p:nvPicPr>
        <p:blipFill>
          <a:blip r:embed="rId10" cstate="print"/>
          <a:srcRect/>
          <a:stretch>
            <a:fillRect/>
          </a:stretch>
        </p:blipFill>
        <p:spPr bwMode="auto">
          <a:xfrm>
            <a:off x="1599992" y="4509934"/>
            <a:ext cx="3829050" cy="2066925"/>
          </a:xfrm>
          <a:prstGeom prst="rect">
            <a:avLst/>
          </a:prstGeom>
          <a:noFill/>
          <a:ln w="9525">
            <a:noFill/>
            <a:miter lim="800000"/>
            <a:headEnd/>
            <a:tailEnd/>
          </a:ln>
        </p:spPr>
      </p:pic>
      <p:pic>
        <p:nvPicPr>
          <p:cNvPr id="5122" name="Picture 2" descr="C:\Users\user\Downloads\IMG-20250128-WA0029.jpg"/>
          <p:cNvPicPr>
            <a:picLocks noChangeAspect="1" noChangeArrowheads="1"/>
          </p:cNvPicPr>
          <p:nvPr/>
        </p:nvPicPr>
        <p:blipFill>
          <a:blip r:embed="rId11" cstate="print"/>
          <a:srcRect/>
          <a:stretch>
            <a:fillRect/>
          </a:stretch>
        </p:blipFill>
        <p:spPr bwMode="auto">
          <a:xfrm>
            <a:off x="285921" y="4336621"/>
            <a:ext cx="2889765" cy="2167324"/>
          </a:xfrm>
          <a:prstGeom prst="rect">
            <a:avLst/>
          </a:prstGeom>
          <a:noFill/>
        </p:spPr>
      </p:pic>
    </p:spTree>
    <p:extLst>
      <p:ext uri="{BB962C8B-B14F-4D97-AF65-F5344CB8AC3E}">
        <p14:creationId xmlns:p14="http://schemas.microsoft.com/office/powerpoint/2010/main" val="2449814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2">
            <a:extLst>
              <a:ext uri="{FF2B5EF4-FFF2-40B4-BE49-F238E27FC236}">
                <a16:creationId xmlns="" xmlns:a16="http://schemas.microsoft.com/office/drawing/2014/main" id="{3207A879-0B18-4D40-9FE1-2CB0978047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3">
            <a:extLst>
              <a:ext uri="{FF2B5EF4-FFF2-40B4-BE49-F238E27FC236}">
                <a16:creationId xmlns="" xmlns:a16="http://schemas.microsoft.com/office/drawing/2014/main" id="{70B174A2-D408-8644-A75A-F2F35AF535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385623" cy="6858000"/>
          </a:xfrm>
          <a:prstGeom prst="rect">
            <a:avLst/>
          </a:prstGeom>
        </p:spPr>
      </p:pic>
      <p:pic>
        <p:nvPicPr>
          <p:cNvPr id="4" name="Рисунок 4">
            <a:extLst>
              <a:ext uri="{FF2B5EF4-FFF2-40B4-BE49-F238E27FC236}">
                <a16:creationId xmlns="" xmlns:a16="http://schemas.microsoft.com/office/drawing/2014/main" id="{4EEE36D3-8712-B446-97C7-E396C3F76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0"/>
            <a:ext cx="12385623" cy="6858000"/>
          </a:xfrm>
          <a:prstGeom prst="rect">
            <a:avLst/>
          </a:prstGeom>
        </p:spPr>
      </p:pic>
      <p:pic>
        <p:nvPicPr>
          <p:cNvPr id="5" name="Рисунок 5">
            <a:extLst>
              <a:ext uri="{FF2B5EF4-FFF2-40B4-BE49-F238E27FC236}">
                <a16:creationId xmlns="" xmlns:a16="http://schemas.microsoft.com/office/drawing/2014/main" id="{ECE031B9-F145-C548-B992-98DCC27E47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750790"/>
          </a:xfrm>
          <a:prstGeom prst="rect">
            <a:avLst/>
          </a:prstGeom>
        </p:spPr>
      </p:pic>
      <p:pic>
        <p:nvPicPr>
          <p:cNvPr id="8" name="Рисунок 8">
            <a:extLst>
              <a:ext uri="{FF2B5EF4-FFF2-40B4-BE49-F238E27FC236}">
                <a16:creationId xmlns="" xmlns:a16="http://schemas.microsoft.com/office/drawing/2014/main" id="{6B8DE8F3-96A0-704C-97F9-059B96E7F1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786" y="0"/>
            <a:ext cx="11965214" cy="6858000"/>
          </a:xfrm>
          <a:prstGeom prst="rect">
            <a:avLst/>
          </a:prstGeom>
        </p:spPr>
      </p:pic>
      <p:pic>
        <p:nvPicPr>
          <p:cNvPr id="9" name="Рисунок 9">
            <a:extLst>
              <a:ext uri="{FF2B5EF4-FFF2-40B4-BE49-F238E27FC236}">
                <a16:creationId xmlns="" xmlns:a16="http://schemas.microsoft.com/office/drawing/2014/main" id="{FA6C301F-24A0-B44F-9E09-EC5E3B4858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12385623" cy="6858000"/>
          </a:xfrm>
          <a:prstGeom prst="rect">
            <a:avLst/>
          </a:prstGeom>
        </p:spPr>
      </p:pic>
      <p:sp>
        <p:nvSpPr>
          <p:cNvPr id="11" name="Объект 2"/>
          <p:cNvSpPr txBox="1">
            <a:spLocks/>
          </p:cNvSpPr>
          <p:nvPr/>
        </p:nvSpPr>
        <p:spPr>
          <a:xfrm>
            <a:off x="5357930" y="73885"/>
            <a:ext cx="6068291" cy="48533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2000" b="1" dirty="0" smtClean="0">
                <a:solidFill>
                  <a:schemeClr val="bg1"/>
                </a:solidFill>
              </a:rPr>
              <a:t>Учителя – участники Великой Отечественной войны</a:t>
            </a:r>
            <a:endParaRPr lang="ru-RU" sz="2000" b="1" dirty="0">
              <a:solidFill>
                <a:schemeClr val="bg1"/>
              </a:solidFill>
            </a:endParaRPr>
          </a:p>
        </p:txBody>
      </p:sp>
      <p:sp>
        <p:nvSpPr>
          <p:cNvPr id="20" name="Объект 2"/>
          <p:cNvSpPr txBox="1">
            <a:spLocks/>
          </p:cNvSpPr>
          <p:nvPr/>
        </p:nvSpPr>
        <p:spPr>
          <a:xfrm>
            <a:off x="5343071" y="770709"/>
            <a:ext cx="6008493" cy="2860765"/>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ru-RU" sz="1800" dirty="0" smtClean="0">
                <a:latin typeface="Times New Roman" pitchFamily="18" charset="0"/>
                <a:cs typeface="Times New Roman" pitchFamily="18" charset="0"/>
              </a:rPr>
              <a:t>На стенде представлены фотографии учителей,  воевавших за нашу Родину. </a:t>
            </a:r>
          </a:p>
          <a:p>
            <a:pPr marL="0" indent="0" algn="just">
              <a:buFont typeface="Arial" panose="020B0604020202020204" pitchFamily="34" charset="0"/>
              <a:buNone/>
            </a:pPr>
            <a:r>
              <a:rPr lang="ru-RU" sz="1800" dirty="0" smtClean="0">
                <a:latin typeface="Times New Roman" pitchFamily="18" charset="0"/>
                <a:cs typeface="Times New Roman" pitchFamily="18" charset="0"/>
              </a:rPr>
              <a:t>Учителя – герои, которые сразу после фронта приходили работать в нашу школу. </a:t>
            </a:r>
          </a:p>
          <a:p>
            <a:pPr marL="0" indent="0" algn="just">
              <a:buFont typeface="Arial" panose="020B0604020202020204" pitchFamily="34" charset="0"/>
              <a:buNone/>
            </a:pPr>
            <a:r>
              <a:rPr lang="ru-RU" sz="1800" dirty="0" smtClean="0">
                <a:latin typeface="Times New Roman" pitchFamily="18" charset="0"/>
                <a:cs typeface="Times New Roman" pitchFamily="18" charset="0"/>
              </a:rPr>
              <a:t>Рогожин Анатолий Васильевич, его автобиография хранится у нас в музее. Награждён Орденом Отечественной войны </a:t>
            </a:r>
            <a:r>
              <a:rPr lang="en-US" sz="1800" dirty="0" smtClean="0">
                <a:latin typeface="Times New Roman" pitchFamily="18" charset="0"/>
                <a:cs typeface="Times New Roman" pitchFamily="18" charset="0"/>
              </a:rPr>
              <a:t>II</a:t>
            </a:r>
            <a:r>
              <a:rPr lang="ru-RU" sz="1800" dirty="0" smtClean="0">
                <a:latin typeface="Times New Roman" pitchFamily="18" charset="0"/>
                <a:cs typeface="Times New Roman" pitchFamily="18" charset="0"/>
              </a:rPr>
              <a:t>степени.</a:t>
            </a:r>
          </a:p>
          <a:p>
            <a:pPr marL="0" indent="0" algn="just">
              <a:buFont typeface="Arial" panose="020B0604020202020204" pitchFamily="34" charset="0"/>
              <a:buNone/>
            </a:pPr>
            <a:r>
              <a:rPr lang="ru-RU" sz="1800" dirty="0" smtClean="0">
                <a:latin typeface="Times New Roman" pitchFamily="18" charset="0"/>
                <a:cs typeface="Times New Roman" pitchFamily="18" charset="0"/>
              </a:rPr>
              <a:t>Озеров Сергей Иванович, </a:t>
            </a:r>
            <a:r>
              <a:rPr lang="ru-RU" sz="1800" dirty="0" err="1" smtClean="0">
                <a:latin typeface="Times New Roman" pitchFamily="18" charset="0"/>
                <a:cs typeface="Times New Roman" pitchFamily="18" charset="0"/>
              </a:rPr>
              <a:t>Немов</a:t>
            </a:r>
            <a:r>
              <a:rPr lang="ru-RU" sz="1800" dirty="0" smtClean="0">
                <a:latin typeface="Times New Roman" pitchFamily="18" charset="0"/>
                <a:cs typeface="Times New Roman" pitchFamily="18" charset="0"/>
              </a:rPr>
              <a:t> Георгий Тимофеевич, </a:t>
            </a:r>
            <a:r>
              <a:rPr lang="ru-RU" sz="1800" dirty="0" err="1" smtClean="0">
                <a:latin typeface="Times New Roman" pitchFamily="18" charset="0"/>
                <a:cs typeface="Times New Roman" pitchFamily="18" charset="0"/>
              </a:rPr>
              <a:t>Башкин</a:t>
            </a:r>
            <a:r>
              <a:rPr lang="ru-RU" sz="1800" dirty="0" smtClean="0">
                <a:latin typeface="Times New Roman" pitchFamily="18" charset="0"/>
                <a:cs typeface="Times New Roman" pitchFamily="18" charset="0"/>
              </a:rPr>
              <a:t> Сергей Павлович.</a:t>
            </a:r>
            <a:endParaRPr lang="ru-RU" sz="1800" dirty="0">
              <a:latin typeface="Times New Roman" pitchFamily="18" charset="0"/>
              <a:cs typeface="Times New Roman" pitchFamily="18" charset="0"/>
            </a:endParaRPr>
          </a:p>
        </p:txBody>
      </p:sp>
      <p:pic>
        <p:nvPicPr>
          <p:cNvPr id="6145" name="Picture 1" descr="C:\Users\HP\Pictures\20210209_145308.jpg"/>
          <p:cNvPicPr>
            <a:picLocks noChangeAspect="1" noChangeArrowheads="1"/>
          </p:cNvPicPr>
          <p:nvPr/>
        </p:nvPicPr>
        <p:blipFill>
          <a:blip r:embed="rId8" cstate="print"/>
          <a:srcRect/>
          <a:stretch>
            <a:fillRect/>
          </a:stretch>
        </p:blipFill>
        <p:spPr bwMode="auto">
          <a:xfrm>
            <a:off x="336791" y="182881"/>
            <a:ext cx="3055004" cy="3448594"/>
          </a:xfrm>
          <a:prstGeom prst="rect">
            <a:avLst/>
          </a:prstGeom>
          <a:noFill/>
        </p:spPr>
      </p:pic>
      <p:pic>
        <p:nvPicPr>
          <p:cNvPr id="15" name="Рисунок 1"/>
          <p:cNvPicPr>
            <a:picLocks noChangeAspect="1" noChangeArrowheads="1"/>
          </p:cNvPicPr>
          <p:nvPr/>
        </p:nvPicPr>
        <p:blipFill>
          <a:blip r:embed="rId9" cstate="print"/>
          <a:srcRect/>
          <a:stretch>
            <a:fillRect/>
          </a:stretch>
        </p:blipFill>
        <p:spPr bwMode="auto">
          <a:xfrm>
            <a:off x="226786" y="3120624"/>
            <a:ext cx="2382483" cy="2220141"/>
          </a:xfrm>
          <a:prstGeom prst="rect">
            <a:avLst/>
          </a:prstGeom>
          <a:noFill/>
          <a:ln w="9525">
            <a:noFill/>
            <a:miter lim="800000"/>
            <a:headEnd/>
            <a:tailEnd/>
          </a:ln>
        </p:spPr>
      </p:pic>
      <p:pic>
        <p:nvPicPr>
          <p:cNvPr id="2050" name="Picture 2" descr="C:\Users\user\Downloads\IMG-20250128-WA0024.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41092" y="3668544"/>
            <a:ext cx="2682547" cy="267689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ownloads\IMG-20250128-WA0026.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328963" y="3656186"/>
            <a:ext cx="2305252" cy="267689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ownloads\IMG-20250128-WA0022.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98543" y="3691763"/>
            <a:ext cx="2255121" cy="2659525"/>
          </a:xfrm>
          <a:prstGeom prst="rect">
            <a:avLst/>
          </a:prstGeom>
          <a:noFill/>
          <a:extLst>
            <a:ext uri="{909E8E84-426E-40DD-AFC4-6F175D3DCCD1}">
              <a14:hiddenFill xmlns:a14="http://schemas.microsoft.com/office/drawing/2010/main">
                <a:solidFill>
                  <a:srgbClr val="FFFFFF"/>
                </a:solidFill>
              </a14:hiddenFill>
            </a:ext>
          </a:extLst>
        </p:spPr>
      </p:pic>
      <p:pic>
        <p:nvPicPr>
          <p:cNvPr id="13" name="Объект 2"/>
          <p:cNvPicPr>
            <a:picLocks noChangeAspect="1"/>
          </p:cNvPicPr>
          <p:nvPr/>
        </p:nvPicPr>
        <p:blipFill>
          <a:blip r:embed="rId13" cstate="print"/>
          <a:srcRect/>
          <a:stretch>
            <a:fillRect/>
          </a:stretch>
        </p:blipFill>
        <p:spPr>
          <a:xfrm>
            <a:off x="949100" y="4521850"/>
            <a:ext cx="2578741" cy="2228940"/>
          </a:xfrm>
          <a:prstGeom prst="rect">
            <a:avLst/>
          </a:prstGeom>
        </p:spPr>
      </p:pic>
    </p:spTree>
    <p:extLst>
      <p:ext uri="{BB962C8B-B14F-4D97-AF65-F5344CB8AC3E}">
        <p14:creationId xmlns:p14="http://schemas.microsoft.com/office/powerpoint/2010/main" val="2449814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TotalTime>
  <Words>1149</Words>
  <Application>Microsoft Office PowerPoint</Application>
  <PresentationFormat>Произвольный</PresentationFormat>
  <Paragraphs>88</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user</cp:lastModifiedBy>
  <cp:revision>104</cp:revision>
  <dcterms:created xsi:type="dcterms:W3CDTF">2021-05-21T09:18:48Z</dcterms:created>
  <dcterms:modified xsi:type="dcterms:W3CDTF">2026-02-02T11:48:41Z</dcterms:modified>
</cp:coreProperties>
</file>