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20"/>
  </p:notesMasterIdLst>
  <p:sldIdLst>
    <p:sldId id="256" r:id="rId3"/>
    <p:sldId id="259" r:id="rId4"/>
    <p:sldId id="271" r:id="rId5"/>
    <p:sldId id="272" r:id="rId6"/>
    <p:sldId id="267" r:id="rId7"/>
    <p:sldId id="268" r:id="rId8"/>
    <p:sldId id="269" r:id="rId9"/>
    <p:sldId id="258" r:id="rId10"/>
    <p:sldId id="260" r:id="rId11"/>
    <p:sldId id="261" r:id="rId12"/>
    <p:sldId id="262" r:id="rId13"/>
    <p:sldId id="266" r:id="rId14"/>
    <p:sldId id="270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FE5264-1303-446C-BAAE-023B196A3817}" type="datetimeFigureOut">
              <a:rPr lang="ru-RU" smtClean="0"/>
              <a:t>29.03.2014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C57E7-7424-471E-A536-B8AD5F56B4F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9195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C57E7-7424-471E-A536-B8AD5F56B4F8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132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reeform 7"/>
          <p:cNvSpPr>
            <a:spLocks noChangeAspect="1" noEditPoints="1"/>
          </p:cNvSpPr>
          <p:nvPr/>
        </p:nvSpPr>
        <p:spPr bwMode="auto">
          <a:xfrm>
            <a:off x="838200" y="1762125"/>
            <a:ext cx="2522538" cy="5095875"/>
          </a:xfrm>
          <a:custGeom>
            <a:avLst/>
            <a:gdLst>
              <a:gd name="T0" fmla="*/ 2147483647 w 2409"/>
              <a:gd name="T1" fmla="*/ 2147483647 h 4865"/>
              <a:gd name="T2" fmla="*/ 2147483647 w 2409"/>
              <a:gd name="T3" fmla="*/ 2147483647 h 4865"/>
              <a:gd name="T4" fmla="*/ 2147483647 w 2409"/>
              <a:gd name="T5" fmla="*/ 2147483647 h 4865"/>
              <a:gd name="T6" fmla="*/ 2147483647 w 2409"/>
              <a:gd name="T7" fmla="*/ 2147483647 h 4865"/>
              <a:gd name="T8" fmla="*/ 2147483647 w 2409"/>
              <a:gd name="T9" fmla="*/ 2147483647 h 4865"/>
              <a:gd name="T10" fmla="*/ 2147483647 w 2409"/>
              <a:gd name="T11" fmla="*/ 2147483647 h 4865"/>
              <a:gd name="T12" fmla="*/ 2147483647 w 2409"/>
              <a:gd name="T13" fmla="*/ 2147483647 h 4865"/>
              <a:gd name="T14" fmla="*/ 2147483647 w 2409"/>
              <a:gd name="T15" fmla="*/ 2147483647 h 4865"/>
              <a:gd name="T16" fmla="*/ 2147483647 w 2409"/>
              <a:gd name="T17" fmla="*/ 2147483647 h 4865"/>
              <a:gd name="T18" fmla="*/ 2147483647 w 2409"/>
              <a:gd name="T19" fmla="*/ 2147483647 h 4865"/>
              <a:gd name="T20" fmla="*/ 2147483647 w 2409"/>
              <a:gd name="T21" fmla="*/ 2147483647 h 4865"/>
              <a:gd name="T22" fmla="*/ 2147483647 w 2409"/>
              <a:gd name="T23" fmla="*/ 2147483647 h 4865"/>
              <a:gd name="T24" fmla="*/ 2147483647 w 2409"/>
              <a:gd name="T25" fmla="*/ 2147483647 h 4865"/>
              <a:gd name="T26" fmla="*/ 2147483647 w 2409"/>
              <a:gd name="T27" fmla="*/ 2147483647 h 4865"/>
              <a:gd name="T28" fmla="*/ 2147483647 w 2409"/>
              <a:gd name="T29" fmla="*/ 2147483647 h 4865"/>
              <a:gd name="T30" fmla="*/ 2147483647 w 2409"/>
              <a:gd name="T31" fmla="*/ 2147483647 h 4865"/>
              <a:gd name="T32" fmla="*/ 2147483647 w 2409"/>
              <a:gd name="T33" fmla="*/ 2147483647 h 4865"/>
              <a:gd name="T34" fmla="*/ 2147483647 w 2409"/>
              <a:gd name="T35" fmla="*/ 2147483647 h 4865"/>
              <a:gd name="T36" fmla="*/ 2147483647 w 2409"/>
              <a:gd name="T37" fmla="*/ 2147483647 h 4865"/>
              <a:gd name="T38" fmla="*/ 2147483647 w 2409"/>
              <a:gd name="T39" fmla="*/ 2147483647 h 4865"/>
              <a:gd name="T40" fmla="*/ 2147483647 w 2409"/>
              <a:gd name="T41" fmla="*/ 2147483647 h 4865"/>
              <a:gd name="T42" fmla="*/ 2147483647 w 2409"/>
              <a:gd name="T43" fmla="*/ 2147483647 h 4865"/>
              <a:gd name="T44" fmla="*/ 2147483647 w 2409"/>
              <a:gd name="T45" fmla="*/ 2147483647 h 4865"/>
              <a:gd name="T46" fmla="*/ 2147483647 w 2409"/>
              <a:gd name="T47" fmla="*/ 2147483647 h 4865"/>
              <a:gd name="T48" fmla="*/ 2147483647 w 2409"/>
              <a:gd name="T49" fmla="*/ 2147483647 h 4865"/>
              <a:gd name="T50" fmla="*/ 2147483647 w 2409"/>
              <a:gd name="T51" fmla="*/ 2147483647 h 4865"/>
              <a:gd name="T52" fmla="*/ 2147483647 w 2409"/>
              <a:gd name="T53" fmla="*/ 2147483647 h 4865"/>
              <a:gd name="T54" fmla="*/ 2147483647 w 2409"/>
              <a:gd name="T55" fmla="*/ 2147483647 h 4865"/>
              <a:gd name="T56" fmla="*/ 2147483647 w 2409"/>
              <a:gd name="T57" fmla="*/ 2147483647 h 4865"/>
              <a:gd name="T58" fmla="*/ 2147483647 w 2409"/>
              <a:gd name="T59" fmla="*/ 2147483647 h 4865"/>
              <a:gd name="T60" fmla="*/ 2147483647 w 2409"/>
              <a:gd name="T61" fmla="*/ 2147483647 h 4865"/>
              <a:gd name="T62" fmla="*/ 2147483647 w 2409"/>
              <a:gd name="T63" fmla="*/ 2147483647 h 4865"/>
              <a:gd name="T64" fmla="*/ 2147483647 w 2409"/>
              <a:gd name="T65" fmla="*/ 2147483647 h 4865"/>
              <a:gd name="T66" fmla="*/ 2147483647 w 2409"/>
              <a:gd name="T67" fmla="*/ 2147483647 h 4865"/>
              <a:gd name="T68" fmla="*/ 2147483647 w 2409"/>
              <a:gd name="T69" fmla="*/ 2147483647 h 4865"/>
              <a:gd name="T70" fmla="*/ 2147483647 w 2409"/>
              <a:gd name="T71" fmla="*/ 2147483647 h 4865"/>
              <a:gd name="T72" fmla="*/ 2147483647 w 2409"/>
              <a:gd name="T73" fmla="*/ 2147483647 h 4865"/>
              <a:gd name="T74" fmla="*/ 2147483647 w 2409"/>
              <a:gd name="T75" fmla="*/ 2147483647 h 4865"/>
              <a:gd name="T76" fmla="*/ 2147483647 w 2409"/>
              <a:gd name="T77" fmla="*/ 2147483647 h 4865"/>
              <a:gd name="T78" fmla="*/ 2147483647 w 2409"/>
              <a:gd name="T79" fmla="*/ 2147483647 h 4865"/>
              <a:gd name="T80" fmla="*/ 2147483647 w 2409"/>
              <a:gd name="T81" fmla="*/ 2147483647 h 4865"/>
              <a:gd name="T82" fmla="*/ 2147483647 w 2409"/>
              <a:gd name="T83" fmla="*/ 2147483647 h 4865"/>
              <a:gd name="T84" fmla="*/ 2147483647 w 2409"/>
              <a:gd name="T85" fmla="*/ 2147483647 h 4865"/>
              <a:gd name="T86" fmla="*/ 2147483647 w 2409"/>
              <a:gd name="T87" fmla="*/ 2147483647 h 4865"/>
              <a:gd name="T88" fmla="*/ 2147483647 w 2409"/>
              <a:gd name="T89" fmla="*/ 2147483647 h 4865"/>
              <a:gd name="T90" fmla="*/ 2147483647 w 2409"/>
              <a:gd name="T91" fmla="*/ 2147483647 h 4865"/>
              <a:gd name="T92" fmla="*/ 2147483647 w 2409"/>
              <a:gd name="T93" fmla="*/ 2147483647 h 4865"/>
              <a:gd name="T94" fmla="*/ 2147483647 w 2409"/>
              <a:gd name="T95" fmla="*/ 2147483647 h 4865"/>
              <a:gd name="T96" fmla="*/ 2147483647 w 2409"/>
              <a:gd name="T97" fmla="*/ 2147483647 h 4865"/>
              <a:gd name="T98" fmla="*/ 2147483647 w 2409"/>
              <a:gd name="T99" fmla="*/ 2147483647 h 4865"/>
              <a:gd name="T100" fmla="*/ 2147483647 w 2409"/>
              <a:gd name="T101" fmla="*/ 2147483647 h 4865"/>
              <a:gd name="T102" fmla="*/ 2147483647 w 2409"/>
              <a:gd name="T103" fmla="*/ 2147483647 h 4865"/>
              <a:gd name="T104" fmla="*/ 2147483647 w 2409"/>
              <a:gd name="T105" fmla="*/ 2147483647 h 4865"/>
              <a:gd name="T106" fmla="*/ 2147483647 w 2409"/>
              <a:gd name="T107" fmla="*/ 2147483647 h 4865"/>
              <a:gd name="T108" fmla="*/ 2147483647 w 2409"/>
              <a:gd name="T109" fmla="*/ 2147483647 h 4865"/>
              <a:gd name="T110" fmla="*/ 2147483647 w 2409"/>
              <a:gd name="T111" fmla="*/ 2147483647 h 4865"/>
              <a:gd name="T112" fmla="*/ 2147483647 w 2409"/>
              <a:gd name="T113" fmla="*/ 2147483647 h 4865"/>
              <a:gd name="T114" fmla="*/ 2147483647 w 2409"/>
              <a:gd name="T115" fmla="*/ 2147483647 h 4865"/>
              <a:gd name="T116" fmla="*/ 2147483647 w 2409"/>
              <a:gd name="T117" fmla="*/ 2147483647 h 4865"/>
              <a:gd name="T118" fmla="*/ 2147483647 w 2409"/>
              <a:gd name="T119" fmla="*/ 2147483647 h 4865"/>
              <a:gd name="T120" fmla="*/ 2147483647 w 2409"/>
              <a:gd name="T121" fmla="*/ 2147483647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784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2E2224"/>
              </a:solidFill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/>
        </p:nvSpPr>
        <p:spPr bwMode="auto">
          <a:xfrm>
            <a:off x="838200" y="1762125"/>
            <a:ext cx="2522538" cy="5095875"/>
          </a:xfrm>
          <a:custGeom>
            <a:avLst/>
            <a:gdLst>
              <a:gd name="T0" fmla="*/ 2147483647 w 2409"/>
              <a:gd name="T1" fmla="*/ 2147483647 h 4865"/>
              <a:gd name="T2" fmla="*/ 2147483647 w 2409"/>
              <a:gd name="T3" fmla="*/ 2147483647 h 4865"/>
              <a:gd name="T4" fmla="*/ 2147483647 w 2409"/>
              <a:gd name="T5" fmla="*/ 2147483647 h 4865"/>
              <a:gd name="T6" fmla="*/ 2147483647 w 2409"/>
              <a:gd name="T7" fmla="*/ 2147483647 h 4865"/>
              <a:gd name="T8" fmla="*/ 2147483647 w 2409"/>
              <a:gd name="T9" fmla="*/ 2147483647 h 4865"/>
              <a:gd name="T10" fmla="*/ 2147483647 w 2409"/>
              <a:gd name="T11" fmla="*/ 2147483647 h 4865"/>
              <a:gd name="T12" fmla="*/ 2147483647 w 2409"/>
              <a:gd name="T13" fmla="*/ 2147483647 h 4865"/>
              <a:gd name="T14" fmla="*/ 2147483647 w 2409"/>
              <a:gd name="T15" fmla="*/ 2147483647 h 4865"/>
              <a:gd name="T16" fmla="*/ 2147483647 w 2409"/>
              <a:gd name="T17" fmla="*/ 2147483647 h 4865"/>
              <a:gd name="T18" fmla="*/ 2147483647 w 2409"/>
              <a:gd name="T19" fmla="*/ 2147483647 h 4865"/>
              <a:gd name="T20" fmla="*/ 2147483647 w 2409"/>
              <a:gd name="T21" fmla="*/ 2147483647 h 4865"/>
              <a:gd name="T22" fmla="*/ 2147483647 w 2409"/>
              <a:gd name="T23" fmla="*/ 2147483647 h 4865"/>
              <a:gd name="T24" fmla="*/ 2147483647 w 2409"/>
              <a:gd name="T25" fmla="*/ 2147483647 h 4865"/>
              <a:gd name="T26" fmla="*/ 2147483647 w 2409"/>
              <a:gd name="T27" fmla="*/ 2147483647 h 4865"/>
              <a:gd name="T28" fmla="*/ 2147483647 w 2409"/>
              <a:gd name="T29" fmla="*/ 2147483647 h 4865"/>
              <a:gd name="T30" fmla="*/ 2147483647 w 2409"/>
              <a:gd name="T31" fmla="*/ 2147483647 h 4865"/>
              <a:gd name="T32" fmla="*/ 2147483647 w 2409"/>
              <a:gd name="T33" fmla="*/ 2147483647 h 4865"/>
              <a:gd name="T34" fmla="*/ 2147483647 w 2409"/>
              <a:gd name="T35" fmla="*/ 2147483647 h 4865"/>
              <a:gd name="T36" fmla="*/ 2147483647 w 2409"/>
              <a:gd name="T37" fmla="*/ 2147483647 h 4865"/>
              <a:gd name="T38" fmla="*/ 2147483647 w 2409"/>
              <a:gd name="T39" fmla="*/ 2147483647 h 4865"/>
              <a:gd name="T40" fmla="*/ 2147483647 w 2409"/>
              <a:gd name="T41" fmla="*/ 2147483647 h 4865"/>
              <a:gd name="T42" fmla="*/ 2147483647 w 2409"/>
              <a:gd name="T43" fmla="*/ 2147483647 h 4865"/>
              <a:gd name="T44" fmla="*/ 2147483647 w 2409"/>
              <a:gd name="T45" fmla="*/ 2147483647 h 4865"/>
              <a:gd name="T46" fmla="*/ 2147483647 w 2409"/>
              <a:gd name="T47" fmla="*/ 2147483647 h 4865"/>
              <a:gd name="T48" fmla="*/ 2147483647 w 2409"/>
              <a:gd name="T49" fmla="*/ 2147483647 h 4865"/>
              <a:gd name="T50" fmla="*/ 2147483647 w 2409"/>
              <a:gd name="T51" fmla="*/ 2147483647 h 4865"/>
              <a:gd name="T52" fmla="*/ 2147483647 w 2409"/>
              <a:gd name="T53" fmla="*/ 2147483647 h 4865"/>
              <a:gd name="T54" fmla="*/ 2147483647 w 2409"/>
              <a:gd name="T55" fmla="*/ 2147483647 h 4865"/>
              <a:gd name="T56" fmla="*/ 2147483647 w 2409"/>
              <a:gd name="T57" fmla="*/ 2147483647 h 4865"/>
              <a:gd name="T58" fmla="*/ 2147483647 w 2409"/>
              <a:gd name="T59" fmla="*/ 2147483647 h 4865"/>
              <a:gd name="T60" fmla="*/ 2147483647 w 2409"/>
              <a:gd name="T61" fmla="*/ 2147483647 h 4865"/>
              <a:gd name="T62" fmla="*/ 2147483647 w 2409"/>
              <a:gd name="T63" fmla="*/ 2147483647 h 4865"/>
              <a:gd name="T64" fmla="*/ 2147483647 w 2409"/>
              <a:gd name="T65" fmla="*/ 2147483647 h 4865"/>
              <a:gd name="T66" fmla="*/ 2147483647 w 2409"/>
              <a:gd name="T67" fmla="*/ 2147483647 h 4865"/>
              <a:gd name="T68" fmla="*/ 2147483647 w 2409"/>
              <a:gd name="T69" fmla="*/ 2147483647 h 4865"/>
              <a:gd name="T70" fmla="*/ 2147483647 w 2409"/>
              <a:gd name="T71" fmla="*/ 2147483647 h 4865"/>
              <a:gd name="T72" fmla="*/ 2147483647 w 2409"/>
              <a:gd name="T73" fmla="*/ 2147483647 h 4865"/>
              <a:gd name="T74" fmla="*/ 2147483647 w 2409"/>
              <a:gd name="T75" fmla="*/ 2147483647 h 4865"/>
              <a:gd name="T76" fmla="*/ 2147483647 w 2409"/>
              <a:gd name="T77" fmla="*/ 2147483647 h 4865"/>
              <a:gd name="T78" fmla="*/ 2147483647 w 2409"/>
              <a:gd name="T79" fmla="*/ 2147483647 h 4865"/>
              <a:gd name="T80" fmla="*/ 2147483647 w 2409"/>
              <a:gd name="T81" fmla="*/ 2147483647 h 4865"/>
              <a:gd name="T82" fmla="*/ 2147483647 w 2409"/>
              <a:gd name="T83" fmla="*/ 2147483647 h 4865"/>
              <a:gd name="T84" fmla="*/ 2147483647 w 2409"/>
              <a:gd name="T85" fmla="*/ 2147483647 h 4865"/>
              <a:gd name="T86" fmla="*/ 2147483647 w 2409"/>
              <a:gd name="T87" fmla="*/ 2147483647 h 4865"/>
              <a:gd name="T88" fmla="*/ 2147483647 w 2409"/>
              <a:gd name="T89" fmla="*/ 2147483647 h 4865"/>
              <a:gd name="T90" fmla="*/ 2147483647 w 2409"/>
              <a:gd name="T91" fmla="*/ 2147483647 h 4865"/>
              <a:gd name="T92" fmla="*/ 2147483647 w 2409"/>
              <a:gd name="T93" fmla="*/ 2147483647 h 4865"/>
              <a:gd name="T94" fmla="*/ 2147483647 w 2409"/>
              <a:gd name="T95" fmla="*/ 2147483647 h 4865"/>
              <a:gd name="T96" fmla="*/ 2147483647 w 2409"/>
              <a:gd name="T97" fmla="*/ 2147483647 h 4865"/>
              <a:gd name="T98" fmla="*/ 2147483647 w 2409"/>
              <a:gd name="T99" fmla="*/ 2147483647 h 4865"/>
              <a:gd name="T100" fmla="*/ 2147483647 w 2409"/>
              <a:gd name="T101" fmla="*/ 2147483647 h 4865"/>
              <a:gd name="T102" fmla="*/ 2147483647 w 2409"/>
              <a:gd name="T103" fmla="*/ 2147483647 h 4865"/>
              <a:gd name="T104" fmla="*/ 2147483647 w 2409"/>
              <a:gd name="T105" fmla="*/ 2147483647 h 4865"/>
              <a:gd name="T106" fmla="*/ 2147483647 w 2409"/>
              <a:gd name="T107" fmla="*/ 2147483647 h 4865"/>
              <a:gd name="T108" fmla="*/ 2147483647 w 2409"/>
              <a:gd name="T109" fmla="*/ 2147483647 h 4865"/>
              <a:gd name="T110" fmla="*/ 2147483647 w 2409"/>
              <a:gd name="T111" fmla="*/ 2147483647 h 4865"/>
              <a:gd name="T112" fmla="*/ 2147483647 w 2409"/>
              <a:gd name="T113" fmla="*/ 2147483647 h 4865"/>
              <a:gd name="T114" fmla="*/ 2147483647 w 2409"/>
              <a:gd name="T115" fmla="*/ 2147483647 h 4865"/>
              <a:gd name="T116" fmla="*/ 2147483647 w 2409"/>
              <a:gd name="T117" fmla="*/ 2147483647 h 4865"/>
              <a:gd name="T118" fmla="*/ 2147483647 w 2409"/>
              <a:gd name="T119" fmla="*/ 2147483647 h 4865"/>
              <a:gd name="T120" fmla="*/ 2147483647 w 2409"/>
              <a:gd name="T121" fmla="*/ 2147483647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784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2E2224"/>
              </a:solidFill>
            </a:endParaRPr>
          </a:p>
        </p:txBody>
      </p:sp>
      <p:sp>
        <p:nvSpPr>
          <p:cNvPr id="7" name="Freeform 7"/>
          <p:cNvSpPr>
            <a:spLocks noChangeAspect="1" noEditPoints="1"/>
          </p:cNvSpPr>
          <p:nvPr/>
        </p:nvSpPr>
        <p:spPr bwMode="auto">
          <a:xfrm>
            <a:off x="838200" y="1762125"/>
            <a:ext cx="2522538" cy="5095875"/>
          </a:xfrm>
          <a:custGeom>
            <a:avLst/>
            <a:gdLst>
              <a:gd name="T0" fmla="*/ 2147483647 w 2409"/>
              <a:gd name="T1" fmla="*/ 2147483647 h 4865"/>
              <a:gd name="T2" fmla="*/ 2147483647 w 2409"/>
              <a:gd name="T3" fmla="*/ 2147483647 h 4865"/>
              <a:gd name="T4" fmla="*/ 2147483647 w 2409"/>
              <a:gd name="T5" fmla="*/ 2147483647 h 4865"/>
              <a:gd name="T6" fmla="*/ 2147483647 w 2409"/>
              <a:gd name="T7" fmla="*/ 2147483647 h 4865"/>
              <a:gd name="T8" fmla="*/ 2147483647 w 2409"/>
              <a:gd name="T9" fmla="*/ 2147483647 h 4865"/>
              <a:gd name="T10" fmla="*/ 2147483647 w 2409"/>
              <a:gd name="T11" fmla="*/ 2147483647 h 4865"/>
              <a:gd name="T12" fmla="*/ 2147483647 w 2409"/>
              <a:gd name="T13" fmla="*/ 2147483647 h 4865"/>
              <a:gd name="T14" fmla="*/ 2147483647 w 2409"/>
              <a:gd name="T15" fmla="*/ 2147483647 h 4865"/>
              <a:gd name="T16" fmla="*/ 2147483647 w 2409"/>
              <a:gd name="T17" fmla="*/ 2147483647 h 4865"/>
              <a:gd name="T18" fmla="*/ 2147483647 w 2409"/>
              <a:gd name="T19" fmla="*/ 2147483647 h 4865"/>
              <a:gd name="T20" fmla="*/ 2147483647 w 2409"/>
              <a:gd name="T21" fmla="*/ 2147483647 h 4865"/>
              <a:gd name="T22" fmla="*/ 2147483647 w 2409"/>
              <a:gd name="T23" fmla="*/ 2147483647 h 4865"/>
              <a:gd name="T24" fmla="*/ 2147483647 w 2409"/>
              <a:gd name="T25" fmla="*/ 2147483647 h 4865"/>
              <a:gd name="T26" fmla="*/ 2147483647 w 2409"/>
              <a:gd name="T27" fmla="*/ 2147483647 h 4865"/>
              <a:gd name="T28" fmla="*/ 2147483647 w 2409"/>
              <a:gd name="T29" fmla="*/ 2147483647 h 4865"/>
              <a:gd name="T30" fmla="*/ 2147483647 w 2409"/>
              <a:gd name="T31" fmla="*/ 2147483647 h 4865"/>
              <a:gd name="T32" fmla="*/ 2147483647 w 2409"/>
              <a:gd name="T33" fmla="*/ 2147483647 h 4865"/>
              <a:gd name="T34" fmla="*/ 2147483647 w 2409"/>
              <a:gd name="T35" fmla="*/ 2147483647 h 4865"/>
              <a:gd name="T36" fmla="*/ 2147483647 w 2409"/>
              <a:gd name="T37" fmla="*/ 2147483647 h 4865"/>
              <a:gd name="T38" fmla="*/ 2147483647 w 2409"/>
              <a:gd name="T39" fmla="*/ 2147483647 h 4865"/>
              <a:gd name="T40" fmla="*/ 2147483647 w 2409"/>
              <a:gd name="T41" fmla="*/ 2147483647 h 4865"/>
              <a:gd name="T42" fmla="*/ 2147483647 w 2409"/>
              <a:gd name="T43" fmla="*/ 2147483647 h 4865"/>
              <a:gd name="T44" fmla="*/ 2147483647 w 2409"/>
              <a:gd name="T45" fmla="*/ 2147483647 h 4865"/>
              <a:gd name="T46" fmla="*/ 2147483647 w 2409"/>
              <a:gd name="T47" fmla="*/ 2147483647 h 4865"/>
              <a:gd name="T48" fmla="*/ 2147483647 w 2409"/>
              <a:gd name="T49" fmla="*/ 2147483647 h 4865"/>
              <a:gd name="T50" fmla="*/ 2147483647 w 2409"/>
              <a:gd name="T51" fmla="*/ 2147483647 h 4865"/>
              <a:gd name="T52" fmla="*/ 2147483647 w 2409"/>
              <a:gd name="T53" fmla="*/ 2147483647 h 4865"/>
              <a:gd name="T54" fmla="*/ 2147483647 w 2409"/>
              <a:gd name="T55" fmla="*/ 2147483647 h 4865"/>
              <a:gd name="T56" fmla="*/ 2147483647 w 2409"/>
              <a:gd name="T57" fmla="*/ 2147483647 h 4865"/>
              <a:gd name="T58" fmla="*/ 2147483647 w 2409"/>
              <a:gd name="T59" fmla="*/ 2147483647 h 4865"/>
              <a:gd name="T60" fmla="*/ 2147483647 w 2409"/>
              <a:gd name="T61" fmla="*/ 2147483647 h 4865"/>
              <a:gd name="T62" fmla="*/ 2147483647 w 2409"/>
              <a:gd name="T63" fmla="*/ 2147483647 h 4865"/>
              <a:gd name="T64" fmla="*/ 2147483647 w 2409"/>
              <a:gd name="T65" fmla="*/ 2147483647 h 4865"/>
              <a:gd name="T66" fmla="*/ 2147483647 w 2409"/>
              <a:gd name="T67" fmla="*/ 2147483647 h 4865"/>
              <a:gd name="T68" fmla="*/ 2147483647 w 2409"/>
              <a:gd name="T69" fmla="*/ 2147483647 h 4865"/>
              <a:gd name="T70" fmla="*/ 2147483647 w 2409"/>
              <a:gd name="T71" fmla="*/ 2147483647 h 4865"/>
              <a:gd name="T72" fmla="*/ 2147483647 w 2409"/>
              <a:gd name="T73" fmla="*/ 2147483647 h 4865"/>
              <a:gd name="T74" fmla="*/ 2147483647 w 2409"/>
              <a:gd name="T75" fmla="*/ 2147483647 h 4865"/>
              <a:gd name="T76" fmla="*/ 2147483647 w 2409"/>
              <a:gd name="T77" fmla="*/ 2147483647 h 4865"/>
              <a:gd name="T78" fmla="*/ 2147483647 w 2409"/>
              <a:gd name="T79" fmla="*/ 2147483647 h 4865"/>
              <a:gd name="T80" fmla="*/ 2147483647 w 2409"/>
              <a:gd name="T81" fmla="*/ 2147483647 h 4865"/>
              <a:gd name="T82" fmla="*/ 2147483647 w 2409"/>
              <a:gd name="T83" fmla="*/ 2147483647 h 4865"/>
              <a:gd name="T84" fmla="*/ 2147483647 w 2409"/>
              <a:gd name="T85" fmla="*/ 2147483647 h 4865"/>
              <a:gd name="T86" fmla="*/ 2147483647 w 2409"/>
              <a:gd name="T87" fmla="*/ 2147483647 h 4865"/>
              <a:gd name="T88" fmla="*/ 2147483647 w 2409"/>
              <a:gd name="T89" fmla="*/ 2147483647 h 4865"/>
              <a:gd name="T90" fmla="*/ 2147483647 w 2409"/>
              <a:gd name="T91" fmla="*/ 2147483647 h 4865"/>
              <a:gd name="T92" fmla="*/ 2147483647 w 2409"/>
              <a:gd name="T93" fmla="*/ 2147483647 h 4865"/>
              <a:gd name="T94" fmla="*/ 2147483647 w 2409"/>
              <a:gd name="T95" fmla="*/ 2147483647 h 4865"/>
              <a:gd name="T96" fmla="*/ 2147483647 w 2409"/>
              <a:gd name="T97" fmla="*/ 2147483647 h 4865"/>
              <a:gd name="T98" fmla="*/ 2147483647 w 2409"/>
              <a:gd name="T99" fmla="*/ 2147483647 h 4865"/>
              <a:gd name="T100" fmla="*/ 2147483647 w 2409"/>
              <a:gd name="T101" fmla="*/ 2147483647 h 4865"/>
              <a:gd name="T102" fmla="*/ 2147483647 w 2409"/>
              <a:gd name="T103" fmla="*/ 2147483647 h 4865"/>
              <a:gd name="T104" fmla="*/ 2147483647 w 2409"/>
              <a:gd name="T105" fmla="*/ 2147483647 h 4865"/>
              <a:gd name="T106" fmla="*/ 2147483647 w 2409"/>
              <a:gd name="T107" fmla="*/ 2147483647 h 4865"/>
              <a:gd name="T108" fmla="*/ 2147483647 w 2409"/>
              <a:gd name="T109" fmla="*/ 2147483647 h 4865"/>
              <a:gd name="T110" fmla="*/ 2147483647 w 2409"/>
              <a:gd name="T111" fmla="*/ 2147483647 h 4865"/>
              <a:gd name="T112" fmla="*/ 2147483647 w 2409"/>
              <a:gd name="T113" fmla="*/ 2147483647 h 4865"/>
              <a:gd name="T114" fmla="*/ 2147483647 w 2409"/>
              <a:gd name="T115" fmla="*/ 2147483647 h 4865"/>
              <a:gd name="T116" fmla="*/ 2147483647 w 2409"/>
              <a:gd name="T117" fmla="*/ 2147483647 h 4865"/>
              <a:gd name="T118" fmla="*/ 2147483647 w 2409"/>
              <a:gd name="T119" fmla="*/ 2147483647 h 4865"/>
              <a:gd name="T120" fmla="*/ 2147483647 w 2409"/>
              <a:gd name="T121" fmla="*/ 2147483647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784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2E2224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/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001D986A-857D-4159-AC00-DE9616042519}" type="datetimeFigureOut">
              <a:rPr lang="ru-RU">
                <a:solidFill>
                  <a:srgbClr val="CBD8DD"/>
                </a:solidFill>
              </a:rPr>
              <a:pPr>
                <a:defRPr/>
              </a:pPr>
              <a:t>29.03.2014</a:t>
            </a:fld>
            <a:endParaRPr lang="ru-RU" dirty="0">
              <a:solidFill>
                <a:srgbClr val="CBD8DD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8231E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8F6EA-4925-49EF-902C-81178ECF4F4F}" type="slidenum">
              <a:rPr lang="ru-RU">
                <a:solidFill>
                  <a:srgbClr val="48231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9849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 noChangeAspect="1" noEditPoints="1"/>
          </p:cNvSpPr>
          <p:nvPr/>
        </p:nvSpPr>
        <p:spPr bwMode="auto">
          <a:xfrm>
            <a:off x="5489575" y="0"/>
            <a:ext cx="3394075" cy="6858000"/>
          </a:xfrm>
          <a:custGeom>
            <a:avLst/>
            <a:gdLst>
              <a:gd name="T0" fmla="*/ 2147483647 w 2409"/>
              <a:gd name="T1" fmla="*/ 2147483647 h 4865"/>
              <a:gd name="T2" fmla="*/ 2147483647 w 2409"/>
              <a:gd name="T3" fmla="*/ 2147483647 h 4865"/>
              <a:gd name="T4" fmla="*/ 2147483647 w 2409"/>
              <a:gd name="T5" fmla="*/ 2147483647 h 4865"/>
              <a:gd name="T6" fmla="*/ 2147483647 w 2409"/>
              <a:gd name="T7" fmla="*/ 2147483647 h 4865"/>
              <a:gd name="T8" fmla="*/ 2147483647 w 2409"/>
              <a:gd name="T9" fmla="*/ 2147483647 h 4865"/>
              <a:gd name="T10" fmla="*/ 2147483647 w 2409"/>
              <a:gd name="T11" fmla="*/ 2147483647 h 4865"/>
              <a:gd name="T12" fmla="*/ 2147483647 w 2409"/>
              <a:gd name="T13" fmla="*/ 2147483647 h 4865"/>
              <a:gd name="T14" fmla="*/ 2147483647 w 2409"/>
              <a:gd name="T15" fmla="*/ 2147483647 h 4865"/>
              <a:gd name="T16" fmla="*/ 2147483647 w 2409"/>
              <a:gd name="T17" fmla="*/ 2147483647 h 4865"/>
              <a:gd name="T18" fmla="*/ 2147483647 w 2409"/>
              <a:gd name="T19" fmla="*/ 2147483647 h 4865"/>
              <a:gd name="T20" fmla="*/ 2147483647 w 2409"/>
              <a:gd name="T21" fmla="*/ 2147483647 h 4865"/>
              <a:gd name="T22" fmla="*/ 2147483647 w 2409"/>
              <a:gd name="T23" fmla="*/ 2147483647 h 4865"/>
              <a:gd name="T24" fmla="*/ 2147483647 w 2409"/>
              <a:gd name="T25" fmla="*/ 2147483647 h 4865"/>
              <a:gd name="T26" fmla="*/ 2147483647 w 2409"/>
              <a:gd name="T27" fmla="*/ 2147483647 h 4865"/>
              <a:gd name="T28" fmla="*/ 2147483647 w 2409"/>
              <a:gd name="T29" fmla="*/ 2147483647 h 4865"/>
              <a:gd name="T30" fmla="*/ 2147483647 w 2409"/>
              <a:gd name="T31" fmla="*/ 2147483647 h 4865"/>
              <a:gd name="T32" fmla="*/ 2147483647 w 2409"/>
              <a:gd name="T33" fmla="*/ 2147483647 h 4865"/>
              <a:gd name="T34" fmla="*/ 2147483647 w 2409"/>
              <a:gd name="T35" fmla="*/ 2147483647 h 4865"/>
              <a:gd name="T36" fmla="*/ 2147483647 w 2409"/>
              <a:gd name="T37" fmla="*/ 2147483647 h 4865"/>
              <a:gd name="T38" fmla="*/ 2147483647 w 2409"/>
              <a:gd name="T39" fmla="*/ 2147483647 h 4865"/>
              <a:gd name="T40" fmla="*/ 2147483647 w 2409"/>
              <a:gd name="T41" fmla="*/ 2147483647 h 4865"/>
              <a:gd name="T42" fmla="*/ 2147483647 w 2409"/>
              <a:gd name="T43" fmla="*/ 2147483647 h 4865"/>
              <a:gd name="T44" fmla="*/ 2147483647 w 2409"/>
              <a:gd name="T45" fmla="*/ 2147483647 h 4865"/>
              <a:gd name="T46" fmla="*/ 2147483647 w 2409"/>
              <a:gd name="T47" fmla="*/ 2147483647 h 4865"/>
              <a:gd name="T48" fmla="*/ 2147483647 w 2409"/>
              <a:gd name="T49" fmla="*/ 2147483647 h 4865"/>
              <a:gd name="T50" fmla="*/ 2147483647 w 2409"/>
              <a:gd name="T51" fmla="*/ 2147483647 h 4865"/>
              <a:gd name="T52" fmla="*/ 2147483647 w 2409"/>
              <a:gd name="T53" fmla="*/ 2147483647 h 4865"/>
              <a:gd name="T54" fmla="*/ 2147483647 w 2409"/>
              <a:gd name="T55" fmla="*/ 2147483647 h 4865"/>
              <a:gd name="T56" fmla="*/ 2147483647 w 2409"/>
              <a:gd name="T57" fmla="*/ 2147483647 h 4865"/>
              <a:gd name="T58" fmla="*/ 2147483647 w 2409"/>
              <a:gd name="T59" fmla="*/ 2147483647 h 4865"/>
              <a:gd name="T60" fmla="*/ 2147483647 w 2409"/>
              <a:gd name="T61" fmla="*/ 2147483647 h 4865"/>
              <a:gd name="T62" fmla="*/ 2147483647 w 2409"/>
              <a:gd name="T63" fmla="*/ 2147483647 h 4865"/>
              <a:gd name="T64" fmla="*/ 2147483647 w 2409"/>
              <a:gd name="T65" fmla="*/ 2147483647 h 4865"/>
              <a:gd name="T66" fmla="*/ 2147483647 w 2409"/>
              <a:gd name="T67" fmla="*/ 2147483647 h 4865"/>
              <a:gd name="T68" fmla="*/ 2147483647 w 2409"/>
              <a:gd name="T69" fmla="*/ 2147483647 h 4865"/>
              <a:gd name="T70" fmla="*/ 2147483647 w 2409"/>
              <a:gd name="T71" fmla="*/ 2147483647 h 4865"/>
              <a:gd name="T72" fmla="*/ 2147483647 w 2409"/>
              <a:gd name="T73" fmla="*/ 2147483647 h 4865"/>
              <a:gd name="T74" fmla="*/ 2147483647 w 2409"/>
              <a:gd name="T75" fmla="*/ 2147483647 h 4865"/>
              <a:gd name="T76" fmla="*/ 2147483647 w 2409"/>
              <a:gd name="T77" fmla="*/ 2147483647 h 4865"/>
              <a:gd name="T78" fmla="*/ 2147483647 w 2409"/>
              <a:gd name="T79" fmla="*/ 2147483647 h 4865"/>
              <a:gd name="T80" fmla="*/ 2147483647 w 2409"/>
              <a:gd name="T81" fmla="*/ 2147483647 h 4865"/>
              <a:gd name="T82" fmla="*/ 2147483647 w 2409"/>
              <a:gd name="T83" fmla="*/ 2147483647 h 4865"/>
              <a:gd name="T84" fmla="*/ 2147483647 w 2409"/>
              <a:gd name="T85" fmla="*/ 2147483647 h 4865"/>
              <a:gd name="T86" fmla="*/ 2147483647 w 2409"/>
              <a:gd name="T87" fmla="*/ 2147483647 h 4865"/>
              <a:gd name="T88" fmla="*/ 2147483647 w 2409"/>
              <a:gd name="T89" fmla="*/ 2147483647 h 4865"/>
              <a:gd name="T90" fmla="*/ 2147483647 w 2409"/>
              <a:gd name="T91" fmla="*/ 2147483647 h 4865"/>
              <a:gd name="T92" fmla="*/ 2147483647 w 2409"/>
              <a:gd name="T93" fmla="*/ 2147483647 h 4865"/>
              <a:gd name="T94" fmla="*/ 2147483647 w 2409"/>
              <a:gd name="T95" fmla="*/ 2147483647 h 4865"/>
              <a:gd name="T96" fmla="*/ 2147483647 w 2409"/>
              <a:gd name="T97" fmla="*/ 2147483647 h 4865"/>
              <a:gd name="T98" fmla="*/ 2147483647 w 2409"/>
              <a:gd name="T99" fmla="*/ 2147483647 h 4865"/>
              <a:gd name="T100" fmla="*/ 2147483647 w 2409"/>
              <a:gd name="T101" fmla="*/ 2147483647 h 4865"/>
              <a:gd name="T102" fmla="*/ 2147483647 w 2409"/>
              <a:gd name="T103" fmla="*/ 2147483647 h 4865"/>
              <a:gd name="T104" fmla="*/ 2147483647 w 2409"/>
              <a:gd name="T105" fmla="*/ 2147483647 h 4865"/>
              <a:gd name="T106" fmla="*/ 2147483647 w 2409"/>
              <a:gd name="T107" fmla="*/ 2147483647 h 4865"/>
              <a:gd name="T108" fmla="*/ 2147483647 w 2409"/>
              <a:gd name="T109" fmla="*/ 2147483647 h 4865"/>
              <a:gd name="T110" fmla="*/ 2147483647 w 2409"/>
              <a:gd name="T111" fmla="*/ 2147483647 h 4865"/>
              <a:gd name="T112" fmla="*/ 2147483647 w 2409"/>
              <a:gd name="T113" fmla="*/ 2147483647 h 4865"/>
              <a:gd name="T114" fmla="*/ 2147483647 w 2409"/>
              <a:gd name="T115" fmla="*/ 2147483647 h 4865"/>
              <a:gd name="T116" fmla="*/ 2147483647 w 2409"/>
              <a:gd name="T117" fmla="*/ 2147483647 h 4865"/>
              <a:gd name="T118" fmla="*/ 2147483647 w 2409"/>
              <a:gd name="T119" fmla="*/ 2147483647 h 4865"/>
              <a:gd name="T120" fmla="*/ 2147483647 w 2409"/>
              <a:gd name="T121" fmla="*/ 2147483647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2E2224"/>
              </a:solidFill>
            </a:endParaRPr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B283D-23A5-4D3B-B9B9-80CD4D4FDF02}" type="datetimeFigureOut">
              <a:rPr lang="ru-RU">
                <a:solidFill>
                  <a:srgbClr val="48231E"/>
                </a:solidFill>
              </a:rPr>
              <a:pPr>
                <a:defRPr/>
              </a:pPr>
              <a:t>29.03.2014</a:t>
            </a:fld>
            <a:endParaRPr lang="ru-RU" dirty="0">
              <a:solidFill>
                <a:srgbClr val="48231E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8231E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CC4BD-01C4-46E0-93E7-2B627A6E4C46}" type="slidenum">
              <a:rPr lang="ru-RU">
                <a:solidFill>
                  <a:srgbClr val="48231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5634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reeform 7"/>
          <p:cNvSpPr>
            <a:spLocks noChangeAspect="1" noEditPoints="1"/>
          </p:cNvSpPr>
          <p:nvPr/>
        </p:nvSpPr>
        <p:spPr bwMode="auto">
          <a:xfrm>
            <a:off x="34925" y="136525"/>
            <a:ext cx="3325813" cy="6721475"/>
          </a:xfrm>
          <a:custGeom>
            <a:avLst/>
            <a:gdLst>
              <a:gd name="T0" fmla="*/ 2147483647 w 2409"/>
              <a:gd name="T1" fmla="*/ 2147483647 h 4865"/>
              <a:gd name="T2" fmla="*/ 2147483647 w 2409"/>
              <a:gd name="T3" fmla="*/ 2147483647 h 4865"/>
              <a:gd name="T4" fmla="*/ 2147483647 w 2409"/>
              <a:gd name="T5" fmla="*/ 2147483647 h 4865"/>
              <a:gd name="T6" fmla="*/ 2147483647 w 2409"/>
              <a:gd name="T7" fmla="*/ 2147483647 h 4865"/>
              <a:gd name="T8" fmla="*/ 2147483647 w 2409"/>
              <a:gd name="T9" fmla="*/ 2147483647 h 4865"/>
              <a:gd name="T10" fmla="*/ 2147483647 w 2409"/>
              <a:gd name="T11" fmla="*/ 2147483647 h 4865"/>
              <a:gd name="T12" fmla="*/ 2147483647 w 2409"/>
              <a:gd name="T13" fmla="*/ 2147483647 h 4865"/>
              <a:gd name="T14" fmla="*/ 2147483647 w 2409"/>
              <a:gd name="T15" fmla="*/ 2147483647 h 4865"/>
              <a:gd name="T16" fmla="*/ 2147483647 w 2409"/>
              <a:gd name="T17" fmla="*/ 2147483647 h 4865"/>
              <a:gd name="T18" fmla="*/ 2147483647 w 2409"/>
              <a:gd name="T19" fmla="*/ 2147483647 h 4865"/>
              <a:gd name="T20" fmla="*/ 2147483647 w 2409"/>
              <a:gd name="T21" fmla="*/ 2147483647 h 4865"/>
              <a:gd name="T22" fmla="*/ 2147483647 w 2409"/>
              <a:gd name="T23" fmla="*/ 2147483647 h 4865"/>
              <a:gd name="T24" fmla="*/ 2147483647 w 2409"/>
              <a:gd name="T25" fmla="*/ 2147483647 h 4865"/>
              <a:gd name="T26" fmla="*/ 2147483647 w 2409"/>
              <a:gd name="T27" fmla="*/ 2147483647 h 4865"/>
              <a:gd name="T28" fmla="*/ 2147483647 w 2409"/>
              <a:gd name="T29" fmla="*/ 2147483647 h 4865"/>
              <a:gd name="T30" fmla="*/ 2147483647 w 2409"/>
              <a:gd name="T31" fmla="*/ 2147483647 h 4865"/>
              <a:gd name="T32" fmla="*/ 2147483647 w 2409"/>
              <a:gd name="T33" fmla="*/ 2147483647 h 4865"/>
              <a:gd name="T34" fmla="*/ 2147483647 w 2409"/>
              <a:gd name="T35" fmla="*/ 2147483647 h 4865"/>
              <a:gd name="T36" fmla="*/ 2147483647 w 2409"/>
              <a:gd name="T37" fmla="*/ 2147483647 h 4865"/>
              <a:gd name="T38" fmla="*/ 2147483647 w 2409"/>
              <a:gd name="T39" fmla="*/ 2147483647 h 4865"/>
              <a:gd name="T40" fmla="*/ 2147483647 w 2409"/>
              <a:gd name="T41" fmla="*/ 2147483647 h 4865"/>
              <a:gd name="T42" fmla="*/ 2147483647 w 2409"/>
              <a:gd name="T43" fmla="*/ 2147483647 h 4865"/>
              <a:gd name="T44" fmla="*/ 2147483647 w 2409"/>
              <a:gd name="T45" fmla="*/ 2147483647 h 4865"/>
              <a:gd name="T46" fmla="*/ 2147483647 w 2409"/>
              <a:gd name="T47" fmla="*/ 2147483647 h 4865"/>
              <a:gd name="T48" fmla="*/ 2147483647 w 2409"/>
              <a:gd name="T49" fmla="*/ 2147483647 h 4865"/>
              <a:gd name="T50" fmla="*/ 2147483647 w 2409"/>
              <a:gd name="T51" fmla="*/ 2147483647 h 4865"/>
              <a:gd name="T52" fmla="*/ 2147483647 w 2409"/>
              <a:gd name="T53" fmla="*/ 2147483647 h 4865"/>
              <a:gd name="T54" fmla="*/ 2147483647 w 2409"/>
              <a:gd name="T55" fmla="*/ 2147483647 h 4865"/>
              <a:gd name="T56" fmla="*/ 2147483647 w 2409"/>
              <a:gd name="T57" fmla="*/ 2147483647 h 4865"/>
              <a:gd name="T58" fmla="*/ 2147483647 w 2409"/>
              <a:gd name="T59" fmla="*/ 2147483647 h 4865"/>
              <a:gd name="T60" fmla="*/ 2147483647 w 2409"/>
              <a:gd name="T61" fmla="*/ 2147483647 h 4865"/>
              <a:gd name="T62" fmla="*/ 2147483647 w 2409"/>
              <a:gd name="T63" fmla="*/ 2147483647 h 4865"/>
              <a:gd name="T64" fmla="*/ 2147483647 w 2409"/>
              <a:gd name="T65" fmla="*/ 2147483647 h 4865"/>
              <a:gd name="T66" fmla="*/ 2147483647 w 2409"/>
              <a:gd name="T67" fmla="*/ 2147483647 h 4865"/>
              <a:gd name="T68" fmla="*/ 2147483647 w 2409"/>
              <a:gd name="T69" fmla="*/ 2147483647 h 4865"/>
              <a:gd name="T70" fmla="*/ 2147483647 w 2409"/>
              <a:gd name="T71" fmla="*/ 2147483647 h 4865"/>
              <a:gd name="T72" fmla="*/ 2147483647 w 2409"/>
              <a:gd name="T73" fmla="*/ 2147483647 h 4865"/>
              <a:gd name="T74" fmla="*/ 2147483647 w 2409"/>
              <a:gd name="T75" fmla="*/ 2147483647 h 4865"/>
              <a:gd name="T76" fmla="*/ 2147483647 w 2409"/>
              <a:gd name="T77" fmla="*/ 2147483647 h 4865"/>
              <a:gd name="T78" fmla="*/ 2147483647 w 2409"/>
              <a:gd name="T79" fmla="*/ 2147483647 h 4865"/>
              <a:gd name="T80" fmla="*/ 2147483647 w 2409"/>
              <a:gd name="T81" fmla="*/ 2147483647 h 4865"/>
              <a:gd name="T82" fmla="*/ 2147483647 w 2409"/>
              <a:gd name="T83" fmla="*/ 2147483647 h 4865"/>
              <a:gd name="T84" fmla="*/ 2147483647 w 2409"/>
              <a:gd name="T85" fmla="*/ 2147483647 h 4865"/>
              <a:gd name="T86" fmla="*/ 2147483647 w 2409"/>
              <a:gd name="T87" fmla="*/ 2147483647 h 4865"/>
              <a:gd name="T88" fmla="*/ 2147483647 w 2409"/>
              <a:gd name="T89" fmla="*/ 2147483647 h 4865"/>
              <a:gd name="T90" fmla="*/ 2147483647 w 2409"/>
              <a:gd name="T91" fmla="*/ 2147483647 h 4865"/>
              <a:gd name="T92" fmla="*/ 2147483647 w 2409"/>
              <a:gd name="T93" fmla="*/ 2147483647 h 4865"/>
              <a:gd name="T94" fmla="*/ 2147483647 w 2409"/>
              <a:gd name="T95" fmla="*/ 2147483647 h 4865"/>
              <a:gd name="T96" fmla="*/ 2147483647 w 2409"/>
              <a:gd name="T97" fmla="*/ 2147483647 h 4865"/>
              <a:gd name="T98" fmla="*/ 2147483647 w 2409"/>
              <a:gd name="T99" fmla="*/ 2147483647 h 4865"/>
              <a:gd name="T100" fmla="*/ 2147483647 w 2409"/>
              <a:gd name="T101" fmla="*/ 2147483647 h 4865"/>
              <a:gd name="T102" fmla="*/ 2147483647 w 2409"/>
              <a:gd name="T103" fmla="*/ 2147483647 h 4865"/>
              <a:gd name="T104" fmla="*/ 2147483647 w 2409"/>
              <a:gd name="T105" fmla="*/ 2147483647 h 4865"/>
              <a:gd name="T106" fmla="*/ 2147483647 w 2409"/>
              <a:gd name="T107" fmla="*/ 2147483647 h 4865"/>
              <a:gd name="T108" fmla="*/ 2147483647 w 2409"/>
              <a:gd name="T109" fmla="*/ 2147483647 h 4865"/>
              <a:gd name="T110" fmla="*/ 2147483647 w 2409"/>
              <a:gd name="T111" fmla="*/ 2147483647 h 4865"/>
              <a:gd name="T112" fmla="*/ 2147483647 w 2409"/>
              <a:gd name="T113" fmla="*/ 2147483647 h 4865"/>
              <a:gd name="T114" fmla="*/ 2147483647 w 2409"/>
              <a:gd name="T115" fmla="*/ 2147483647 h 4865"/>
              <a:gd name="T116" fmla="*/ 2147483647 w 2409"/>
              <a:gd name="T117" fmla="*/ 2147483647 h 4865"/>
              <a:gd name="T118" fmla="*/ 2147483647 w 2409"/>
              <a:gd name="T119" fmla="*/ 2147483647 h 4865"/>
              <a:gd name="T120" fmla="*/ 2147483647 w 2409"/>
              <a:gd name="T121" fmla="*/ 2147483647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784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2E2224"/>
              </a:solidFill>
            </a:endParaRP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/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E1CB9891-5E73-4E4A-BD6D-43F8C5761098}" type="datetimeFigureOut">
              <a:rPr lang="ru-RU">
                <a:solidFill>
                  <a:srgbClr val="CBD8DD"/>
                </a:solidFill>
              </a:rPr>
              <a:pPr>
                <a:defRPr/>
              </a:pPr>
              <a:t>29.03.2014</a:t>
            </a:fld>
            <a:endParaRPr lang="ru-RU" dirty="0">
              <a:solidFill>
                <a:srgbClr val="CBD8DD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8231E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BAB71-0A88-4251-B9CD-212D81D2E819}" type="slidenum">
              <a:rPr lang="ru-RU">
                <a:solidFill>
                  <a:srgbClr val="48231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228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F15FF-45E7-4F1E-8DEA-94FEA78D97E7}" type="datetimeFigureOut">
              <a:rPr lang="ru-RU">
                <a:solidFill>
                  <a:srgbClr val="48231E"/>
                </a:solidFill>
              </a:rPr>
              <a:pPr>
                <a:defRPr/>
              </a:pPr>
              <a:t>29.03.2014</a:t>
            </a:fld>
            <a:endParaRPr lang="ru-RU" dirty="0">
              <a:solidFill>
                <a:srgbClr val="48231E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8231E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A640D-560E-4974-BEDD-0F2F1F556938}" type="slidenum">
              <a:rPr lang="ru-RU">
                <a:solidFill>
                  <a:srgbClr val="48231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8407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/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/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67989-0A73-4FCB-A8C8-F169372B2FC1}" type="datetimeFigureOut">
              <a:rPr lang="ru-RU">
                <a:solidFill>
                  <a:srgbClr val="48231E"/>
                </a:solidFill>
              </a:rPr>
              <a:pPr>
                <a:defRPr/>
              </a:pPr>
              <a:t>29.03.2014</a:t>
            </a:fld>
            <a:endParaRPr lang="ru-RU" dirty="0">
              <a:solidFill>
                <a:srgbClr val="48231E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8231E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CF68-5B77-4394-8CD6-2B0509D82D8D}" type="slidenum">
              <a:rPr lang="ru-RU">
                <a:solidFill>
                  <a:srgbClr val="48231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1090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59D71-DCBB-4ED4-9471-CDF7909BC4A2}" type="datetimeFigureOut">
              <a:rPr lang="ru-RU">
                <a:solidFill>
                  <a:srgbClr val="48231E"/>
                </a:solidFill>
              </a:rPr>
              <a:pPr>
                <a:defRPr/>
              </a:pPr>
              <a:t>29.03.2014</a:t>
            </a:fld>
            <a:endParaRPr lang="ru-RU" dirty="0">
              <a:solidFill>
                <a:srgbClr val="48231E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8231E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99B31-C191-4190-A9DF-DDB5AC07E590}" type="slidenum">
              <a:rPr lang="ru-RU">
                <a:solidFill>
                  <a:srgbClr val="48231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988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493AB-A731-4F4E-8584-F92A0D4DCFBA}" type="datetimeFigureOut">
              <a:rPr lang="ru-RU">
                <a:solidFill>
                  <a:srgbClr val="48231E"/>
                </a:solidFill>
              </a:rPr>
              <a:pPr>
                <a:defRPr/>
              </a:pPr>
              <a:t>29.03.2014</a:t>
            </a:fld>
            <a:endParaRPr lang="ru-RU" dirty="0">
              <a:solidFill>
                <a:srgbClr val="48231E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8231E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6CE63-1B50-47DF-859D-24EA1FFC32C8}" type="slidenum">
              <a:rPr lang="ru-RU">
                <a:solidFill>
                  <a:srgbClr val="48231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4905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/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F29B2F6E-8E99-4E0E-A0CE-942D7ACC5EA6}" type="datetimeFigureOut">
              <a:rPr lang="ru-RU">
                <a:solidFill>
                  <a:srgbClr val="CBD8DD"/>
                </a:solidFill>
              </a:rPr>
              <a:pPr>
                <a:defRPr/>
              </a:pPr>
              <a:t>29.03.2014</a:t>
            </a:fld>
            <a:endParaRPr lang="ru-RU" dirty="0">
              <a:solidFill>
                <a:srgbClr val="CBD8DD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8231E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9B861-FF33-4D7D-822D-98D704789285}" type="slidenum">
              <a:rPr lang="ru-RU">
                <a:solidFill>
                  <a:srgbClr val="48231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273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27D21FD7-0504-4175-8308-468CBACFB571}" type="datetimeFigureOut">
              <a:rPr lang="ru-RU">
                <a:solidFill>
                  <a:srgbClr val="CBD8DD"/>
                </a:solidFill>
              </a:rPr>
              <a:pPr>
                <a:defRPr/>
              </a:pPr>
              <a:t>29.03.2014</a:t>
            </a:fld>
            <a:endParaRPr lang="ru-RU" dirty="0">
              <a:solidFill>
                <a:srgbClr val="CBD8DD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8231E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FF015-7535-4C35-BAC5-A77737858FD4}" type="slidenum">
              <a:rPr lang="ru-RU">
                <a:solidFill>
                  <a:srgbClr val="48231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1740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39CC4-1535-4874-ABCC-531BC8AB7E31}" type="datetimeFigureOut">
              <a:rPr lang="ru-RU">
                <a:solidFill>
                  <a:srgbClr val="48231E"/>
                </a:solidFill>
              </a:rPr>
              <a:pPr>
                <a:defRPr/>
              </a:pPr>
              <a:t>29.03.2014</a:t>
            </a:fld>
            <a:endParaRPr lang="ru-RU" dirty="0">
              <a:solidFill>
                <a:srgbClr val="48231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74D38-61C9-42C1-AE0F-872AE91BCDE8}" type="slidenum">
              <a:rPr lang="ru-RU">
                <a:solidFill>
                  <a:srgbClr val="48231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4096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2AA6B-3E1C-4132-8384-EA3A5D222B41}" type="datetimeFigureOut">
              <a:rPr lang="ru-RU">
                <a:solidFill>
                  <a:srgbClr val="48231E"/>
                </a:solidFill>
              </a:rPr>
              <a:pPr>
                <a:defRPr/>
              </a:pPr>
              <a:t>29.03.2014</a:t>
            </a:fld>
            <a:endParaRPr lang="ru-RU" dirty="0">
              <a:solidFill>
                <a:srgbClr val="48231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87C38-46FF-4307-8371-149FBEDE8B34}" type="slidenum">
              <a:rPr lang="ru-RU">
                <a:solidFill>
                  <a:srgbClr val="48231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915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29.03.2014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76225" y="228600"/>
            <a:ext cx="85915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050" b="1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CFDE2A2E-9864-4B0A-9EFF-11E375C3562E}" type="datetimeFigureOut">
              <a:rPr lang="ru-RU">
                <a:solidFill>
                  <a:srgbClr val="48231E"/>
                </a:solidFill>
              </a:rPr>
              <a:pPr>
                <a:defRPr/>
              </a:pPr>
              <a:t>29.03.2014</a:t>
            </a:fld>
            <a:endParaRPr lang="ru-RU" dirty="0">
              <a:solidFill>
                <a:srgbClr val="48231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5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050" b="1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48231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500AFDF2-03CE-4528-A47F-2F32E5A9E913}" type="slidenum">
              <a:rPr lang="ru-RU">
                <a:solidFill>
                  <a:srgbClr val="48231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696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ts val="40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Tunga" pitchFamily="2"/>
          <a:cs typeface="Tunga" pitchFamily="2"/>
        </a:defRPr>
      </a:lvl1pPr>
      <a:lvl2pPr algn="l" rtl="0" eaLnBrk="0" fontAlgn="base" hangingPunct="0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Tunga" pitchFamily="2"/>
          <a:cs typeface="Tunga" pitchFamily="2"/>
        </a:defRPr>
      </a:lvl2pPr>
      <a:lvl3pPr algn="l" rtl="0" eaLnBrk="0" fontAlgn="base" hangingPunct="0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Tunga" pitchFamily="2"/>
          <a:cs typeface="Tunga" pitchFamily="2"/>
        </a:defRPr>
      </a:lvl3pPr>
      <a:lvl4pPr algn="l" rtl="0" eaLnBrk="0" fontAlgn="base" hangingPunct="0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Tunga" pitchFamily="2"/>
          <a:cs typeface="Tunga" pitchFamily="2"/>
        </a:defRPr>
      </a:lvl4pPr>
      <a:lvl5pPr algn="l" rtl="0" eaLnBrk="0" fontAlgn="base" hangingPunct="0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Tunga" pitchFamily="2"/>
          <a:cs typeface="Tunga" pitchFamily="2"/>
        </a:defRPr>
      </a:lvl5pPr>
      <a:lvl6pPr marL="457200"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Tunga" pitchFamily="2"/>
          <a:cs typeface="Tunga" pitchFamily="2"/>
        </a:defRPr>
      </a:lvl6pPr>
      <a:lvl7pPr marL="914400"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Tunga" pitchFamily="2"/>
          <a:cs typeface="Tunga" pitchFamily="2"/>
        </a:defRPr>
      </a:lvl7pPr>
      <a:lvl8pPr marL="1371600"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Tunga" pitchFamily="2"/>
          <a:cs typeface="Tunga" pitchFamily="2"/>
        </a:defRPr>
      </a:lvl8pPr>
      <a:lvl9pPr marL="1828800"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Tunga" pitchFamily="2"/>
          <a:cs typeface="Tunga" pitchFamily="2"/>
        </a:defRPr>
      </a:lvl9pPr>
    </p:titleStyle>
    <p:bodyStyle>
      <a:lvl1pPr marL="171450" indent="-173038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 spc="3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038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038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038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038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2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4077072"/>
            <a:ext cx="5120640" cy="1581150"/>
          </a:xfrm>
        </p:spPr>
        <p:txBody>
          <a:bodyPr>
            <a:noAutofit/>
          </a:bodyPr>
          <a:lstStyle/>
          <a:p>
            <a:pPr algn="ctr"/>
            <a:r>
              <a:rPr lang="ru-RU" b="1" i="1" dirty="0" smtClean="0"/>
              <a:t>Работа выполнена учащимися                11 класса МКОУ Мокровская СОШ </a:t>
            </a:r>
          </a:p>
          <a:p>
            <a:pPr algn="ctr"/>
            <a:r>
              <a:rPr lang="ru-RU" b="1" dirty="0" smtClean="0"/>
              <a:t>Макаровым С.,</a:t>
            </a:r>
          </a:p>
          <a:p>
            <a:pPr algn="ctr"/>
            <a:r>
              <a:rPr lang="ru-RU" b="1" dirty="0" smtClean="0"/>
              <a:t>Исаевым А.,</a:t>
            </a:r>
          </a:p>
          <a:p>
            <a:pPr algn="ctr"/>
            <a:r>
              <a:rPr lang="ru-RU" b="1" dirty="0" smtClean="0"/>
              <a:t>Цыганковой Ю.</a:t>
            </a: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836712"/>
            <a:ext cx="5544616" cy="2304288"/>
          </a:xfrm>
        </p:spPr>
        <p:txBody>
          <a:bodyPr>
            <a:noAutofit/>
          </a:bodyPr>
          <a:lstStyle/>
          <a:p>
            <a:pPr algn="ctr"/>
            <a:r>
              <a:rPr lang="ru-RU" sz="5200" b="1" dirty="0" smtClean="0">
                <a:solidFill>
                  <a:srgbClr val="7030A0"/>
                </a:solidFill>
              </a:rPr>
              <a:t>Жизнь замечательных людей</a:t>
            </a:r>
            <a:endParaRPr lang="ru-RU" sz="52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8" y="3280858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( Защита проекта )</a:t>
            </a:r>
            <a:endParaRPr lang="ru-RU" sz="2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14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16632"/>
            <a:ext cx="8595360" cy="4937760"/>
          </a:xfrm>
        </p:spPr>
        <p:txBody>
          <a:bodyPr/>
          <a:lstStyle/>
          <a:p>
            <a:pPr algn="just"/>
            <a:r>
              <a:rPr lang="ru-RU" dirty="0"/>
              <a:t> </a:t>
            </a:r>
            <a:r>
              <a:rPr lang="ru-RU" b="1" dirty="0"/>
              <a:t>Николай Афанасьевич поддерживал постоянную связь с родным районом, часто приезжал сюда, встречался с жителями и школьниками. Он был частым гостем Мокровской средней школы. О нем неоднократно публиковались материалы в районной газете. Материалы и документы о боевом пути Н. А. Макридова имеются во многих школьных Музеях боевой и трудовой славы.</a:t>
            </a:r>
          </a:p>
          <a:p>
            <a:pPr algn="just"/>
            <a:endParaRPr lang="ru-RU" dirty="0"/>
          </a:p>
        </p:txBody>
      </p:sp>
      <p:pic>
        <p:nvPicPr>
          <p:cNvPr id="4" name="Picture 6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05" y="2708920"/>
            <a:ext cx="5558741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150046" y="3806142"/>
            <a:ext cx="2736304" cy="1477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ru-RU" sz="2400" b="1" i="1" dirty="0" smtClean="0">
                <a:solidFill>
                  <a:srgbClr val="666633"/>
                </a:solidFill>
              </a:rPr>
              <a:t>С директором школы</a:t>
            </a:r>
          </a:p>
          <a:p>
            <a:pPr algn="ctr">
              <a:buFont typeface="Wingdings" pitchFamily="2" charset="2"/>
              <a:buNone/>
            </a:pPr>
            <a:r>
              <a:rPr lang="ru-RU" sz="2400" b="1" i="1" dirty="0" smtClean="0">
                <a:solidFill>
                  <a:srgbClr val="666633"/>
                </a:solidFill>
              </a:rPr>
              <a:t>Полуяновым В. В.</a:t>
            </a:r>
            <a:endParaRPr lang="ru-RU" sz="2400" b="1" i="1" dirty="0">
              <a:solidFill>
                <a:srgbClr val="666633"/>
              </a:solidFill>
            </a:endParaRPr>
          </a:p>
        </p:txBody>
      </p:sp>
      <p:pic>
        <p:nvPicPr>
          <p:cNvPr id="6" name="Picture 7" descr="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06" y="2660123"/>
            <a:ext cx="5558740" cy="37700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698" y="3264805"/>
            <a:ext cx="2921000" cy="256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8" descr="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06" y="2660123"/>
            <a:ext cx="5558740" cy="39457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6166588" y="3580104"/>
            <a:ext cx="2865437" cy="1722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3736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 sz="2200" b="0" i="0" kern="1200" cap="none" spc="3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34448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51593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3pPr>
            <a:lvl4pPr marL="68897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860425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5pPr>
            <a:lvl6pPr marL="105156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23444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41732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600200" indent="-173736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ru-RU" sz="3200" b="1" dirty="0" smtClean="0">
                <a:solidFill>
                  <a:srgbClr val="666633"/>
                </a:solidFill>
              </a:rPr>
              <a:t>В школьном музее</a:t>
            </a:r>
            <a:endParaRPr lang="ru-RU" sz="3200" b="1" dirty="0">
              <a:solidFill>
                <a:srgbClr val="666633"/>
              </a:solidFill>
            </a:endParaRPr>
          </a:p>
        </p:txBody>
      </p:sp>
      <p:pic>
        <p:nvPicPr>
          <p:cNvPr id="10" name="Picture 13" descr="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48" y="2567580"/>
            <a:ext cx="5523050" cy="40800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6247642" y="3973624"/>
            <a:ext cx="270332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Arial" charset="0"/>
              </a:rPr>
              <a:t>Вспоминая боевые годы</a:t>
            </a:r>
          </a:p>
        </p:txBody>
      </p:sp>
      <p:pic>
        <p:nvPicPr>
          <p:cNvPr id="12" name="Picture 5" descr="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48" y="2631424"/>
            <a:ext cx="5631940" cy="40356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7" name="Прямоугольник 6"/>
          <p:cNvSpPr/>
          <p:nvPr/>
        </p:nvSpPr>
        <p:spPr>
          <a:xfrm>
            <a:off x="6374284" y="2631424"/>
            <a:ext cx="260441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66633"/>
                </a:solidFill>
              </a:rPr>
              <a:t>Почетное право зажечь вечный огонь на Безымянной высоте предоставлено Герою Советского Союза Н. А. Макридову.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8141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9000"/>
                            </p:stCondLst>
                            <p:childTnLst>
                              <p:par>
                                <p:cTn id="61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2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5" grpId="1"/>
      <p:bldP spid="9" grpId="0"/>
      <p:bldP spid="9" grpId="1"/>
      <p:bldP spid="11" grpId="0"/>
      <p:bldP spid="11" grpId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3" y="277177"/>
            <a:ext cx="8760503" cy="2719775"/>
          </a:xfr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ru-RU" b="1" dirty="0"/>
              <a:t>Славные традиции своего отца продолжает дочь Н. А. Макридова. В настоящее время она проживает за границей. Приезжая на Родину, она  обязательно находит время, чтобы встретиться с учащимися нашей школы. Она подарила школьному музею многие личные вещи и документы отца. </a:t>
            </a:r>
          </a:p>
          <a:p>
            <a:pPr algn="just"/>
            <a:r>
              <a:rPr lang="ru-RU" b="1" dirty="0"/>
              <a:t>Память о герое-земляке навсегда останется в сердцах куйбышевцев.</a:t>
            </a:r>
          </a:p>
        </p:txBody>
      </p:sp>
      <p:pic>
        <p:nvPicPr>
          <p:cNvPr id="5122" name="Picture 2" descr="E:\фото\фото\Копия IMG_10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12976"/>
            <a:ext cx="4224000" cy="3168000"/>
          </a:xfrm>
          <a:prstGeom prst="snip2DiagRect">
            <a:avLst>
              <a:gd name="adj1" fmla="val 18156"/>
              <a:gd name="adj2" fmla="val 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8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3" name="Picture 3" descr="E:\фото\фото\Копия IMG_108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5" r="5854"/>
          <a:stretch/>
        </p:blipFill>
        <p:spPr bwMode="auto">
          <a:xfrm>
            <a:off x="179513" y="3212976"/>
            <a:ext cx="4287310" cy="3168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8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0560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ЕЛ\Хачева\Биология\Внекл.Меропр\Сайт Моя малая Родина\Родина\images\-11-poluyano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0"/>
          <a:stretch/>
        </p:blipFill>
        <p:spPr bwMode="auto">
          <a:xfrm>
            <a:off x="5580112" y="1759327"/>
            <a:ext cx="3133725" cy="44269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5715"/>
            <a:ext cx="89915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Полуянов Валентин Васильевич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180514" y="779291"/>
            <a:ext cx="8543727" cy="46166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0">
            <a:spAutoFit/>
          </a:bodyPr>
          <a:lstStyle>
            <a:lvl1pPr algn="l" defTabSz="914400" rtl="0" eaLnBrk="1" latinLnBrk="0" hangingPunct="1">
              <a:spcBef>
                <a:spcPts val="400"/>
              </a:spcBef>
              <a:buNone/>
              <a:defRPr sz="3600" b="0" kern="1200" cap="none" spc="0" baseline="0">
                <a:solidFill>
                  <a:schemeClr val="tx2"/>
                </a:solidFill>
                <a:latin typeface="+mj-lt"/>
                <a:ea typeface="+mj-ea"/>
                <a:cs typeface="Tunga" pitchFamily="2"/>
              </a:defRPr>
            </a:lvl1pPr>
          </a:lstStyle>
          <a:p>
            <a:pPr algn="ctr">
              <a:lnSpc>
                <a:spcPct val="150000"/>
              </a:lnSpc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Ветеран  Великой Отечественной войны, заслуженный учитель школы РСФСР</a:t>
            </a:r>
            <a:endParaRPr lang="ru-RU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240956"/>
            <a:ext cx="497795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Родился </a:t>
            </a:r>
            <a:r>
              <a:rPr lang="ru-RU" dirty="0"/>
              <a:t>7 мая 1917 года  в с. </a:t>
            </a:r>
            <a:r>
              <a:rPr lang="ru-RU" dirty="0" smtClean="0"/>
              <a:t>Мокрое в </a:t>
            </a:r>
            <a:r>
              <a:rPr lang="ru-RU" dirty="0"/>
              <a:t>семье </a:t>
            </a:r>
            <a:r>
              <a:rPr lang="ru-RU" dirty="0" smtClean="0"/>
              <a:t>крестьянина-середняка. Закончив  в </a:t>
            </a:r>
            <a:r>
              <a:rPr lang="ru-RU" dirty="0"/>
              <a:t>1936 г десятилетку </a:t>
            </a:r>
            <a:r>
              <a:rPr lang="ru-RU" dirty="0" smtClean="0"/>
              <a:t> был </a:t>
            </a:r>
            <a:r>
              <a:rPr lang="ru-RU" dirty="0"/>
              <a:t>назначен учителем Суборовской начальной школы. В 1938 году </a:t>
            </a:r>
            <a:r>
              <a:rPr lang="ru-RU" dirty="0" smtClean="0"/>
              <a:t>экстерном </a:t>
            </a:r>
            <a:r>
              <a:rPr lang="ru-RU" dirty="0"/>
              <a:t>сдал экзамены за Козельское педагогическое училище. В 1939 </a:t>
            </a:r>
            <a:r>
              <a:rPr lang="ru-RU" dirty="0" smtClean="0"/>
              <a:t>г. был </a:t>
            </a:r>
            <a:r>
              <a:rPr lang="ru-RU" dirty="0"/>
              <a:t>назначен директором Верхне–Студенецкой НС школы, где </a:t>
            </a:r>
            <a:r>
              <a:rPr lang="ru-RU" dirty="0" smtClean="0"/>
              <a:t>работал до </a:t>
            </a:r>
            <a:r>
              <a:rPr lang="ru-RU" dirty="0"/>
              <a:t>1941 года. </a:t>
            </a:r>
            <a:endParaRPr lang="ru-RU" dirty="0" smtClean="0"/>
          </a:p>
          <a:p>
            <a:pPr algn="just"/>
            <a:r>
              <a:rPr lang="ru-RU" dirty="0"/>
              <a:t> </a:t>
            </a:r>
            <a:r>
              <a:rPr lang="ru-RU" dirty="0" smtClean="0"/>
              <a:t>   С </a:t>
            </a:r>
            <a:r>
              <a:rPr lang="ru-RU" dirty="0"/>
              <a:t>24 июля 1941 г по октябрь 1946 г находился в рядах </a:t>
            </a:r>
            <a:r>
              <a:rPr lang="ru-RU" dirty="0" smtClean="0"/>
              <a:t> Советской Армии. Участвовал </a:t>
            </a:r>
            <a:r>
              <a:rPr lang="ru-RU" dirty="0"/>
              <a:t>в боях под Москвой, в освобождении </a:t>
            </a:r>
            <a:r>
              <a:rPr lang="ru-RU" dirty="0" smtClean="0"/>
              <a:t> Малоярославца</a:t>
            </a:r>
            <a:r>
              <a:rPr lang="ru-RU" dirty="0"/>
              <a:t>, Медыни, Юхнова. В январе 1943 года был направлен на учёбу </a:t>
            </a:r>
            <a:r>
              <a:rPr lang="ru-RU" dirty="0" smtClean="0"/>
              <a:t>во </a:t>
            </a:r>
            <a:r>
              <a:rPr lang="ru-RU" dirty="0"/>
              <a:t>второе Томское артиллерийское училище, после окончания которого </a:t>
            </a:r>
            <a:r>
              <a:rPr lang="ru-RU" dirty="0" smtClean="0"/>
              <a:t>сражался на </a:t>
            </a:r>
            <a:r>
              <a:rPr lang="ru-RU" dirty="0"/>
              <a:t>Западном, а затем на 1-ом Прибалтийском и на 3-ем Белорусском фронтах.</a:t>
            </a:r>
          </a:p>
          <a:p>
            <a:pPr algn="just"/>
            <a:r>
              <a:rPr lang="ru-RU" dirty="0"/>
              <a:t>Участвовал в боях за освобождение </a:t>
            </a:r>
            <a:r>
              <a:rPr lang="ru-RU" dirty="0" smtClean="0"/>
              <a:t>Украины, Белоруссии</a:t>
            </a:r>
            <a:r>
              <a:rPr lang="ru-RU" dirty="0"/>
              <a:t>, Польши, Литвы. </a:t>
            </a:r>
            <a:r>
              <a:rPr lang="ru-RU" dirty="0" smtClean="0"/>
              <a:t> Был </a:t>
            </a:r>
            <a:r>
              <a:rPr lang="ru-RU" dirty="0"/>
              <a:t>дважды ранен. Закончил войну на Дальнем Востоке. </a:t>
            </a:r>
          </a:p>
        </p:txBody>
      </p:sp>
    </p:spTree>
    <p:extLst>
      <p:ext uri="{BB962C8B-B14F-4D97-AF65-F5344CB8AC3E}">
        <p14:creationId xmlns:p14="http://schemas.microsoft.com/office/powerpoint/2010/main" val="76624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27528" y="70538"/>
            <a:ext cx="8595360" cy="2062318"/>
          </a:xfrm>
        </p:spPr>
        <p:txBody>
          <a:bodyPr/>
          <a:lstStyle/>
          <a:p>
            <a:pPr marL="0" lvl="0" indent="0" algn="just">
              <a:spcBef>
                <a:spcPts val="0"/>
              </a:spcBef>
              <a:buClrTx/>
              <a:buNone/>
            </a:pPr>
            <a:r>
              <a:rPr lang="ru-RU" sz="1800" spc="0" dirty="0" smtClean="0">
                <a:solidFill>
                  <a:srgbClr val="2E2224"/>
                </a:solidFill>
                <a:cs typeface="+mn-cs"/>
              </a:rPr>
              <a:t>За мужество и отвагу, проявленные при разгроме врага был награжден: двумя орденами  </a:t>
            </a:r>
            <a:r>
              <a:rPr lang="ru-RU" sz="1800" spc="0" dirty="0">
                <a:solidFill>
                  <a:srgbClr val="2E2224"/>
                </a:solidFill>
                <a:cs typeface="+mn-cs"/>
              </a:rPr>
              <a:t>Красной Звезды, </a:t>
            </a:r>
            <a:r>
              <a:rPr lang="ru-RU" sz="1800" spc="0" dirty="0" smtClean="0">
                <a:solidFill>
                  <a:srgbClr val="2E2224"/>
                </a:solidFill>
                <a:cs typeface="+mn-cs"/>
              </a:rPr>
              <a:t>двумя орденами  Отечественной </a:t>
            </a:r>
            <a:r>
              <a:rPr lang="ru-RU" sz="1800" spc="0" dirty="0">
                <a:solidFill>
                  <a:srgbClr val="2E2224"/>
                </a:solidFill>
                <a:cs typeface="+mn-cs"/>
              </a:rPr>
              <a:t>войны, </a:t>
            </a:r>
            <a:r>
              <a:rPr lang="ru-RU" sz="1800" spc="0" dirty="0" smtClean="0">
                <a:solidFill>
                  <a:srgbClr val="2E2224"/>
                </a:solidFill>
                <a:cs typeface="+mn-cs"/>
              </a:rPr>
              <a:t>медалями </a:t>
            </a:r>
            <a:r>
              <a:rPr lang="ru-RU" sz="1800" spc="0" dirty="0">
                <a:solidFill>
                  <a:srgbClr val="2E2224"/>
                </a:solidFill>
                <a:cs typeface="+mn-cs"/>
              </a:rPr>
              <a:t>«За Победу над Германией», «За взятие Кенигсберга», «За Победу над Японией».</a:t>
            </a:r>
          </a:p>
          <a:p>
            <a:pPr marL="0" lvl="0" indent="0">
              <a:spcBef>
                <a:spcPts val="0"/>
              </a:spcBef>
              <a:buClrTx/>
              <a:buNone/>
            </a:pPr>
            <a:r>
              <a:rPr lang="ru-RU" sz="1800" spc="0" dirty="0">
                <a:solidFill>
                  <a:srgbClr val="2E2224"/>
                </a:solidFill>
                <a:cs typeface="+mn-cs"/>
              </a:rPr>
              <a:t>Трудовые награды: орден Ленина, орден «Знак Почёта», медаль «За трудовое отличие</a:t>
            </a:r>
            <a:r>
              <a:rPr lang="ru-RU" sz="1800" spc="0" dirty="0" smtClean="0">
                <a:solidFill>
                  <a:srgbClr val="2E2224"/>
                </a:solidFill>
                <a:cs typeface="+mn-cs"/>
              </a:rPr>
              <a:t>»,  присвоено </a:t>
            </a:r>
            <a:r>
              <a:rPr lang="ru-RU" sz="1800" spc="0" dirty="0">
                <a:solidFill>
                  <a:srgbClr val="2E2224"/>
                </a:solidFill>
                <a:cs typeface="+mn-cs"/>
              </a:rPr>
              <a:t>звание Заслуженный учитель школы РСФСР.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166992" y="1556792"/>
            <a:ext cx="5280594" cy="374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744256" y="1844824"/>
            <a:ext cx="5397102" cy="374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1619672" y="2276872"/>
            <a:ext cx="5397102" cy="374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08920"/>
            <a:ext cx="5077313" cy="374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11"/>
          <a:stretch/>
        </p:blipFill>
        <p:spPr bwMode="auto">
          <a:xfrm>
            <a:off x="3378917" y="2925402"/>
            <a:ext cx="5524879" cy="374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857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5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 главе Мокровской средней школы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851920" y="1298448"/>
            <a:ext cx="5017760" cy="493776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С 1955 г по 1979 г  Валентин Васильевич возглавил Мокровскую среднюю школу.</a:t>
            </a:r>
          </a:p>
          <a:p>
            <a:pPr algn="just"/>
            <a:r>
              <a:rPr lang="ru-RU" dirty="0"/>
              <a:t>В это время школа </a:t>
            </a:r>
            <a:r>
              <a:rPr lang="ru-RU" dirty="0" smtClean="0"/>
              <a:t>стала одной из лучших и была </a:t>
            </a:r>
            <a:r>
              <a:rPr lang="ru-RU" dirty="0"/>
              <a:t>занесена на областную </a:t>
            </a:r>
            <a:r>
              <a:rPr lang="ru-RU" dirty="0" smtClean="0"/>
              <a:t>Доску Почёта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smtClean="0"/>
              <a:t>Впервые в районе в школе была создана ученическая производственная бригада (УПБ).</a:t>
            </a:r>
          </a:p>
          <a:p>
            <a:pPr algn="just"/>
            <a:r>
              <a:rPr lang="ru-RU" dirty="0" smtClean="0"/>
              <a:t>С </a:t>
            </a:r>
            <a:r>
              <a:rPr lang="ru-RU" dirty="0"/>
              <a:t>1974 по 1979 год учащиеся завоёвывали звание чемпионов </a:t>
            </a:r>
            <a:r>
              <a:rPr lang="ru-RU" dirty="0" smtClean="0"/>
              <a:t>области  пахарей </a:t>
            </a:r>
            <a:r>
              <a:rPr lang="ru-RU" dirty="0"/>
              <a:t>и мастеров машинного доения. Трижды были </a:t>
            </a:r>
            <a:r>
              <a:rPr lang="ru-RU" dirty="0" smtClean="0"/>
              <a:t>участниками Всероссийского </a:t>
            </a:r>
            <a:r>
              <a:rPr lang="ru-RU" dirty="0"/>
              <a:t>этапа этого конкурса в г. Пятигорске, Барнауле, Костроме. </a:t>
            </a:r>
          </a:p>
          <a:p>
            <a:pPr algn="just"/>
            <a:r>
              <a:rPr lang="ru-RU" dirty="0"/>
              <a:t>В 1967 году школе на вечное хранение передано Красное Знамя.</a:t>
            </a:r>
          </a:p>
          <a:p>
            <a:pPr algn="just"/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77" y="1196752"/>
            <a:ext cx="3362935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86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499991" y="512626"/>
            <a:ext cx="4429925" cy="5652678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Благодарные ученики никогда не забывали Валентина Васильевича. Они всегда приходили к нему за советом и просто человеческим общением. До самых последних дней жизни он был окружен вниманием бывших учеников и коллег.</a:t>
            </a:r>
          </a:p>
          <a:p>
            <a:pPr algn="just"/>
            <a:r>
              <a:rPr lang="ru-RU" dirty="0" smtClean="0"/>
              <a:t>Администрация МР «Куйбышевский район» учредила ежегодную премию имени Заслуженного учителя школы РСФСР В.В. Полуянова для поощрения лучших учителей и учащихся района.</a:t>
            </a:r>
            <a:endParaRPr lang="ru-RU" dirty="0"/>
          </a:p>
        </p:txBody>
      </p:sp>
      <p:pic>
        <p:nvPicPr>
          <p:cNvPr id="4099" name="Picture 3" descr="E:\ЕЛ\Хачева\Конкурс\Грамоты\Копия ПолуновГРа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3876880" cy="5544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969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131840" y="328588"/>
            <a:ext cx="5832648" cy="6196756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С именем этого замечательного человека связана краеведческая работа. </a:t>
            </a:r>
            <a:r>
              <a:rPr lang="ru-RU" sz="1800" dirty="0"/>
              <a:t>Он создал в школе комнату боевой и трудовой славы, так организовал  туристко - краеведческую работу со школьниками что о нашей школе узнали не только за пределами района, но и во многих самых отдаленных уголках страны. Письма краеведам шли даже не десятками, а сотнями. Краеведам удалось восстановить историю гибели во время войны  героев- летчиков Шульги и Сорокина у деревни Березовки. С чем еще можно было сравнить ту радость и благодарность родных, через столько лет узнавших судьбу  своих без вести пропавших героев. Так же была раскрыта и тайна гибели  Г. Пискарева, памятник которому теперь стоит в Ямном.  А сколько было собрано материалов об участниках и ветеранах Великой Отечественной и гражданской войны. По крупицам была воссоздана   история  Мокровской школы   «Слово о родной школе», завершенная к 150 летнему юбилею.  Огромная работа была проделана на темы «Тургенев и наш край», истории больницы, села и многое другое. </a:t>
            </a:r>
          </a:p>
        </p:txBody>
      </p:sp>
      <p:pic>
        <p:nvPicPr>
          <p:cNvPr id="5122" name="Picture 2" descr="E:\ЕЛ\Хачева\Биология\Внекл.Меропр\Сайт Моя малая Родина\Родина\images\novyiyrisunok-18-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6"/>
          <a:stretch/>
        </p:blipFill>
        <p:spPr bwMode="auto">
          <a:xfrm>
            <a:off x="280977" y="2636912"/>
            <a:ext cx="2686050" cy="3774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328588"/>
            <a:ext cx="334786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Кабанов Михаил Иванович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128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3414713" y="4763"/>
            <a:ext cx="5184775" cy="2305050"/>
          </a:xfrm>
        </p:spPr>
        <p:txBody>
          <a:bodyPr/>
          <a:lstStyle/>
          <a:p>
            <a:pPr algn="ctr" eaLnBrk="1" hangingPunct="1"/>
            <a:r>
              <a:rPr lang="ru-RU" sz="4600" b="1" cap="none" smtClean="0">
                <a:solidFill>
                  <a:srgbClr val="7030A0"/>
                </a:solidFill>
              </a:rPr>
              <a:t>ЖИЗНЬ ЗАМЕЧАТЕЛЬНЫХ ЛЮДЕЙ</a:t>
            </a: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4202" r="5559" b="5479"/>
          <a:stretch>
            <a:fillRect/>
          </a:stretch>
        </p:blipFill>
        <p:spPr bwMode="auto">
          <a:xfrm>
            <a:off x="4295775" y="3824288"/>
            <a:ext cx="1933575" cy="277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0" t="3137" r="4716" b="3410"/>
          <a:stretch>
            <a:fillRect/>
          </a:stretch>
        </p:blipFill>
        <p:spPr bwMode="auto">
          <a:xfrm>
            <a:off x="6619875" y="2906713"/>
            <a:ext cx="2019300" cy="289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 descr="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3429000"/>
            <a:ext cx="2025650" cy="327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1" name="Рисунок 1" descr="H:\фото о мокром\Image000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115888"/>
            <a:ext cx="2260600" cy="2693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4" descr="Новый рисунок (20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12950" y="1820863"/>
            <a:ext cx="2286000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619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2778624"/>
          </a:xfrm>
        </p:spPr>
        <p:txBody>
          <a:bodyPr/>
          <a:lstStyle/>
          <a:p>
            <a:pPr algn="just"/>
            <a:r>
              <a:rPr lang="ru-RU" sz="2400" b="1" dirty="0">
                <a:latin typeface="Times New Roman"/>
                <a:ea typeface="Calibri"/>
                <a:cs typeface="Times New Roman"/>
              </a:rPr>
              <a:t>Наш проект называется «Жизнь замечательных людей». Все вы знаете строки, ставшие афоризмом: «Не место красит человека, а человек место».</a:t>
            </a:r>
            <a:r>
              <a:rPr lang="ru-RU" sz="1800" b="1" dirty="0">
                <a:latin typeface="Calibri"/>
                <a:ea typeface="Calibri"/>
                <a:cs typeface="Times New Roman"/>
              </a:rPr>
              <a:t> 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Наши земляки прославили свою малую Родину. Они навсегда вошли в историю не только своего края, но и в историю всей страны. Мы гордимся этими людьми и предлагаем вам познакомиться с некоторыми из них.</a:t>
            </a:r>
            <a:endParaRPr lang="ru-RU" sz="1800" b="1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32656"/>
            <a:ext cx="901638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Актуальность проблемы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622" y="4005064"/>
            <a:ext cx="901638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Цель проекта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5013176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Собрать материал об известных людях нашего края,   прославивших  наше  село,  школу.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98236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915816" y="990072"/>
            <a:ext cx="5787048" cy="5967319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400" dirty="0">
                <a:latin typeface="Times New Roman"/>
                <a:ea typeface="Times New Roman"/>
              </a:rPr>
              <a:t>П.Д.Борщов приехал в </a:t>
            </a:r>
            <a:r>
              <a:rPr lang="ru-RU" sz="2400" dirty="0" smtClean="0">
                <a:latin typeface="Times New Roman"/>
                <a:ea typeface="Times New Roman"/>
              </a:rPr>
              <a:t>Мокрое в </a:t>
            </a:r>
            <a:r>
              <a:rPr lang="ru-RU" sz="2400" dirty="0">
                <a:latin typeface="Times New Roman"/>
                <a:ea typeface="Times New Roman"/>
              </a:rPr>
              <a:t>1889 </a:t>
            </a:r>
            <a:r>
              <a:rPr lang="ru-RU" sz="2400" dirty="0" smtClean="0">
                <a:latin typeface="Times New Roman"/>
                <a:ea typeface="Times New Roman"/>
              </a:rPr>
              <a:t>г. В то время </a:t>
            </a:r>
            <a:r>
              <a:rPr lang="ru-RU" sz="2400" dirty="0">
                <a:latin typeface="Times New Roman"/>
                <a:ea typeface="Times New Roman"/>
              </a:rPr>
              <a:t>там был лишь медицинский пункт.</a:t>
            </a:r>
            <a:r>
              <a:rPr lang="ru-RU" sz="2400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Times New Roman"/>
              </a:rPr>
              <a:t>Павел Дмитриевич стал активно добиваться открытия больницы, и в 1892 </a:t>
            </a:r>
            <a:r>
              <a:rPr lang="ru-RU" sz="2400" dirty="0" smtClean="0">
                <a:latin typeface="Times New Roman"/>
                <a:ea typeface="Times New Roman"/>
              </a:rPr>
              <a:t>г. </a:t>
            </a:r>
            <a:r>
              <a:rPr lang="ru-RU" sz="2400" dirty="0">
                <a:latin typeface="Times New Roman"/>
                <a:ea typeface="Times New Roman"/>
              </a:rPr>
              <a:t>она была </a:t>
            </a:r>
            <a:r>
              <a:rPr lang="ru-RU" sz="2400" dirty="0" smtClean="0">
                <a:latin typeface="Times New Roman"/>
                <a:ea typeface="Times New Roman"/>
              </a:rPr>
              <a:t>построена. </a:t>
            </a:r>
            <a:r>
              <a:rPr lang="ru-RU" sz="2400" dirty="0">
                <a:latin typeface="Times New Roman"/>
                <a:ea typeface="Times New Roman"/>
              </a:rPr>
              <a:t>На свои средства он оборудовал при больнице </a:t>
            </a:r>
            <a:r>
              <a:rPr lang="ru-RU" sz="2400" dirty="0" smtClean="0">
                <a:latin typeface="Times New Roman"/>
                <a:ea typeface="Times New Roman"/>
              </a:rPr>
              <a:t>лабораторию.</a:t>
            </a:r>
          </a:p>
          <a:p>
            <a:pPr algn="just"/>
            <a:r>
              <a:rPr lang="ru-RU" sz="2400" dirty="0" smtClean="0">
                <a:latin typeface="Times New Roman"/>
                <a:ea typeface="Times New Roman"/>
              </a:rPr>
              <a:t>Когда </a:t>
            </a:r>
            <a:r>
              <a:rPr lang="ru-RU" sz="2400" dirty="0">
                <a:latin typeface="Times New Roman"/>
                <a:ea typeface="Times New Roman"/>
              </a:rPr>
              <a:t>строительство больницы и хозяйственных помещений вокруг неё было закончено, врач усердно принялся за озеленение территории и собственноручно, при помощи сторожа Карпа, </a:t>
            </a:r>
            <a:r>
              <a:rPr lang="ru-RU" sz="2400" dirty="0" smtClean="0">
                <a:latin typeface="Times New Roman"/>
                <a:ea typeface="Times New Roman"/>
              </a:rPr>
              <a:t>посадил много декоративных кустарников </a:t>
            </a:r>
            <a:r>
              <a:rPr lang="ru-RU" sz="2400" dirty="0">
                <a:latin typeface="Times New Roman"/>
                <a:ea typeface="Times New Roman"/>
              </a:rPr>
              <a:t>вокруг больницы, а также дубы, липы и другие деревья на усадьбе за оградой, целую </a:t>
            </a:r>
            <a:r>
              <a:rPr lang="ru-RU" sz="2400" dirty="0" smtClean="0">
                <a:latin typeface="Times New Roman"/>
                <a:ea typeface="Times New Roman"/>
              </a:rPr>
              <a:t>рощу.</a:t>
            </a:r>
          </a:p>
          <a:p>
            <a:pPr indent="270510" algn="just"/>
            <a:r>
              <a:rPr lang="ru-RU" sz="2400" dirty="0">
                <a:latin typeface="Times New Roman"/>
                <a:ea typeface="Times New Roman"/>
              </a:rPr>
              <a:t>Павел Дмитриевич занимался не только своими непосредственными обязанностями врача, круг его деятельности был значительно шире:</a:t>
            </a:r>
            <a:endParaRPr lang="ru-RU" sz="2000" dirty="0">
              <a:latin typeface="Times New Roman"/>
              <a:ea typeface="Times New Roman"/>
            </a:endParaRPr>
          </a:p>
          <a:p>
            <a:pPr algn="just"/>
            <a:endParaRPr lang="ru-RU" dirty="0"/>
          </a:p>
        </p:txBody>
      </p:sp>
      <p:pic>
        <p:nvPicPr>
          <p:cNvPr id="4" name="Рисунок 1" descr="H:\фото о мокром\Image0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1070"/>
            <a:ext cx="2260598" cy="2693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0" y="116632"/>
            <a:ext cx="89915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Павел Дмитриевич Борщов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292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8752" y="404664"/>
            <a:ext cx="4241720" cy="3024336"/>
          </a:xfrm>
        </p:spPr>
        <p:txBody>
          <a:bodyPr>
            <a:normAutofit fontScale="85000" lnSpcReduction="10000"/>
          </a:bodyPr>
          <a:lstStyle/>
          <a:p>
            <a:pPr indent="270510" algn="just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участвовал 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в открытии почтового отделения в с.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Мокрое;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 indent="270510" algn="just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был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инициатором открытия почтового отделения в с. Бутчино;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 indent="270510" algn="just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содействовал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открытию почтовых отделений в Закрутом и Дулеве;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 indent="270510" algn="just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хлопотал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об открытии телеграфа в с.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Мокрое;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356992"/>
            <a:ext cx="84969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Arial" pitchFamily="34" charset="0"/>
              <a:buChar char="•"/>
            </a:pP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был 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инициатором открытия в с. </a:t>
            </a: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Мокрое и с. Бутчино двухклассного 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министерского училища;</a:t>
            </a:r>
          </a:p>
          <a:p>
            <a:pPr marL="285750" indent="-285750" algn="just">
              <a:spcAft>
                <a:spcPts val="0"/>
              </a:spcAft>
              <a:buFont typeface="Arial" pitchFamily="34" charset="0"/>
              <a:buChar char="•"/>
            </a:pP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открыл 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1849 </a:t>
            </a: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г. 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библиотеку-читальню при Мокровской больнице;</a:t>
            </a:r>
          </a:p>
          <a:p>
            <a:pPr marL="285750" indent="-285750" algn="just">
              <a:spcAft>
                <a:spcPts val="0"/>
              </a:spcAft>
              <a:buFont typeface="Arial" pitchFamily="34" charset="0"/>
              <a:buChar char="•"/>
            </a:pP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снабдил 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небольшими библиотечками Шаровичскую, Хатожскую, Семирёвскую </a:t>
            </a: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школы;</a:t>
            </a:r>
            <a:endParaRPr lang="ru-RU" sz="2200" dirty="0">
              <a:solidFill>
                <a:schemeClr val="accent2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 marL="285750" indent="-285750" algn="just">
              <a:spcAft>
                <a:spcPts val="0"/>
              </a:spcAft>
              <a:buFont typeface="Arial" pitchFamily="34" charset="0"/>
              <a:buChar char="•"/>
            </a:pP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хлопотал 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об открытии Мокровской пожарной дружины;</a:t>
            </a:r>
          </a:p>
          <a:p>
            <a:pPr marL="285750" indent="-285750" algn="just">
              <a:spcAft>
                <a:spcPts val="0"/>
              </a:spcAft>
              <a:buFont typeface="Arial" pitchFamily="34" charset="0"/>
              <a:buChar char="•"/>
            </a:pP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постоянно старался лучше обставить 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больницу мебелью, </a:t>
            </a: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обеспечить аптечными 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приборами и хирургическими инструментами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. </a:t>
            </a:r>
            <a:endParaRPr lang="ru-RU" sz="2000" dirty="0">
              <a:solidFill>
                <a:schemeClr val="accent2">
                  <a:lumMod val="75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539552" y="406129"/>
            <a:ext cx="3900649" cy="2700000"/>
            <a:chOff x="539552" y="406129"/>
            <a:chExt cx="3900649" cy="2700000"/>
          </a:xfrm>
        </p:grpSpPr>
        <p:pic>
          <p:nvPicPr>
            <p:cNvPr id="1026" name="Рисунок 5" descr="H:\фото о мокром\Image005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406129"/>
              <a:ext cx="3900649" cy="2700000"/>
            </a:xfrm>
            <a:prstGeom prst="rect">
              <a:avLst/>
            </a:prstGeom>
            <a:ln w="127000" cap="rnd">
              <a:solidFill>
                <a:srgbClr val="FFFFFF"/>
              </a:solidFill>
            </a:ln>
            <a:effectLst>
              <a:outerShdw blurRad="76200" dist="95250" dir="10500000" sx="97000" sy="23000" kx="900000" algn="br" rotWithShape="0">
                <a:srgbClr val="000000">
                  <a:alpha val="20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611561" y="2459798"/>
              <a:ext cx="38286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Здание первой Мокровской больницы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258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99004" y="97235"/>
            <a:ext cx="859536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lvl="0" indent="0" algn="ctr" eaLnBrk="0" hangingPunct="0">
              <a:spcBef>
                <a:spcPts val="0"/>
              </a:spcBef>
              <a:buClrTx/>
              <a:buNone/>
              <a:defRPr/>
            </a:pPr>
            <a:r>
              <a:rPr kumimoji="0" lang="ru-RU" sz="3600" b="1" i="0" u="none" strike="noStrike" kern="0" cap="none" spc="0" normalizeH="0" baseline="0" noProof="0" dirty="0" smtClean="0">
                <a:ln w="31550" cmpd="sng">
                  <a:gradFill>
                    <a:gsLst>
                      <a:gs pos="70000">
                        <a:srgbClr val="C17529">
                          <a:shade val="50000"/>
                          <a:satMod val="190000"/>
                        </a:srgbClr>
                      </a:gs>
                      <a:gs pos="0">
                        <a:srgbClr val="C17529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C17529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</a:rPr>
              <a:t>  </a:t>
            </a:r>
            <a:r>
              <a:rPr lang="ru-RU" sz="4800" b="1" kern="0" spc="0" dirty="0">
                <a:ln w="31550" cmpd="sng">
                  <a:gradFill>
                    <a:gsLst>
                      <a:gs pos="70000">
                        <a:srgbClr val="C17529">
                          <a:shade val="50000"/>
                          <a:satMod val="190000"/>
                        </a:srgbClr>
                      </a:gs>
                      <a:gs pos="0">
                        <a:srgbClr val="C17529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C17529">
                    <a:lumMod val="75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Антонов Сергей Фёдорович </a:t>
            </a:r>
            <a:endParaRPr kumimoji="0" lang="ru-RU" sz="4800" b="1" i="0" u="none" strike="noStrike" kern="0" cap="none" spc="0" normalizeH="0" baseline="0" noProof="0" dirty="0">
              <a:ln w="31550" cmpd="sng">
                <a:gradFill>
                  <a:gsLst>
                    <a:gs pos="70000">
                      <a:srgbClr val="C17529">
                        <a:shade val="50000"/>
                        <a:satMod val="190000"/>
                      </a:srgbClr>
                    </a:gs>
                    <a:gs pos="0">
                      <a:srgbClr val="C17529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C17529">
                  <a:lumMod val="75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32068" y="972477"/>
            <a:ext cx="58604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/>
              <a:t>Сергей Фёдорович Антонов </a:t>
            </a:r>
            <a:r>
              <a:rPr lang="ru-RU" sz="2000" dirty="0"/>
              <a:t>родился 16 августа 1917 года в с.Мокрое. Дед его, Григорий Иванович, сначала работал слесарем на Бежицком паровозостроительном заводе , потом вернулся в родное село. Человек незаурядный, один из тех людей, которые всегда определяли на Руси нравственный облик деревни, он пользовался в селе большим уважением и ещё в конце 19 века много сделал для преобразования жизни сельчан. </a:t>
            </a:r>
          </a:p>
        </p:txBody>
      </p:sp>
      <p:pic>
        <p:nvPicPr>
          <p:cNvPr id="4" name="Picture 4" descr="Новый рисунок (20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90" y="1184438"/>
            <a:ext cx="2286000" cy="24384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5536" y="3717032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dirty="0">
                <a:solidFill>
                  <a:srgbClr val="2E2224"/>
                </a:solidFill>
              </a:rPr>
              <a:t>Много читал, собрал большую библиотеку. Это он построил в нашем селе школу. Его сын, отец Сергея Фёдоровича, окончив школу, получил звание учителя грамоты. Сергей Фёдорович учился в Мокровской школе, но среднюю школу заканчивал в Карачеве, куда переехала его семья.</a:t>
            </a:r>
          </a:p>
          <a:p>
            <a:pPr lvl="0" algn="just"/>
            <a:r>
              <a:rPr lang="ru-RU" sz="2000" dirty="0">
                <a:solidFill>
                  <a:srgbClr val="2E2224"/>
                </a:solidFill>
              </a:rPr>
              <a:t>В 1937 году Сергей Фёдорович поступил на литературный факультет Московского Государственного пединститута, а 1939 году перешёл на сценарный факультет только что организованного ВГИКа. Учение во ВГИКе прервала война. Антонов  ушёл добровольцем в народное ополчение, был рядовым миномётного взвода.</a:t>
            </a:r>
          </a:p>
        </p:txBody>
      </p:sp>
    </p:spTree>
    <p:extLst>
      <p:ext uri="{BB962C8B-B14F-4D97-AF65-F5344CB8AC3E}">
        <p14:creationId xmlns:p14="http://schemas.microsoft.com/office/powerpoint/2010/main" val="403226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14838" y="245566"/>
            <a:ext cx="5337282" cy="4937760"/>
          </a:xfrm>
        </p:spPr>
        <p:txBody>
          <a:bodyPr/>
          <a:lstStyle/>
          <a:p>
            <a:pPr algn="just">
              <a:lnSpc>
                <a:spcPts val="2200"/>
              </a:lnSpc>
            </a:pPr>
            <a:r>
              <a:rPr lang="ru-RU" sz="2400" dirty="0"/>
              <a:t>С.Ф.Антонов написал много книг, среди них книги для детей </a:t>
            </a:r>
            <a:r>
              <a:rPr lang="ru-RU" sz="2400" dirty="0" smtClean="0"/>
              <a:t>и книги </a:t>
            </a:r>
            <a:r>
              <a:rPr lang="ru-RU" sz="2400" dirty="0"/>
              <a:t>о В.И.Ленине</a:t>
            </a:r>
            <a:r>
              <a:rPr lang="ru-RU" sz="2400" dirty="0" smtClean="0"/>
              <a:t>.</a:t>
            </a:r>
          </a:p>
          <a:p>
            <a:pPr algn="just">
              <a:lnSpc>
                <a:spcPts val="2200"/>
              </a:lnSpc>
            </a:pPr>
            <a:r>
              <a:rPr lang="ru-RU" sz="2400" dirty="0"/>
              <a:t>В последние годы жизни Антонов написал  «Праотцы наши  и старшие» и «Дорога в Берёзовку». </a:t>
            </a:r>
            <a:endParaRPr lang="ru-RU" sz="2400" dirty="0" smtClean="0"/>
          </a:p>
          <a:p>
            <a:pPr algn="just">
              <a:lnSpc>
                <a:spcPts val="2200"/>
              </a:lnSpc>
            </a:pPr>
            <a:r>
              <a:rPr lang="ru-RU" sz="2400" dirty="0" smtClean="0"/>
              <a:t>Читая </a:t>
            </a:r>
            <a:r>
              <a:rPr lang="ru-RU" sz="2400" dirty="0"/>
              <a:t>эти книги, можно </a:t>
            </a:r>
            <a:r>
              <a:rPr lang="ru-RU" sz="2400" dirty="0" smtClean="0"/>
              <a:t>встретить </a:t>
            </a:r>
            <a:r>
              <a:rPr lang="ru-RU" sz="2400" dirty="0"/>
              <a:t>много знакомых имён, рассказы о людях, когда- то </a:t>
            </a:r>
            <a:r>
              <a:rPr lang="ru-RU" sz="2400" dirty="0" smtClean="0"/>
              <a:t>живших </a:t>
            </a:r>
            <a:r>
              <a:rPr lang="ru-RU" sz="2400" dirty="0"/>
              <a:t>в нашем селе и окрестных деревеньках, описание </a:t>
            </a:r>
            <a:r>
              <a:rPr lang="ru-RU" sz="2400" dirty="0" smtClean="0"/>
              <a:t>родной </a:t>
            </a:r>
            <a:r>
              <a:rPr lang="ru-RU" sz="2400" dirty="0"/>
              <a:t>природы.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789040"/>
            <a:ext cx="51125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Сергей Фёдорович писал:</a:t>
            </a:r>
          </a:p>
          <a:p>
            <a:r>
              <a:rPr lang="ru-RU" sz="2400" dirty="0">
                <a:solidFill>
                  <a:srgbClr val="720C22"/>
                </a:solidFill>
              </a:rPr>
              <a:t>         </a:t>
            </a:r>
            <a:r>
              <a:rPr lang="ru-RU" sz="2400" b="1" dirty="0">
                <a:solidFill>
                  <a:srgbClr val="720C22"/>
                </a:solidFill>
              </a:rPr>
              <a:t>«Если  есть во мне хоть капля </a:t>
            </a:r>
          </a:p>
          <a:p>
            <a:r>
              <a:rPr lang="ru-RU" sz="2400" b="1" dirty="0">
                <a:solidFill>
                  <a:srgbClr val="720C22"/>
                </a:solidFill>
              </a:rPr>
              <a:t>        обострённого чувства Родины, </a:t>
            </a:r>
          </a:p>
          <a:p>
            <a:r>
              <a:rPr lang="ru-RU" sz="2400" b="1" dirty="0">
                <a:solidFill>
                  <a:srgbClr val="720C22"/>
                </a:solidFill>
              </a:rPr>
              <a:t>        то этим чувством я обязан</a:t>
            </a:r>
          </a:p>
          <a:p>
            <a:r>
              <a:rPr lang="ru-RU" sz="2400" b="1" dirty="0">
                <a:solidFill>
                  <a:srgbClr val="720C22"/>
                </a:solidFill>
              </a:rPr>
              <a:t>        во многом родному селу, </a:t>
            </a:r>
          </a:p>
          <a:p>
            <a:r>
              <a:rPr lang="ru-RU" sz="2400" b="1" dirty="0">
                <a:solidFill>
                  <a:srgbClr val="720C22"/>
                </a:solidFill>
              </a:rPr>
              <a:t>        его природе, людям.»</a:t>
            </a:r>
          </a:p>
        </p:txBody>
      </p:sp>
      <p:pic>
        <p:nvPicPr>
          <p:cNvPr id="5" name="Picture 6" descr="Новый рисунок (20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3" y="332656"/>
            <a:ext cx="2167441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Новый рисунок (21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360" y="3647802"/>
            <a:ext cx="2094681" cy="2877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821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188640"/>
            <a:ext cx="8690168" cy="1770512"/>
          </a:xfrm>
        </p:spPr>
        <p:txBody>
          <a:bodyPr>
            <a:noAutofit/>
          </a:bodyPr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sz="2000" dirty="0" smtClean="0">
                <a:latin typeface="Arial Unicode MS" pitchFamily="34" charset="-128"/>
              </a:rPr>
              <a:t>  </a:t>
            </a:r>
            <a:r>
              <a:rPr lang="ru-RU" dirty="0" smtClean="0">
                <a:latin typeface="Arial Unicode MS" pitchFamily="34" charset="-128"/>
              </a:rPr>
              <a:t>Сергей Фёдорович постоянно вёл переписку с другом детства Валентином Васильевичем Полуяновым.</a:t>
            </a:r>
            <a:r>
              <a:rPr lang="ru-RU" dirty="0">
                <a:latin typeface="Arial" charset="0"/>
              </a:rPr>
              <a:t> </a:t>
            </a:r>
            <a:r>
              <a:rPr lang="ru-RU" dirty="0" smtClean="0">
                <a:latin typeface="Arial Unicode MS" pitchFamily="34" charset="-128"/>
              </a:rPr>
              <a:t>А иногда летом и в гости приезжал вместе с семьёй, чтобы походить по родной земле, показать</a:t>
            </a:r>
            <a:r>
              <a:rPr lang="ru-RU" dirty="0">
                <a:latin typeface="Arial" charset="0"/>
              </a:rPr>
              <a:t> </a:t>
            </a:r>
            <a:r>
              <a:rPr lang="ru-RU" dirty="0" smtClean="0">
                <a:latin typeface="Arial Unicode MS" pitchFamily="34" charset="-128"/>
              </a:rPr>
              <a:t>детям родные места.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45" y="1844824"/>
            <a:ext cx="3214643" cy="4737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644008" y="3356992"/>
            <a:ext cx="3048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400" b="1" i="1" dirty="0">
                <a:solidFill>
                  <a:srgbClr val="336600"/>
                </a:solidFill>
              </a:rPr>
              <a:t>Друзья детства:</a:t>
            </a:r>
          </a:p>
          <a:p>
            <a:r>
              <a:rPr lang="ru-RU" sz="2400" b="1" i="1" dirty="0" smtClean="0">
                <a:solidFill>
                  <a:srgbClr val="336600"/>
                </a:solidFill>
              </a:rPr>
              <a:t>В. В. Полуянов и </a:t>
            </a:r>
            <a:endParaRPr lang="ru-RU" sz="2400" b="1" i="1" dirty="0">
              <a:solidFill>
                <a:srgbClr val="336600"/>
              </a:solidFill>
            </a:endParaRPr>
          </a:p>
          <a:p>
            <a:r>
              <a:rPr lang="ru-RU" sz="2400" b="1" i="1" dirty="0" smtClean="0">
                <a:solidFill>
                  <a:srgbClr val="336600"/>
                </a:solidFill>
              </a:rPr>
              <a:t>С. Ф. Антонов </a:t>
            </a:r>
            <a:endParaRPr lang="ru-RU" sz="2400" b="1" i="1" dirty="0">
              <a:solidFill>
                <a:srgbClr val="336600"/>
              </a:solidFill>
            </a:endParaRPr>
          </a:p>
        </p:txBody>
      </p:sp>
      <p:pic>
        <p:nvPicPr>
          <p:cNvPr id="7" name="Picture 8" descr="Новый рисунок (22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02" y="1863709"/>
            <a:ext cx="3314328" cy="4699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18019" y="2060848"/>
            <a:ext cx="3733800" cy="4478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 b="1" i="1" dirty="0">
                <a:solidFill>
                  <a:srgbClr val="336600"/>
                </a:solidFill>
              </a:rPr>
              <a:t>Другу далёкого и всегда </a:t>
            </a:r>
            <a:r>
              <a:rPr lang="ru-RU" sz="2200" b="1" i="1" dirty="0" smtClean="0">
                <a:solidFill>
                  <a:srgbClr val="336600"/>
                </a:solidFill>
              </a:rPr>
              <a:t>живого детства, дорогому моему Валентину Васильевичу с пожеланием добра</a:t>
            </a:r>
          </a:p>
          <a:p>
            <a:pPr>
              <a:spcBef>
                <a:spcPct val="50000"/>
              </a:spcBef>
            </a:pPr>
            <a:r>
              <a:rPr lang="ru-RU" sz="2200" b="1" i="1" dirty="0" smtClean="0">
                <a:solidFill>
                  <a:srgbClr val="336600"/>
                </a:solidFill>
              </a:rPr>
              <a:t>                      Сергей Антонов</a:t>
            </a:r>
          </a:p>
          <a:p>
            <a:pPr>
              <a:spcBef>
                <a:spcPct val="50000"/>
              </a:spcBef>
            </a:pPr>
            <a:r>
              <a:rPr lang="ru-RU" sz="2200" b="1" i="1" dirty="0" smtClean="0">
                <a:solidFill>
                  <a:srgbClr val="336600"/>
                </a:solidFill>
              </a:rPr>
              <a:t>                                     12 сентября</a:t>
            </a:r>
          </a:p>
          <a:p>
            <a:pPr>
              <a:spcBef>
                <a:spcPct val="50000"/>
              </a:spcBef>
            </a:pPr>
            <a:r>
              <a:rPr lang="ru-RU" sz="2200" b="1" i="1" dirty="0" smtClean="0">
                <a:solidFill>
                  <a:srgbClr val="336600"/>
                </a:solidFill>
              </a:rPr>
              <a:t>         1984                    г. Москва</a:t>
            </a:r>
          </a:p>
          <a:p>
            <a:pPr>
              <a:spcBef>
                <a:spcPct val="50000"/>
              </a:spcBef>
            </a:pPr>
            <a:endParaRPr lang="ru-RU" dirty="0" smtClean="0"/>
          </a:p>
          <a:p>
            <a:pPr>
              <a:spcBef>
                <a:spcPct val="50000"/>
              </a:spcBef>
            </a:pPr>
            <a:r>
              <a:rPr lang="ru-RU" dirty="0" smtClean="0"/>
              <a:t>                                              </a:t>
            </a:r>
            <a:endParaRPr lang="ru-RU" dirty="0"/>
          </a:p>
        </p:txBody>
      </p:sp>
      <p:pic>
        <p:nvPicPr>
          <p:cNvPr id="9" name="Picture 5" descr="Новый рисунок (23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28800"/>
            <a:ext cx="5760640" cy="410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5392368"/>
            <a:ext cx="72008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Сергей Фёдорович с семьёй Полуяновых </a:t>
            </a:r>
            <a:r>
              <a:rPr lang="ru-RU" sz="2000" b="1" dirty="0">
                <a:solidFill>
                  <a:srgbClr val="0070C0"/>
                </a:solidFill>
              </a:rPr>
              <a:t>. </a:t>
            </a:r>
          </a:p>
          <a:p>
            <a:pPr algn="ctr"/>
            <a:r>
              <a:rPr lang="ru-RU" b="1" dirty="0">
                <a:solidFill>
                  <a:srgbClr val="336600"/>
                </a:solidFill>
              </a:rPr>
              <a:t>Слева направо:  Валентин Васильевич, Сергей Фёдорович, </a:t>
            </a:r>
          </a:p>
          <a:p>
            <a:pPr algn="ctr"/>
            <a:r>
              <a:rPr lang="ru-RU" b="1" dirty="0">
                <a:solidFill>
                  <a:srgbClr val="336600"/>
                </a:solidFill>
              </a:rPr>
              <a:t>Тамара Валентиновна (в возрасте 16 лет),</a:t>
            </a:r>
          </a:p>
          <a:p>
            <a:pPr algn="ctr"/>
            <a:r>
              <a:rPr lang="ru-RU" b="1" dirty="0">
                <a:solidFill>
                  <a:srgbClr val="336600"/>
                </a:solidFill>
              </a:rPr>
              <a:t> Ефросинья Фёдоровна, Клавдия Сергеевна.</a:t>
            </a:r>
          </a:p>
        </p:txBody>
      </p:sp>
      <p:pic>
        <p:nvPicPr>
          <p:cNvPr id="11" name="Picture 7" descr="Новый рисунок (24)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3" r="4042" b="3525"/>
          <a:stretch/>
        </p:blipFill>
        <p:spPr bwMode="auto">
          <a:xfrm>
            <a:off x="1292156" y="1628800"/>
            <a:ext cx="6306561" cy="4013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969886" y="5804767"/>
            <a:ext cx="670289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2400" b="1" dirty="0">
                <a:solidFill>
                  <a:srgbClr val="336600"/>
                </a:solidFill>
              </a:rPr>
              <a:t>С.Ф.Антонов  на родине</a:t>
            </a:r>
          </a:p>
          <a:p>
            <a:pPr algn="ctr"/>
            <a:r>
              <a:rPr lang="ru-RU" sz="2400" b="1" dirty="0">
                <a:solidFill>
                  <a:srgbClr val="336600"/>
                </a:solidFill>
              </a:rPr>
              <a:t> с односельчанами.</a:t>
            </a:r>
          </a:p>
        </p:txBody>
      </p:sp>
      <p:pic>
        <p:nvPicPr>
          <p:cNvPr id="14" name="Picture 8" descr="Новый рисунок (25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156" y="1628800"/>
            <a:ext cx="6088156" cy="4105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971600" y="5855420"/>
            <a:ext cx="681337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2000" b="1" dirty="0">
                <a:solidFill>
                  <a:srgbClr val="336600"/>
                </a:solidFill>
              </a:rPr>
              <a:t>Школа в Мокром,</a:t>
            </a:r>
          </a:p>
          <a:p>
            <a:pPr algn="ctr"/>
            <a:r>
              <a:rPr lang="ru-RU" sz="2000" b="1" dirty="0">
                <a:solidFill>
                  <a:srgbClr val="336600"/>
                </a:solidFill>
              </a:rPr>
              <a:t> построенная дедом писателя  Г.И.Антоновым.</a:t>
            </a:r>
          </a:p>
        </p:txBody>
      </p:sp>
    </p:spTree>
    <p:extLst>
      <p:ext uri="{BB962C8B-B14F-4D97-AF65-F5344CB8AC3E}">
        <p14:creationId xmlns:p14="http://schemas.microsoft.com/office/powerpoint/2010/main" val="23681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5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6" grpId="1"/>
      <p:bldP spid="8" grpId="0"/>
      <p:bldP spid="8" grpId="1"/>
      <p:bldP spid="5" grpId="0"/>
      <p:bldP spid="5" grpId="1"/>
      <p:bldP spid="13" grpId="0"/>
      <p:bldP spid="13" grpId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80376" y="1039962"/>
            <a:ext cx="522473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8000"/>
                </a:solidFill>
              </a:rPr>
              <a:t>Николай Афанасьевич Макридов</a:t>
            </a:r>
            <a:endParaRPr lang="ru-RU" sz="4000" b="1" dirty="0">
              <a:solidFill>
                <a:srgbClr val="00800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539552" y="2477250"/>
            <a:ext cx="4824412" cy="349869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 Николай </a:t>
            </a:r>
            <a:r>
              <a:rPr lang="ru-RU" dirty="0"/>
              <a:t>Афанасьевич Макридов родился 21 апреля 1920 года в деревне Милеево в семье крестьянина. Среднее образование получил в Мокровской средней школе. После окончания школы работал в районном комитете комсомола. </a:t>
            </a:r>
          </a:p>
          <a:p>
            <a:pPr algn="just"/>
            <a:r>
              <a:rPr lang="ru-RU" dirty="0"/>
              <a:t>     В 1940 году был призван в ряды Красной Армии. Участник Великой Отечественной войны с июня 1941 </a:t>
            </a:r>
            <a:r>
              <a:rPr lang="ru-RU" dirty="0" smtClean="0"/>
              <a:t>года</a:t>
            </a:r>
            <a:r>
              <a:rPr lang="ru-RU" dirty="0"/>
              <a:t> </a:t>
            </a:r>
            <a:r>
              <a:rPr lang="ru-RU" dirty="0" smtClean="0"/>
              <a:t>и до последних дней войны.</a:t>
            </a:r>
            <a:endParaRPr lang="ru-RU" b="1" dirty="0"/>
          </a:p>
        </p:txBody>
      </p:sp>
      <p:pic>
        <p:nvPicPr>
          <p:cNvPr id="6150" name="Picture 6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062124"/>
            <a:ext cx="3142754" cy="50828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323527" y="116632"/>
            <a:ext cx="87142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Герой Советского Союза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10995" y="2021649"/>
            <a:ext cx="176875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600"/>
              </a:spcBef>
              <a:buClr>
                <a:srgbClr val="61625E"/>
              </a:buClr>
            </a:pPr>
            <a:r>
              <a:rPr lang="ru-RU" sz="2200" b="1" spc="30" dirty="0">
                <a:solidFill>
                  <a:srgbClr val="48231E"/>
                </a:solidFill>
                <a:cs typeface="Tahoma" pitchFamily="34" charset="0"/>
              </a:rPr>
              <a:t>(1920 – 1994)</a:t>
            </a:r>
            <a:endParaRPr lang="ru-RU" sz="2200" spc="30" dirty="0">
              <a:solidFill>
                <a:srgbClr val="48231E"/>
              </a:solidFill>
              <a:cs typeface="Tahoma" pitchFamily="34" charset="0"/>
            </a:endParaRPr>
          </a:p>
        </p:txBody>
      </p:sp>
      <p:pic>
        <p:nvPicPr>
          <p:cNvPr id="1027" name="Picture 3" descr="ВечныйОгонь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199" y="5301208"/>
            <a:ext cx="2628900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227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391" y="1556792"/>
            <a:ext cx="2079674" cy="2772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26921" y="1050414"/>
            <a:ext cx="8690168" cy="5328592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b="1" dirty="0"/>
              <a:t>За проявленную отвагу и смелость в борьбе с немецко-фашистскими захватчиками Н. А. Макридов был награжден многочисленными наградами:</a:t>
            </a:r>
          </a:p>
          <a:p>
            <a:pPr algn="just"/>
            <a:r>
              <a:rPr lang="ru-RU" b="1" dirty="0"/>
              <a:t>- Медаль «За отвагу» (август 1943 г.)</a:t>
            </a:r>
          </a:p>
          <a:p>
            <a:pPr algn="just"/>
            <a:r>
              <a:rPr lang="ru-RU" b="1" dirty="0"/>
              <a:t>- Орден Отечественной  войны </a:t>
            </a:r>
            <a:r>
              <a:rPr lang="en-US" b="1" dirty="0"/>
              <a:t>II</a:t>
            </a:r>
            <a:r>
              <a:rPr lang="ru-RU" b="1" dirty="0"/>
              <a:t> степени (апрель 1944 г.)</a:t>
            </a:r>
          </a:p>
          <a:p>
            <a:pPr algn="just"/>
            <a:r>
              <a:rPr lang="ru-RU" b="1" dirty="0"/>
              <a:t>- Орден Красной звезды (октябрь 1944 г.)</a:t>
            </a:r>
          </a:p>
          <a:p>
            <a:pPr algn="just"/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- </a:t>
            </a:r>
            <a: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  <a:t>Присвоено звание «Герой Советского Союза»  с </a:t>
            </a:r>
            <a:endParaRPr lang="ru-RU" b="1" i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just"/>
            <a:r>
              <a:rPr lang="ru-RU" b="1" i="1" dirty="0" smtClean="0">
                <a:solidFill>
                  <a:srgbClr val="C00000"/>
                </a:solidFill>
                <a:latin typeface="Comic Sans MS" pitchFamily="66" charset="0"/>
              </a:rPr>
              <a:t>вручением </a:t>
            </a:r>
            <a: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  <a:t>ордена Ленина и медали  «Золотая </a:t>
            </a:r>
            <a:endParaRPr lang="ru-RU" b="1" i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just"/>
            <a:r>
              <a:rPr lang="ru-RU" b="1" i="1" dirty="0" smtClean="0">
                <a:solidFill>
                  <a:srgbClr val="C00000"/>
                </a:solidFill>
                <a:latin typeface="Comic Sans MS" pitchFamily="66" charset="0"/>
              </a:rPr>
              <a:t>звезда</a:t>
            </a:r>
            <a: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  <a:t>» (24 марта 1945 г.)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  <a:p>
            <a:pPr algn="just"/>
            <a:r>
              <a:rPr lang="ru-RU" b="1" dirty="0"/>
              <a:t>- Медаль «За взятие Кенигсберга»</a:t>
            </a:r>
          </a:p>
          <a:p>
            <a:pPr algn="just"/>
            <a:r>
              <a:rPr lang="ru-RU" b="1" dirty="0"/>
              <a:t>- Орден Отечественной войны </a:t>
            </a:r>
            <a:r>
              <a:rPr lang="en-US" b="1" dirty="0"/>
              <a:t>I</a:t>
            </a:r>
            <a:r>
              <a:rPr lang="ru-RU" b="1" dirty="0"/>
              <a:t> степени (9 мая 1945 г.)</a:t>
            </a:r>
          </a:p>
          <a:p>
            <a:pPr algn="just"/>
            <a:r>
              <a:rPr lang="ru-RU" b="1" dirty="0"/>
              <a:t>- Медаль «За победу над Германией» (9 мая 1945 г.)</a:t>
            </a:r>
          </a:p>
          <a:p>
            <a:pPr algn="just"/>
            <a:r>
              <a:rPr lang="ru-RU" b="1" dirty="0"/>
              <a:t>- Медаль «За победу над Японией» (3 сентября 1945 г.)</a:t>
            </a:r>
          </a:p>
          <a:p>
            <a:pPr algn="just"/>
            <a:r>
              <a:rPr lang="ru-RU" b="1" dirty="0"/>
              <a:t>- Медали «30 лет Советской Армии» и «40 лет Советской Армии» (1948 и 1958 гг.)</a:t>
            </a:r>
          </a:p>
          <a:p>
            <a:pPr algn="just"/>
            <a:r>
              <a:rPr lang="ru-RU" b="1" dirty="0"/>
              <a:t>- Медаль «За боевые заслуги» (1951 г.)</a:t>
            </a:r>
          </a:p>
          <a:p>
            <a:pPr algn="just"/>
            <a:r>
              <a:rPr lang="ru-RU" b="1" dirty="0"/>
              <a:t>- Орден Красной звезды (декабрь 1956 г.)</a:t>
            </a:r>
          </a:p>
          <a:p>
            <a:pPr algn="just"/>
            <a:r>
              <a:rPr lang="ru-RU" b="1" dirty="0"/>
              <a:t>- Медаль «За безупречную службу </a:t>
            </a:r>
            <a:r>
              <a:rPr lang="en-US" b="1" dirty="0"/>
              <a:t>I</a:t>
            </a:r>
            <a:r>
              <a:rPr lang="ru-RU" b="1" dirty="0"/>
              <a:t> степени (январь 1961г.)</a:t>
            </a:r>
          </a:p>
          <a:p>
            <a:pPr algn="just"/>
            <a:r>
              <a:rPr lang="ru-RU" b="1" dirty="0"/>
              <a:t>- Медаль «За оборону Киева» (июнь 1962 г.)</a:t>
            </a:r>
          </a:p>
          <a:p>
            <a:pPr algn="just"/>
            <a:r>
              <a:rPr lang="ru-RU" b="1" dirty="0"/>
              <a:t>- Юбилейные медали к 20-, 25-, 30-, 40-летию победы в ВОВ (</a:t>
            </a:r>
            <a:r>
              <a:rPr lang="ru-RU" b="1" dirty="0" smtClean="0"/>
              <a:t>1965, 1970, 1975, </a:t>
            </a:r>
            <a:r>
              <a:rPr lang="ru-RU" b="1" dirty="0"/>
              <a:t>1985 гг.)</a:t>
            </a:r>
          </a:p>
          <a:p>
            <a:pPr algn="just"/>
            <a:r>
              <a:rPr lang="ru-RU" b="1" dirty="0"/>
              <a:t>- Орден Отечественной войны </a:t>
            </a:r>
            <a:r>
              <a:rPr lang="en-US" b="1" dirty="0"/>
              <a:t>I</a:t>
            </a:r>
            <a:r>
              <a:rPr lang="ru-RU" b="1" dirty="0"/>
              <a:t> степени (1985 г.)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6749" y="188640"/>
            <a:ext cx="8430513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000" b="1" cap="none" spc="0" dirty="0" smtClean="0">
                <a:ln/>
                <a:solidFill>
                  <a:schemeClr val="accent3"/>
                </a:solidFill>
                <a:effectLst/>
              </a:rPr>
              <a:t>Награды нашли своего героя</a:t>
            </a:r>
            <a:endParaRPr lang="ru-RU" sz="5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1076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SOHO</Template>
  <TotalTime>491</TotalTime>
  <Words>1674</Words>
  <Application>Microsoft Office PowerPoint</Application>
  <PresentationFormat>Экран (4:3)</PresentationFormat>
  <Paragraphs>106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Soho</vt:lpstr>
      <vt:lpstr>1_Soho</vt:lpstr>
      <vt:lpstr>Жизнь замечательных людей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Николай Афанасьевич Макридов</vt:lpstr>
      <vt:lpstr>Презентация PowerPoint</vt:lpstr>
      <vt:lpstr>Вспоминая боевые годы</vt:lpstr>
      <vt:lpstr>Презентация PowerPoint</vt:lpstr>
      <vt:lpstr>Презентация PowerPoint</vt:lpstr>
      <vt:lpstr>Презентация PowerPoint</vt:lpstr>
      <vt:lpstr>Во главе Мокровской средней школы</vt:lpstr>
      <vt:lpstr>Презентация PowerPoint</vt:lpstr>
      <vt:lpstr>Презентация PowerPoint</vt:lpstr>
      <vt:lpstr>ЖИЗНЬ ЗАМЕЧАТЕЛЬНЫХ ЛЮДЕЙ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замечательных людей</dc:title>
  <cp:lastModifiedBy>ADMIN</cp:lastModifiedBy>
  <cp:revision>34</cp:revision>
  <dcterms:modified xsi:type="dcterms:W3CDTF">2014-03-29T15:47:48Z</dcterms:modified>
</cp:coreProperties>
</file>