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72" r:id="rId12"/>
    <p:sldId id="265" r:id="rId13"/>
    <p:sldId id="269" r:id="rId14"/>
    <p:sldId id="270" r:id="rId15"/>
    <p:sldId id="271" r:id="rId16"/>
    <p:sldId id="267" r:id="rId17"/>
    <p:sldId id="268" r:id="rId18"/>
  </p:sldIdLst>
  <p:sldSz cx="9144000" cy="6858000" type="screen4x3"/>
  <p:notesSz cx="6858000" cy="9525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2;&#1072;&#1089;&#1090;&#1077;&#1088;%20&#1082;&#1083;&#1072;&#1089;&#1089;%20&#1050;&#1088;&#1072;&#1077;&#1074;&#1077;&#1076;&#1095;&#1077;&#1089;&#1082;&#1080;&#1077;%20&#1089;&#1088;&#1077;&#1076;&#1089;&#1090;&#1074;&#1072;%20&#1086;&#1073;&#1091;&#1095;&#1077;&#1085;&#1080;&#1103;\&#1056;&#1086;&#1076;&#1085;&#1080;&#1082;&#1086;&#1074;&#1099;&#1081;%20&#1088;&#1072;&#1081;.%20&#1052;&#1091;&#1079;.%20&#1057;.&#1051;&#1103;&#1084;&#1080;&#1085;&#1072;,%20&#1089;&#1083;.%20&#1053;.&#1052;&#1072;&#1088;&#1103;&#1085;&#1080;&#1085;&#1072;.%20&#1055;&#1086;&#1105;&#1090;%20&#1057;&#1077;&#1088;&#1075;&#1077;&#1081;%20&#1051;&#1103;&#1084;&#1080;&#1085;.mp3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dic.nsf/ruwiki/105169" TargetMode="External"/><Relationship Id="rId3" Type="http://schemas.openxmlformats.org/officeDocument/2006/relationships/hyperlink" Target="http://dic.academic.ru/dic.nsf/ruwiki/146" TargetMode="External"/><Relationship Id="rId7" Type="http://schemas.openxmlformats.org/officeDocument/2006/relationships/hyperlink" Target="http://dic.academic.ru/dic.nsf/ruwiki/3121" TargetMode="External"/><Relationship Id="rId2" Type="http://schemas.openxmlformats.org/officeDocument/2006/relationships/hyperlink" Target="http://dic.academic.ru/dic.nsf/ruwiki/2327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c.academic.ru/dic.nsf/ruwiki/103833" TargetMode="External"/><Relationship Id="rId5" Type="http://schemas.openxmlformats.org/officeDocument/2006/relationships/hyperlink" Target="http://dic.academic.ru/dic.nsf/ruwiki/4771" TargetMode="External"/><Relationship Id="rId4" Type="http://schemas.openxmlformats.org/officeDocument/2006/relationships/hyperlink" Target="http://dic.academic.ru/dic.nsf/ruwiki/388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2;&#1072;&#1089;&#1090;&#1077;&#1088;%20&#1082;&#1083;&#1072;&#1089;&#1089;%20&#1050;&#1088;&#1072;&#1077;&#1074;&#1077;&#1076;&#1095;&#1077;&#1089;&#1082;&#1080;&#1077;%20&#1089;&#1088;&#1077;&#1076;&#1089;&#1090;&#1074;&#1072;%20&#1086;&#1073;&#1091;&#1095;&#1077;&#1085;&#1080;&#1103;\&#1056;&#1086;&#1076;&#1085;&#1080;&#1082;&#1086;&#1074;&#1099;&#1081;%20&#1088;&#1072;&#1081;.%20&#1052;&#1091;&#1079;.%20&#1057;.&#1051;&#1103;&#1084;&#1080;&#1085;&#1072;,%20&#1089;&#1083;.%20&#1053;.&#1052;&#1072;&#1088;&#1103;&#1085;&#1080;&#1085;&#1072;.%20&#1055;&#1086;&#1105;&#1090;%20&#1057;&#1077;&#1088;&#1075;&#1077;&#1081;%20&#1051;&#1103;&#1084;&#1080;&#1085;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Формирование компетенции во внеурочной деятельности по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истории и ОРКСЭ (ОПК):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краеведческий аспект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5334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МАСТЕР-КЛАСС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86200" y="4789712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учитель истории </a:t>
            </a:r>
          </a:p>
          <a:p>
            <a:pPr algn="r"/>
            <a:r>
              <a:rPr lang="ru-RU" dirty="0" smtClean="0"/>
              <a:t>МОУ Большеключищенская СШ имени В.Н. Каштанкина</a:t>
            </a:r>
          </a:p>
          <a:p>
            <a:pPr algn="r"/>
            <a:r>
              <a:rPr lang="ru-RU" dirty="0" smtClean="0"/>
              <a:t>Калёнкова Ольга Сергеевна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762000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/>
              <a:t>Гидронимы Большеключищенского поселения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1131332"/>
            <a:ext cx="7696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№1</a:t>
            </a:r>
          </a:p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Заполнить рабочий лист «О чём говорят названия?» с использованием предложенной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3599840"/>
              </p:ext>
            </p:extLst>
          </p:nvPr>
        </p:nvGraphicFramePr>
        <p:xfrm>
          <a:off x="838200" y="2054662"/>
          <a:ext cx="7467600" cy="81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33395"/>
                <a:gridCol w="3734205"/>
              </a:tblGrid>
              <a:tr h="0">
                <a:tc gridSpan="2">
                  <a:txBody>
                    <a:bodyPr/>
                    <a:lstStyle/>
                    <a:p>
                      <a:pPr marL="0" lvl="0" indent="0">
                        <a:lnSpc>
                          <a:spcPts val="161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359150" algn="l"/>
                        </a:tabLst>
                      </a:pPr>
                      <a:r>
                        <a:rPr lang="ru-RU" sz="1800" spc="-15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Волга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3359150" algn="l"/>
                        </a:tabLst>
                      </a:pPr>
                      <a:r>
                        <a:rPr lang="ru-RU" sz="1800" spc="-5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</a:t>
                      </a:r>
                      <a:r>
                        <a:rPr lang="ru-RU" sz="1800" spc="-2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800" spc="-4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</a:t>
                      </a:r>
                      <a:r>
                        <a:rPr lang="ru-RU" sz="1800" spc="-4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3359150" algn="l"/>
                        </a:tabLst>
                      </a:pPr>
                      <a:r>
                        <a:rPr lang="ru-RU" sz="1800" spc="-2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«большая»  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3359150" algn="l"/>
                        </a:tabLst>
                      </a:pPr>
                      <a:r>
                        <a:rPr lang="ru-RU" sz="1800" spc="-2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вода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gridSpan="2">
                  <a:txBody>
                    <a:bodyPr/>
                    <a:lstStyle/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359150" algn="l"/>
                        </a:tabLs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Свияга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24000" y="312420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/>
              <a:t>Задание для самостоятельной работы:</a:t>
            </a:r>
            <a:endParaRPr lang="ru-RU" sz="2400" b="1" dirty="0"/>
          </a:p>
          <a:p>
            <a:r>
              <a:rPr lang="ru-RU" sz="2400" i="1" dirty="0"/>
              <a:t>Озеро Суходол, озеро </a:t>
            </a:r>
            <a:r>
              <a:rPr lang="ru-RU" sz="2400" i="1" dirty="0" err="1"/>
              <a:t>Кинеевское</a:t>
            </a:r>
            <a:r>
              <a:rPr lang="ru-RU" sz="2400" i="1" dirty="0"/>
              <a:t>(на ул. Озёрная), река Суходол, речушка </a:t>
            </a:r>
            <a:r>
              <a:rPr lang="ru-RU" sz="2400" i="1" dirty="0" smtClean="0"/>
              <a:t>Старенькая (Старица)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429000" y="4506218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Выводы:</a:t>
            </a:r>
          </a:p>
          <a:p>
            <a:r>
              <a:rPr lang="ru-RU" b="1" dirty="0" smtClean="0"/>
              <a:t>1</a:t>
            </a:r>
            <a:r>
              <a:rPr lang="ru-RU" b="1" dirty="0"/>
              <a:t>) по географическому месторасположению; </a:t>
            </a:r>
            <a:endParaRPr lang="ru-RU" dirty="0"/>
          </a:p>
          <a:p>
            <a:r>
              <a:rPr lang="ru-RU" b="1" dirty="0" smtClean="0"/>
              <a:t>2</a:t>
            </a:r>
            <a:r>
              <a:rPr lang="ru-RU" b="1" dirty="0"/>
              <a:t>) по имени знаменитого </a:t>
            </a:r>
            <a:r>
              <a:rPr lang="ru-RU" b="1" dirty="0" smtClean="0"/>
              <a:t>человека;</a:t>
            </a:r>
          </a:p>
          <a:p>
            <a:r>
              <a:rPr lang="ru-RU" b="1" dirty="0" smtClean="0"/>
              <a:t>3) говорящее название.</a:t>
            </a:r>
            <a:endParaRPr lang="ru-RU" dirty="0"/>
          </a:p>
        </p:txBody>
      </p:sp>
      <p:pic>
        <p:nvPicPr>
          <p:cNvPr id="7" name="Родниковый рай. Муз. С.Лямина, сл. Н.Марянина. Поёт Сергей Лям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935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538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685961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Нанести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карту населенные пункты.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3204" t="24606" r="10315" b="8661"/>
          <a:stretch>
            <a:fillRect/>
          </a:stretch>
        </p:blipFill>
        <p:spPr bwMode="auto">
          <a:xfrm>
            <a:off x="838200" y="1371761"/>
            <a:ext cx="7467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90600" y="5486400"/>
            <a:ext cx="11430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с. Елшанка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1850" y="5867400"/>
            <a:ext cx="173355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Поникий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 Ключ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2921" y="4808470"/>
            <a:ext cx="1140279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Кукушка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8900" y="3441725"/>
            <a:ext cx="93345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Ломы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05300" y="241863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с. Большие Ключищи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7999" y="2735650"/>
            <a:ext cx="1076325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Рыбхоз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9400" y="2280130"/>
            <a:ext cx="10668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Свияга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4530457"/>
            <a:ext cx="10668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оз. Суходол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38900" y="4518556"/>
            <a:ext cx="10668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р. Суходол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52724" y="1956306"/>
            <a:ext cx="1371599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оз.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Кинеевское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60764" y="3137085"/>
            <a:ext cx="106680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р. Старица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77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52400"/>
            <a:ext cx="9175750" cy="701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57" y="-206829"/>
            <a:ext cx="9259888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457" y="2286000"/>
            <a:ext cx="4502150" cy="33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 descr="C:\Users\Варенька\Documents\Scanned Documents\Рисунок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257" y="3124200"/>
            <a:ext cx="2819400" cy="3870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Варенька\Documents\Scanned Documents\Рисунок (4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09160"/>
            <a:ext cx="2767889" cy="3800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25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6632"/>
            <a:ext cx="828680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Районная и Региональная краеведческие конференции,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«Духовно-туристический маршрут «Ключищенская земля православная»»   1 и 3 место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450850" algn="ctr"/>
            <a:endParaRPr lang="ru-RU" altLang="zh-CN" sz="28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/>
            <a:endParaRPr lang="ru-RU" altLang="zh-CN" sz="28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/>
            <a:endParaRPr lang="ru-RU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:\ФОТО С ТЕЛЕФОНА\IMG_20151127_1217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764" y="821525"/>
            <a:ext cx="3518156" cy="2391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F:\IMG_20160710_1035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86366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IMG_20160710_1049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820" y="3375180"/>
            <a:ext cx="2510044" cy="334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IMG_20160710_1118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44213"/>
            <a:ext cx="3852520" cy="288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673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IMG_20160710_1159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38" b="18486"/>
          <a:stretch/>
        </p:blipFill>
        <p:spPr bwMode="auto">
          <a:xfrm>
            <a:off x="620120" y="88235"/>
            <a:ext cx="3163618" cy="383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IMG_20160710_124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5615" y="166126"/>
            <a:ext cx="4263504" cy="319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F:\IMG_20160710_1218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4044835" cy="30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F:\IMG_20160710_1249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5119" y="3476769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859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MOE\AppData\Local\Microsoft\Windows\Temporary Internet Files\Content.Word\IMG_20170716_1316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02360"/>
            <a:ext cx="3771783" cy="2749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MOE\AppData\Local\Microsoft\Windows\Temporary Internet Files\Content.Word\IMG_20170716_0959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408" y="836712"/>
            <a:ext cx="3872543" cy="275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MOE\AppData\Local\Microsoft\Windows\Temporary Internet Files\Content.Word\IMG_20170716_1217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2666" y="836712"/>
            <a:ext cx="3744416" cy="275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MOE\AppData\Local\Microsoft\Windows\Temporary Internet Files\Content.Word\IMG_20170716_12580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408" y="3802360"/>
            <a:ext cx="3872544" cy="28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MOE\AppData\Local\Microsoft\Windows\Temporary Internet Files\Content.Word\IMG_20170716_12251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5184576" cy="34630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116632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Православная смена  лагерь «ОГОНЁК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en-US" sz="1600" b="1" smtClean="0">
                <a:latin typeface="Times New Roman" pitchFamily="18" charset="0"/>
                <a:cs typeface="Times New Roman" pitchFamily="18" charset="0"/>
              </a:rPr>
              <a:t>-2018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ТУШНА ПРАВОСЛАВНАЯ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450850" algn="ctr"/>
            <a:endParaRPr lang="ru-RU" altLang="zh-CN" sz="28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/>
            <a:endParaRPr lang="ru-RU" altLang="zh-CN" sz="28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ctr"/>
            <a:endParaRPr lang="ru-RU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51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 rot="5400000" flipH="1" flipV="1">
            <a:off x="-152400" y="2667000"/>
            <a:ext cx="411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1676400" y="4419600"/>
            <a:ext cx="5867400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56453" y="1057275"/>
            <a:ext cx="461665" cy="34004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56453" y="1057274"/>
            <a:ext cx="553998" cy="34004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ИНТЕРЕСНО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10451" y="4476750"/>
            <a:ext cx="4085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ПОЗНАВАТЕЛЬНО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2057400" y="34290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3200400" y="2971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2895600" y="36576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5334000" y="1447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4800600" y="21336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5638800" y="2590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5943600" y="35814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5105400" y="36576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4114800" y="9906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3124200" y="1447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2209800" y="15240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4038600" y="1828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3048000" y="2209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3962400" y="27432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4800600" y="29718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3886200" y="36576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http://www.passionforum.ru/upload/078/u7870/022/b57e1dd7.jpg"/>
          <p:cNvPicPr/>
          <p:nvPr/>
        </p:nvPicPr>
        <p:blipFill>
          <a:blip r:embed="rId2" cstate="print"/>
          <a:srcRect l="19314" r="20050" b="6207"/>
          <a:stretch>
            <a:fillRect/>
          </a:stretch>
        </p:blipFill>
        <p:spPr bwMode="auto">
          <a:xfrm>
            <a:off x="2286000" y="2514600"/>
            <a:ext cx="685800" cy="72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0449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itropolia-simbirsk.ru/www/img/eparhy/fotogallery/01_95363773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29188" cy="3429000"/>
          </a:xfrm>
          <a:prstGeom prst="rect">
            <a:avLst/>
          </a:prstGeom>
          <a:noFill/>
        </p:spPr>
      </p:pic>
      <p:pic>
        <p:nvPicPr>
          <p:cNvPr id="1028" name="Picture 4" descr="http://static.panoramio.com/photos/large/80441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71850"/>
            <a:ext cx="4648200" cy="3486150"/>
          </a:xfrm>
          <a:prstGeom prst="rect">
            <a:avLst/>
          </a:prstGeom>
          <a:noFill/>
        </p:spPr>
      </p:pic>
      <p:pic>
        <p:nvPicPr>
          <p:cNvPr id="1030" name="Picture 6" descr="http://www.nizhgarlar.ru/images/gallery/bulat6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1369" y="1"/>
            <a:ext cx="4812630" cy="3200399"/>
          </a:xfrm>
          <a:prstGeom prst="rect">
            <a:avLst/>
          </a:prstGeom>
          <a:noFill/>
        </p:spPr>
      </p:pic>
      <p:pic>
        <p:nvPicPr>
          <p:cNvPr id="1032" name="Picture 8" descr="http://photos.wikimapia.org/p/00/04/99/85/81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3200400"/>
            <a:ext cx="4876800" cy="3657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524000"/>
            <a:ext cx="9205946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«Ключищи – Родина моя»  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62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130550"/>
            <a:ext cx="746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Стандарт второго поколения направлен на новое содержание образования, современные технологии обучения, постановку целей для учителя и ученика 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новые средства обучения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8456" y="649069"/>
            <a:ext cx="6825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Роль краеведческих средств обучения по ФГОС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8456" y="2228948"/>
            <a:ext cx="7815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Краеведческие средства обучения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позволяют организовать процесс получения знаний на совершенно новом уровне и достигать планируемых результатов обучения: </a:t>
            </a:r>
          </a:p>
          <a:p>
            <a:pPr lvl="0"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личностных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ценностные; морально-этические;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индивидуальноличностные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/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коммуникативные; регулятивные; познавательные. </a:t>
            </a:r>
          </a:p>
          <a:p>
            <a:pPr lvl="0"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предметных: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знаниевые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(основы предметных знаний);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деятельностные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(опыт применения знаний в учебной 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компетентностные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2229" y="4114800"/>
            <a:ext cx="678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применение     знаний и умений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учебной деятельности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повседневной практике).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010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gra-td.ru/images/novosti/23_93_1123235665_49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4762500" cy="2657476"/>
          </a:xfrm>
          <a:prstGeom prst="rect">
            <a:avLst/>
          </a:prstGeom>
          <a:noFill/>
        </p:spPr>
      </p:pic>
      <p:pic>
        <p:nvPicPr>
          <p:cNvPr id="11270" name="Picture 6" descr="http://datrans.ru/d/312854/d/image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3681259" cy="3505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800" y="9144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Ульяновская область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533400" y="34290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Большеключищенское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поселение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962400"/>
            <a:ext cx="4049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69651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685800"/>
            <a:ext cx="731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Мастер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класс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Ключищи – Родина моя»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9200" y="1558461"/>
            <a:ext cx="6190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Большекючищенское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поселение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33600"/>
            <a:ext cx="2362200" cy="151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hrambk.cerkov.ru/files/2014/03/cropped-%D0%A5%D1%80%D0%B0%D0%BC_%D1%84%D0%BE%D1%82%D0%BE_2014.jpg"/>
          <p:cNvPicPr>
            <a:picLocks noChangeAspect="1" noChangeArrowheads="1"/>
          </p:cNvPicPr>
          <p:nvPr/>
        </p:nvPicPr>
        <p:blipFill>
          <a:blip r:embed="rId3" cstate="print"/>
          <a:srcRect r="16969"/>
          <a:stretch>
            <a:fillRect/>
          </a:stretch>
        </p:blipFill>
        <p:spPr bwMode="auto">
          <a:xfrm>
            <a:off x="-1" y="2133601"/>
            <a:ext cx="9144001" cy="472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285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792931"/>
            <a:ext cx="7620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Топоним – название географического объекта. </a:t>
            </a:r>
            <a:endParaRPr lang="ru-RU" sz="2400" dirty="0" smtClean="0"/>
          </a:p>
          <a:p>
            <a:r>
              <a:rPr lang="ru-RU" sz="2400" b="1" dirty="0" smtClean="0"/>
              <a:t>«Топонимика</a:t>
            </a:r>
            <a:r>
              <a:rPr lang="ru-RU" sz="2400" b="1" dirty="0"/>
              <a:t>», </a:t>
            </a:r>
            <a:r>
              <a:rPr lang="ru-RU" sz="2400" dirty="0"/>
              <a:t>в переводе с греческого, произошло </a:t>
            </a:r>
            <a:endParaRPr lang="ru-RU" sz="2400" dirty="0" smtClean="0"/>
          </a:p>
          <a:p>
            <a:r>
              <a:rPr lang="ru-RU" sz="2400" dirty="0" smtClean="0"/>
              <a:t>от </a:t>
            </a:r>
            <a:r>
              <a:rPr lang="ru-RU" sz="2400" dirty="0"/>
              <a:t>слов </a:t>
            </a:r>
            <a:r>
              <a:rPr lang="ru-RU" sz="2400" b="1" dirty="0" err="1"/>
              <a:t>tonos</a:t>
            </a:r>
            <a:r>
              <a:rPr lang="ru-RU" sz="2400" b="1" dirty="0"/>
              <a:t> – место </a:t>
            </a:r>
            <a:r>
              <a:rPr lang="ru-RU" sz="2400" dirty="0"/>
              <a:t>и </a:t>
            </a:r>
            <a:r>
              <a:rPr lang="ru-RU" sz="2400" b="1" dirty="0" err="1"/>
              <a:t>onyma</a:t>
            </a:r>
            <a:r>
              <a:rPr lang="ru-RU" sz="2400" b="1" dirty="0"/>
              <a:t> – имя</a:t>
            </a:r>
            <a:r>
              <a:rPr lang="ru-RU" sz="2400" b="1" dirty="0" smtClean="0"/>
              <a:t>.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Гидронимы</a:t>
            </a:r>
            <a:r>
              <a:rPr lang="ru-RU" sz="2400" b="1" dirty="0" smtClean="0"/>
              <a:t> </a:t>
            </a:r>
            <a:r>
              <a:rPr lang="ru-RU" sz="2400" dirty="0" smtClean="0"/>
              <a:t> - один из классов </a:t>
            </a:r>
            <a:r>
              <a:rPr lang="ru-RU" sz="2400" u="sng" dirty="0" smtClean="0">
                <a:hlinkClick r:id="rId2"/>
              </a:rPr>
              <a:t>топонимов</a:t>
            </a:r>
            <a:r>
              <a:rPr lang="ru-RU" sz="2400" dirty="0" smtClean="0"/>
              <a:t> — названия водных объектов (</a:t>
            </a:r>
            <a:r>
              <a:rPr lang="ru-RU" sz="2400" u="sng" dirty="0" smtClean="0">
                <a:hlinkClick r:id="rId3"/>
              </a:rPr>
              <a:t>рек</a:t>
            </a:r>
            <a:r>
              <a:rPr lang="ru-RU" sz="2400" dirty="0" smtClean="0"/>
              <a:t>, </a:t>
            </a:r>
            <a:r>
              <a:rPr lang="ru-RU" sz="2400" u="sng" dirty="0" smtClean="0">
                <a:hlinkClick r:id="rId4"/>
              </a:rPr>
              <a:t>озёр</a:t>
            </a:r>
            <a:r>
              <a:rPr lang="ru-RU" sz="2400" dirty="0" smtClean="0"/>
              <a:t>, </a:t>
            </a:r>
            <a:r>
              <a:rPr lang="ru-RU" sz="2400" u="sng" dirty="0" smtClean="0">
                <a:hlinkClick r:id="rId5"/>
              </a:rPr>
              <a:t>морей</a:t>
            </a:r>
            <a:r>
              <a:rPr lang="ru-RU" sz="2400" dirty="0" smtClean="0"/>
              <a:t>, </a:t>
            </a:r>
            <a:r>
              <a:rPr lang="ru-RU" sz="2400" u="sng" dirty="0" err="1" smtClean="0">
                <a:hlinkClick r:id="rId6"/>
              </a:rPr>
              <a:t>заливов</a:t>
            </a:r>
            <a:r>
              <a:rPr lang="ru-RU" sz="2400" dirty="0" err="1" smtClean="0"/>
              <a:t>,</a:t>
            </a:r>
            <a:r>
              <a:rPr lang="ru-RU" sz="2400" u="sng" dirty="0" err="1" smtClean="0">
                <a:hlinkClick r:id="rId7"/>
              </a:rPr>
              <a:t>проливов</a:t>
            </a:r>
            <a:r>
              <a:rPr lang="ru-RU" sz="2400" dirty="0" smtClean="0"/>
              <a:t>, </a:t>
            </a:r>
            <a:r>
              <a:rPr lang="ru-RU" sz="2400" u="sng" dirty="0" smtClean="0">
                <a:hlinkClick r:id="rId8"/>
              </a:rPr>
              <a:t>каналов</a:t>
            </a:r>
            <a:r>
              <a:rPr lang="ru-RU" sz="2400" dirty="0" smtClean="0"/>
              <a:t> и т. п.)</a:t>
            </a:r>
          </a:p>
          <a:p>
            <a:endParaRPr lang="ru-RU" sz="800" b="1" dirty="0" smtClean="0"/>
          </a:p>
          <a:p>
            <a:pPr algn="just"/>
            <a:r>
              <a:rPr lang="ru-RU" sz="2400" b="1" dirty="0" smtClean="0"/>
              <a:t>«Г</a:t>
            </a:r>
            <a:r>
              <a:rPr lang="vi-VN" sz="2400" b="1" dirty="0" smtClean="0"/>
              <a:t>идротопони́мика</a:t>
            </a:r>
            <a:r>
              <a:rPr lang="ru-RU" sz="2400" b="1" dirty="0" smtClean="0"/>
              <a:t>», </a:t>
            </a:r>
            <a:r>
              <a:rPr lang="ru-RU" sz="2400" dirty="0" smtClean="0"/>
              <a:t>в переводе с греческого, произошло от слов </a:t>
            </a:r>
            <a:r>
              <a:rPr lang="en-US" sz="2400" dirty="0" smtClean="0"/>
              <a:t> </a:t>
            </a:r>
            <a:r>
              <a:rPr lang="en-US" sz="2400" b="1" dirty="0" err="1" smtClean="0"/>
              <a:t>hydor</a:t>
            </a:r>
            <a:r>
              <a:rPr lang="en-US" sz="2400" b="1" dirty="0" smtClean="0"/>
              <a:t> — </a:t>
            </a:r>
            <a:r>
              <a:rPr lang="ru-RU" sz="2400" b="1" dirty="0" smtClean="0"/>
              <a:t>вода</a:t>
            </a:r>
            <a:r>
              <a:rPr lang="ru-RU" sz="2400" dirty="0" smtClean="0"/>
              <a:t>, </a:t>
            </a:r>
            <a:r>
              <a:rPr lang="ru-RU" sz="2400" b="1" dirty="0" err="1" smtClean="0"/>
              <a:t>tonos</a:t>
            </a:r>
            <a:r>
              <a:rPr lang="ru-RU" sz="2400" b="1" dirty="0" smtClean="0"/>
              <a:t> – место </a:t>
            </a:r>
            <a:r>
              <a:rPr lang="ru-RU" sz="2400" dirty="0" smtClean="0"/>
              <a:t>и </a:t>
            </a:r>
            <a:r>
              <a:rPr lang="ru-RU" sz="2400" b="1" dirty="0" err="1" smtClean="0"/>
              <a:t>onyma</a:t>
            </a:r>
            <a:r>
              <a:rPr lang="ru-RU" sz="2400" b="1" dirty="0" smtClean="0"/>
              <a:t> – имя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00400" y="4648200"/>
            <a:ext cx="533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Продуктом нашей совместной деятельности станет  карта - путеводитель по родному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краю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Большеключищенскому поселению).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531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429000"/>
            <a:ext cx="2928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СИМБИРСК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10200" y="2819400"/>
            <a:ext cx="3114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УЛЬЯНОВСК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ullica.ru/wp-content/uploads/2014/09/78.jpg"/>
          <p:cNvPicPr>
            <a:picLocks noChangeAspect="1" noChangeArrowheads="1"/>
          </p:cNvPicPr>
          <p:nvPr/>
        </p:nvPicPr>
        <p:blipFill>
          <a:blip r:embed="rId2" cstate="print"/>
          <a:srcRect l="8862"/>
          <a:stretch>
            <a:fillRect/>
          </a:stretch>
        </p:blipFill>
        <p:spPr bwMode="auto">
          <a:xfrm>
            <a:off x="152400" y="228600"/>
            <a:ext cx="5073207" cy="3124200"/>
          </a:xfrm>
          <a:prstGeom prst="rect">
            <a:avLst/>
          </a:prstGeom>
          <a:noFill/>
        </p:spPr>
      </p:pic>
      <p:pic>
        <p:nvPicPr>
          <p:cNvPr id="8196" name="Picture 4" descr="http://maxpark.com/static/u/article_image/14/06/20/tmpxmmtjv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559878"/>
            <a:ext cx="4533900" cy="2983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69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7738189"/>
              </p:ext>
            </p:extLst>
          </p:nvPr>
        </p:nvGraphicFramePr>
        <p:xfrm>
          <a:off x="762000" y="1641307"/>
          <a:ext cx="7315200" cy="150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42724"/>
                <a:gridCol w="3672476"/>
              </a:tblGrid>
              <a:tr h="243908">
                <a:tc>
                  <a:txBody>
                    <a:bodyPr/>
                    <a:lstStyle/>
                    <a:p>
                      <a:pPr marL="457200" algn="ctr">
                        <a:lnSpc>
                          <a:spcPts val="1610"/>
                        </a:lnSpc>
                        <a:spcBef>
                          <a:spcPts val="1655"/>
                        </a:spcBef>
                        <a:spcAft>
                          <a:spcPts val="0"/>
                        </a:spcAft>
                      </a:pP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ts val="1610"/>
                        </a:lnSpc>
                        <a:spcBef>
                          <a:spcPts val="1655"/>
                        </a:spcBef>
                        <a:spcAft>
                          <a:spcPts val="0"/>
                        </a:spcAft>
                      </a:pPr>
                      <a:r>
                        <a:rPr lang="ru-RU" sz="1800" spc="-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Происхождение Названия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423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Симбирск  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Святая, священная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гора «Семи ветров»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800" spc="-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Синбир</a:t>
                      </a: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булгарский князь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066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Ульяновск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(1924) - В.И. Ульянов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8200" y="717977"/>
            <a:ext cx="7772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№1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Заполнить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рабочий лист «О чём говорят названия?» с использованием предложенной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0200" y="3352800"/>
            <a:ext cx="6934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u="sng" dirty="0"/>
              <a:t>Задание для самостоятельной работы:</a:t>
            </a:r>
            <a:endParaRPr lang="ru-RU" sz="2400" u="sng" dirty="0"/>
          </a:p>
          <a:p>
            <a:r>
              <a:rPr lang="ru-RU" sz="2000" i="1" dirty="0" smtClean="0"/>
              <a:t>Село Большие </a:t>
            </a:r>
            <a:r>
              <a:rPr lang="ru-RU" sz="2000" i="1" dirty="0"/>
              <a:t>Ключищи</a:t>
            </a:r>
            <a:r>
              <a:rPr lang="ru-RU" sz="2000" i="1" dirty="0" smtClean="0"/>
              <a:t>, поселок  </a:t>
            </a:r>
            <a:r>
              <a:rPr lang="ru-RU" sz="2000" i="1" dirty="0" err="1"/>
              <a:t>Поникий</a:t>
            </a:r>
            <a:r>
              <a:rPr lang="ru-RU" sz="2000" i="1" dirty="0"/>
              <a:t> Ключ, Елшанка, </a:t>
            </a:r>
            <a:r>
              <a:rPr lang="ru-RU" sz="2000" i="1" dirty="0" smtClean="0"/>
              <a:t>поселок </a:t>
            </a:r>
            <a:r>
              <a:rPr lang="ru-RU" sz="2000" i="1" dirty="0"/>
              <a:t>Ломы, </a:t>
            </a:r>
            <a:r>
              <a:rPr lang="ru-RU" sz="2000" i="1" dirty="0" smtClean="0"/>
              <a:t>поселок </a:t>
            </a:r>
            <a:r>
              <a:rPr lang="ru-RU" sz="2000" i="1" dirty="0"/>
              <a:t>Кукушка, </a:t>
            </a:r>
            <a:r>
              <a:rPr lang="ru-RU" sz="2000" i="1" dirty="0" smtClean="0"/>
              <a:t>поселок Рыбхоз.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429000" y="4506218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Выводы:</a:t>
            </a:r>
          </a:p>
          <a:p>
            <a:r>
              <a:rPr lang="ru-RU" b="1" dirty="0" smtClean="0"/>
              <a:t>1</a:t>
            </a:r>
            <a:r>
              <a:rPr lang="ru-RU" b="1" dirty="0"/>
              <a:t>) по географическому месторасположению; </a:t>
            </a:r>
            <a:endParaRPr lang="ru-RU" dirty="0"/>
          </a:p>
          <a:p>
            <a:r>
              <a:rPr lang="ru-RU" b="1" dirty="0" smtClean="0"/>
              <a:t>2</a:t>
            </a:r>
            <a:r>
              <a:rPr lang="ru-RU" b="1" dirty="0"/>
              <a:t>) по имени знаменитого </a:t>
            </a:r>
            <a:r>
              <a:rPr lang="ru-RU" b="1" dirty="0" smtClean="0"/>
              <a:t>человека;</a:t>
            </a:r>
          </a:p>
          <a:p>
            <a:r>
              <a:rPr lang="ru-RU" b="1" dirty="0" smtClean="0"/>
              <a:t>3) По основному виду деятельности.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3400" y="152400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Топонимы </a:t>
            </a:r>
            <a:r>
              <a:rPr lang="ru-RU" b="1" i="1" u="sng" dirty="0"/>
              <a:t>Большеключищенского поселения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34" t="1103" r="1287" b="11425"/>
          <a:stretch/>
        </p:blipFill>
        <p:spPr bwMode="auto">
          <a:xfrm>
            <a:off x="235290" y="4387979"/>
            <a:ext cx="1898309" cy="2373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Родниковый рай. Муз. С.Лямина, сл. Н.Марянина. Поёт Сергей Лям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549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538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400" y="6858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Нанести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карту населенные пункты.</a:t>
            </a:r>
          </a:p>
        </p:txBody>
      </p:sp>
      <p:sp>
        <p:nvSpPr>
          <p:cNvPr id="2" name="AutoShape 4" descr="https://im3-tub-ru.yandex.net/i?id=b2e10b907f52ac79a0b68e5a8f6bd5b7&amp;n=33&amp;h=190&amp;w=29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3204" t="24606" r="10315" b="8661"/>
          <a:stretch>
            <a:fillRect/>
          </a:stretch>
        </p:blipFill>
        <p:spPr bwMode="auto">
          <a:xfrm>
            <a:off x="838200" y="1371600"/>
            <a:ext cx="7467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2" cstate="print"/>
          <a:srcRect l="13204" t="24606" r="10315" b="8661"/>
          <a:stretch>
            <a:fillRect/>
          </a:stretch>
        </p:blipFill>
        <p:spPr bwMode="auto">
          <a:xfrm>
            <a:off x="838200" y="1371761"/>
            <a:ext cx="7467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90600" y="5486400"/>
            <a:ext cx="11430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с. Елшанка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05300" y="2410599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с. Большие Ключищи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2921" y="480060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Кукушка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0" y="2727619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Рыбхоз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71850" y="586740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Поникий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 Ключ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342900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Ломы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3400" y="685961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Нанести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карту населенные пункты.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05300" y="241076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с. Большие Ключищи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0" y="272778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Рыбхоз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2921" y="480847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Кукушка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05600" y="343687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Ломы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5300" y="241863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с. Большие Ключищи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2735650"/>
            <a:ext cx="1866900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пос. Рыбхоз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6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3962400"/>
            <a:ext cx="2928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река Волга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05400" y="2438400"/>
            <a:ext cx="2811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река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Свияга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misanec.ru/wp-content/uploads/2014/10/813_eci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4038600" cy="3429000"/>
          </a:xfrm>
          <a:prstGeom prst="rect">
            <a:avLst/>
          </a:prstGeom>
          <a:noFill/>
        </p:spPr>
      </p:pic>
      <p:pic>
        <p:nvPicPr>
          <p:cNvPr id="5126" name="Picture 6" descr="http://gorodskoyportal.ru/ulianovsk/pictures/5993598/picname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124200"/>
            <a:ext cx="4569767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4589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490</Words>
  <Application>Microsoft Office PowerPoint</Application>
  <PresentationFormat>Экран (4:3)</PresentationFormat>
  <Paragraphs>103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Формирование компетенции во внеурочной деятельности по истории и ОРКСЭ (ОПК): краеведческий аспект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Admin</cp:lastModifiedBy>
  <cp:revision>25</cp:revision>
  <dcterms:created xsi:type="dcterms:W3CDTF">2013-10-20T14:54:06Z</dcterms:created>
  <dcterms:modified xsi:type="dcterms:W3CDTF">2018-10-26T17:03:03Z</dcterms:modified>
</cp:coreProperties>
</file>