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343"/>
    <p:restoredTop sz="95878"/>
  </p:normalViewPr>
  <p:slideViewPr>
    <p:cSldViewPr snapToGrid="0" snapToObjects="1">
      <p:cViewPr varScale="1">
        <p:scale>
          <a:sx n="75" d="100"/>
          <a:sy n="75" d="100"/>
        </p:scale>
        <p:origin x="-56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88B03-B195-2C48-9E0B-9160E88DCF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79543AF-5566-9D41-A154-583C984594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8A4180C-FBD6-AE42-B288-249A8B470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E3657E-3341-EB48-94AB-B2BE6229D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E063EE-7025-4948-BB20-22BB0E206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368264C9-78DE-C04B-B34A-FBD163CBD0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7581229 w 12192000"/>
              <a:gd name="connsiteY5" fmla="*/ 1916519 h 6858000"/>
              <a:gd name="connsiteX6" fmla="*/ 7316085 w 12192000"/>
              <a:gd name="connsiteY6" fmla="*/ 4751519 h 6858000"/>
              <a:gd name="connsiteX7" fmla="*/ 10128036 w 12192000"/>
              <a:gd name="connsiteY7" fmla="*/ 5014508 h 6858000"/>
              <a:gd name="connsiteX8" fmla="*/ 10393181 w 12192000"/>
              <a:gd name="connsiteY8" fmla="*/ 2179507 h 6858000"/>
              <a:gd name="connsiteX9" fmla="*/ 7581229 w 12192000"/>
              <a:gd name="connsiteY9" fmla="*/ 19165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7581229" y="1916519"/>
                </a:moveTo>
                <a:lnTo>
                  <a:pt x="7316085" y="4751519"/>
                </a:lnTo>
                <a:lnTo>
                  <a:pt x="10128036" y="5014508"/>
                </a:lnTo>
                <a:lnTo>
                  <a:pt x="10393181" y="2179507"/>
                </a:lnTo>
                <a:lnTo>
                  <a:pt x="7581229" y="191651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2912894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DB2175-34F0-F647-A5F4-81B871A43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762E336-3715-8E4C-8AB5-600B27C13D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CDA0028-72E6-5544-8146-B8753743F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9B9136-DE15-AC4F-88FF-1C1866B73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632202-32F9-754F-A17C-67057CB10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479009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526E91D-2B7E-2446-973C-29FC6DE29E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55090F5-9E09-B445-9F77-B5E89AD6F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E38B32-AFAC-D042-857C-F61745681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5B9C80B-AA95-E048-8A7C-D4EE6B12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BFA661E-02AD-9F4E-8A08-2FC9842CE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41637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F87744-205D-EE4D-A40D-720388D6C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2CF3CC5-B696-1F43-9E44-6C82F7002E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CF49BE-0EFF-7F4D-A812-462FAAB9B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508C35-AE71-744A-9006-245E2B14E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7E7CDE-118A-6941-B5F2-7872840D9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93759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A9FA6A-E7BF-C544-905F-9B0238A6B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D023A68-31E3-5144-BB1F-485C4974E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C029A89-4536-E342-8E88-B6155246A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CD378E-C7EB-0644-AC20-6C75E2DEA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B05EED8-3E08-5C49-BAE3-A43EB3AA4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735646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684F2E-5FE2-D142-A5B6-FB86EDE55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32DFC60-667F-BE40-9658-13171FE315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A3930A3-BDB4-C148-87B8-0C430D6D7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2F24A13-7B6A-5241-9F6A-4A7587FA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2B6B23D-1E2A-1645-9B0B-AB92E2133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EFEAB52-F622-E54C-AD53-39FAF64D4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857118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0383E8-4BB2-0B4E-89F6-59BF032E9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E741F9A-3054-0041-9323-07B2DC0BD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1266EB3-BFEC-FE4E-B089-4B747F150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88488AE-6EA4-B04A-9ADF-E90DECB2AE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F26E3BE-BF5F-8643-9FDA-281ACAFDED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69333F7-1118-CF4D-B8F0-1E343BB9D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D22C40E-A618-0541-9437-2FB43698E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A3A425F-F8FC-BE46-B15B-8F172B31C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168480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F20CA8-845B-1143-A164-AA3FA609B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69C4D03-DBAC-5E40-A49F-8A298EAD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9C2E930-7575-1443-9CF4-DE558A6F0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5E636E2-E156-E44F-81B7-B0CB6752A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82560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05E7A55-2CC9-E64E-A22F-FA76F4161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B9C479A-0934-5248-BD4E-39D40A769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3CB7A59-23B7-F346-9640-9D14A8A6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85557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FA9374-EA7C-9F4F-AE72-FD9705EF4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04F2870-85B1-7247-890F-7F6ED451F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868210C-A7A6-FE4E-8E46-1294A27CB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8F0989C-9B11-C948-B206-84695901C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9AD8CE0-2E84-F049-BF09-0CAEBB9B7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756D3E5-C0B3-8048-A52F-3EB40A5C6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93568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A86BFC5-3EF5-AD41-89B9-656FE3E8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7002C6E-BBB8-1046-AFEC-8C2CE71A2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6D6C615-2A58-0B40-BDB4-B6C3CE0F97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9B61A0F-43EE-AA4B-862B-5E235AD6C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3781B69-6EF9-4E42-8602-648905E42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537159A-E534-0640-86CA-15D4FCD77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831691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694D062-B374-194E-98AD-11BBEF7A9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1CCBBCC-BEC6-DC43-9840-CC8BD3B16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5F085C-392C-BC4B-9559-A1DF26B110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C2790-2C9D-8547-AB59-B476573775AA}" type="datetimeFigureOut">
              <a:rPr lang="x-none" smtClean="0"/>
              <a:pPr/>
              <a:t>10.04.2023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C2FBCE-C8F8-6F4E-AEF0-9670ECD72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A84EAD3-DD78-4644-93A2-E257069E82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DF091-8AE4-4E4C-AE6D-7839B1A51F7D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601F6B9-5CFA-9640-B1AB-C9B3DE15394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110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E%D0%B4%D0%B8%D0%BD%D0%B0" TargetMode="External"/><Relationship Id="rId2" Type="http://schemas.openxmlformats.org/officeDocument/2006/relationships/hyperlink" Target="https://ru.wikipedia.org/wiki/%D0%93%D1%80%D0%B5%D1%87%D0%B5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65E1A6-BF2F-2D41-AB6C-7644F56A60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9231" y="1227871"/>
            <a:ext cx="6307015" cy="2387600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>
                <a:latin typeface="+mn-lt"/>
              </a:rPr>
              <a:t>Россия- любимая наша страна</a:t>
            </a:r>
            <a:endParaRPr lang="x-none" sz="5400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6835724-F8E7-994E-AABB-5ABC651E3B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9231" y="3561619"/>
            <a:ext cx="6307015" cy="1655762"/>
          </a:xfrm>
        </p:spPr>
        <p:txBody>
          <a:bodyPr/>
          <a:lstStyle/>
          <a:p>
            <a:pPr algn="l"/>
            <a:endParaRPr lang="x-none" dirty="0"/>
          </a:p>
        </p:txBody>
      </p:sp>
      <p:pic>
        <p:nvPicPr>
          <p:cNvPr id="1026" name="Picture 2" descr="December 2019 developments in child and family policy in EU member states -  Employment, Social Affairs &amp; Inclusion - European Commission">
            <a:extLst>
              <a:ext uri="{FF2B5EF4-FFF2-40B4-BE49-F238E27FC236}">
                <a16:creationId xmlns="" xmlns:a16="http://schemas.microsoft.com/office/drawing/2014/main" id="{836A0056-FB0E-8441-8E4B-22D57B6A0C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890" r="18297"/>
          <a:stretch/>
        </p:blipFill>
        <p:spPr bwMode="auto">
          <a:xfrm rot="352630">
            <a:off x="7091222" y="1583350"/>
            <a:ext cx="4507684" cy="3956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449D49D-EF32-AC4D-B058-8F32C4CD01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269"/>
          <a:stretch/>
        </p:blipFill>
        <p:spPr>
          <a:xfrm>
            <a:off x="5884984" y="0"/>
            <a:ext cx="6307015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7581229 w 12192000"/>
              <a:gd name="connsiteY5" fmla="*/ 1916519 h 6858000"/>
              <a:gd name="connsiteX6" fmla="*/ 7316085 w 12192000"/>
              <a:gd name="connsiteY6" fmla="*/ 4751519 h 6858000"/>
              <a:gd name="connsiteX7" fmla="*/ 10128036 w 12192000"/>
              <a:gd name="connsiteY7" fmla="*/ 5014508 h 6858000"/>
              <a:gd name="connsiteX8" fmla="*/ 10393181 w 12192000"/>
              <a:gd name="connsiteY8" fmla="*/ 2179507 h 6858000"/>
              <a:gd name="connsiteX9" fmla="*/ 7581229 w 12192000"/>
              <a:gd name="connsiteY9" fmla="*/ 19165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7581229" y="1916519"/>
                </a:moveTo>
                <a:lnTo>
                  <a:pt x="7316085" y="4751519"/>
                </a:lnTo>
                <a:lnTo>
                  <a:pt x="10128036" y="5014508"/>
                </a:lnTo>
                <a:lnTo>
                  <a:pt x="10393181" y="2179507"/>
                </a:lnTo>
                <a:lnTo>
                  <a:pt x="7581229" y="191651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3972009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 user\Desktop\д.с. Бэлиг\Родина- Мать зовёт!.web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5100"/>
            <a:ext cx="10515600" cy="60118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200" dirty="0" smtClean="0"/>
              <a:t>Отчизне кубок сей, друзья!</a:t>
            </a:r>
          </a:p>
          <a:p>
            <a:pPr algn="ctr">
              <a:buNone/>
            </a:pPr>
            <a:r>
              <a:rPr lang="ru-RU" sz="3200" dirty="0" smtClean="0"/>
              <a:t>Страна, где мы впервые</a:t>
            </a:r>
          </a:p>
          <a:p>
            <a:pPr algn="ctr">
              <a:buNone/>
            </a:pPr>
            <a:r>
              <a:rPr lang="ru-RU" sz="3200" dirty="0" smtClean="0"/>
              <a:t>Вкусили сладость бытия,</a:t>
            </a:r>
          </a:p>
          <a:p>
            <a:pPr algn="ctr">
              <a:buNone/>
            </a:pPr>
            <a:r>
              <a:rPr lang="ru-RU" sz="3200" dirty="0" smtClean="0"/>
              <a:t>Поля, холмы родные,</a:t>
            </a:r>
          </a:p>
          <a:p>
            <a:pPr algn="ctr">
              <a:buNone/>
            </a:pPr>
            <a:r>
              <a:rPr lang="ru-RU" sz="3200" dirty="0" smtClean="0"/>
              <a:t>Родного неба милый свет,</a:t>
            </a:r>
          </a:p>
          <a:p>
            <a:pPr algn="ctr">
              <a:buNone/>
            </a:pPr>
            <a:r>
              <a:rPr lang="ru-RU" sz="3200" dirty="0" smtClean="0"/>
              <a:t>Знакомые потоки,</a:t>
            </a:r>
          </a:p>
          <a:p>
            <a:pPr algn="ctr">
              <a:buNone/>
            </a:pPr>
            <a:r>
              <a:rPr lang="ru-RU" sz="3200" dirty="0" smtClean="0"/>
              <a:t>Златые игры первых лет</a:t>
            </a:r>
          </a:p>
          <a:p>
            <a:pPr algn="ctr">
              <a:buNone/>
            </a:pPr>
            <a:r>
              <a:rPr lang="ru-RU" sz="3200" dirty="0" smtClean="0"/>
              <a:t>И первых лет уроки,</a:t>
            </a:r>
          </a:p>
          <a:p>
            <a:pPr algn="ctr">
              <a:buNone/>
            </a:pPr>
            <a:r>
              <a:rPr lang="ru-RU" sz="3200" dirty="0" smtClean="0"/>
              <a:t>Что вашу прелесть заменит?</a:t>
            </a:r>
          </a:p>
          <a:p>
            <a:pPr algn="ctr">
              <a:buNone/>
            </a:pPr>
            <a:r>
              <a:rPr lang="ru-RU" sz="3200" dirty="0" smtClean="0"/>
              <a:t>О родина святая,</a:t>
            </a:r>
          </a:p>
          <a:p>
            <a:pPr algn="ctr">
              <a:buNone/>
            </a:pPr>
            <a:r>
              <a:rPr lang="ru-RU" sz="3200" dirty="0" smtClean="0"/>
              <a:t>Какое сердце не дрожит,</a:t>
            </a:r>
          </a:p>
          <a:p>
            <a:pPr algn="ctr">
              <a:buNone/>
            </a:pPr>
            <a:r>
              <a:rPr lang="ru-RU" sz="3200" dirty="0" smtClean="0"/>
              <a:t>Тебя благословляя?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15900"/>
            <a:ext cx="10515600" cy="59610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u="sng" dirty="0" err="1" smtClean="0"/>
              <a:t>Патриоти́зм</a:t>
            </a:r>
            <a:r>
              <a:rPr lang="ru-RU" dirty="0" smtClean="0"/>
              <a:t> (</a:t>
            </a:r>
            <a:r>
              <a:rPr lang="ru-RU" dirty="0" smtClean="0">
                <a:hlinkClick r:id="rId2" tooltip="Греческий язык"/>
              </a:rPr>
              <a:t>греч.</a:t>
            </a:r>
            <a:r>
              <a:rPr lang="ru-RU" dirty="0" smtClean="0"/>
              <a:t> </a:t>
            </a:r>
            <a:r>
              <a:rPr lang="el-GR" dirty="0" smtClean="0"/>
              <a:t>πατριώτης</a:t>
            </a:r>
            <a:r>
              <a:rPr lang="ru-RU" dirty="0" smtClean="0"/>
              <a:t> — «соотечественник», </a:t>
            </a:r>
            <a:r>
              <a:rPr lang="el-GR" dirty="0" smtClean="0"/>
              <a:t>πατρίς</a:t>
            </a:r>
            <a:r>
              <a:rPr lang="ru-RU" dirty="0" smtClean="0"/>
              <a:t> — «родина», «отечество») — политический принцип и социальное чувство, осоз­нан­ная любовь, привязанность к </a:t>
            </a:r>
            <a:r>
              <a:rPr lang="ru-RU" dirty="0" smtClean="0">
                <a:hlinkClick r:id="rId3" tooltip="Родина"/>
              </a:rPr>
              <a:t>Родине</a:t>
            </a:r>
            <a:r>
              <a:rPr lang="ru-RU" dirty="0" smtClean="0"/>
              <a:t>, преданность ей и готовность к жертвам ради неё, осознанная любовь к своему народу, его традициям.</a:t>
            </a:r>
          </a:p>
          <a:p>
            <a:pPr>
              <a:buNone/>
            </a:pPr>
            <a:r>
              <a:rPr lang="ru-RU" dirty="0" smtClean="0"/>
              <a:t>Он включает в себя:</a:t>
            </a:r>
          </a:p>
          <a:p>
            <a:pPr>
              <a:buNone/>
            </a:pPr>
            <a:r>
              <a:rPr lang="ru-RU" dirty="0" smtClean="0"/>
              <a:t>-уважение к истории своей страны;</a:t>
            </a:r>
          </a:p>
          <a:p>
            <a:pPr>
              <a:buNone/>
            </a:pPr>
            <a:r>
              <a:rPr lang="ru-RU" dirty="0" smtClean="0"/>
              <a:t>- служение её благополучию;</a:t>
            </a:r>
          </a:p>
          <a:p>
            <a:pPr>
              <a:buNone/>
            </a:pPr>
            <a:r>
              <a:rPr lang="ru-RU" dirty="0" smtClean="0"/>
              <a:t>-верность;</a:t>
            </a:r>
          </a:p>
          <a:p>
            <a:pPr>
              <a:buNone/>
            </a:pPr>
            <a:r>
              <a:rPr lang="ru-RU" dirty="0" smtClean="0"/>
              <a:t>-гордость достижениями своей страны;</a:t>
            </a:r>
          </a:p>
          <a:p>
            <a:pPr>
              <a:buNone/>
            </a:pPr>
            <a:r>
              <a:rPr lang="ru-RU" dirty="0" smtClean="0"/>
              <a:t>- любовь к родным местам;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77800"/>
            <a:ext cx="10515600" cy="5999163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Любовь к Отчизне и любовь к людям — это два быстрых потока, которые, сливаясь, образуют могучую реку патриотизма.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В. А. Сухомлинский</a:t>
            </a:r>
            <a:endParaRPr lang="ru-RU" sz="3600" dirty="0" smtClean="0"/>
          </a:p>
          <a:p>
            <a:pPr>
              <a:buNone/>
            </a:pPr>
            <a:r>
              <a:rPr lang="ru-RU" sz="3600" b="1" dirty="0" smtClean="0"/>
              <a:t>Патриотизм — это не значит только одна любовь к своей Родине. Это гораздо больше. Это — сознание своей неотъемлемости от Родины и неотъемлемое переживание вместе с ней ее счастливых и ее несчастных дней.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А. Н. Толстой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368300"/>
            <a:ext cx="10515600" cy="580866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Родной край – сердцу рай. </a:t>
            </a:r>
            <a:endParaRPr lang="ru-RU" sz="5400" dirty="0" smtClean="0"/>
          </a:p>
          <a:p>
            <a:r>
              <a:rPr lang="ru-RU" sz="5400" dirty="0" smtClean="0"/>
              <a:t>Нет </a:t>
            </a:r>
            <a:r>
              <a:rPr lang="ru-RU" sz="5400" dirty="0" smtClean="0"/>
              <a:t>в мире краше Родины нашей. </a:t>
            </a:r>
            <a:endParaRPr lang="ru-RU" sz="5400" dirty="0" smtClean="0"/>
          </a:p>
          <a:p>
            <a:r>
              <a:rPr lang="ru-RU" sz="5400" dirty="0" smtClean="0"/>
              <a:t>Человек </a:t>
            </a:r>
            <a:r>
              <a:rPr lang="ru-RU" sz="5400" dirty="0" smtClean="0"/>
              <a:t>без Родины, что соловей без песни</a:t>
            </a:r>
            <a:r>
              <a:rPr lang="ru-RU" sz="5400" dirty="0" smtClean="0"/>
              <a:t>.</a:t>
            </a:r>
          </a:p>
          <a:p>
            <a:r>
              <a:rPr lang="ru-RU" sz="5400" dirty="0" smtClean="0"/>
              <a:t> Одна у человека мать, одна у него и родина.</a:t>
            </a:r>
            <a:endParaRPr lang="ru-RU" sz="5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77800"/>
            <a:ext cx="10515600" cy="5999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«История нашей семьи в истории моей Родины»</a:t>
            </a:r>
            <a:endParaRPr lang="ru-RU" sz="5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90500"/>
            <a:ext cx="10515600" cy="59864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Презентация </a:t>
            </a:r>
            <a:r>
              <a:rPr lang="ru-RU" sz="5400" dirty="0" smtClean="0"/>
              <a:t>визиток семей «Памятными тропами</a:t>
            </a:r>
            <a:r>
              <a:rPr lang="ru-RU" sz="5400" dirty="0" smtClean="0"/>
              <a:t>»</a:t>
            </a:r>
            <a:endParaRPr lang="ru-RU" sz="5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41300"/>
            <a:ext cx="10515600" cy="59356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/>
              <a:t> </a:t>
            </a:r>
          </a:p>
          <a:p>
            <a:pPr algn="ctr">
              <a:buNone/>
            </a:pPr>
            <a:r>
              <a:rPr lang="ru-RU" sz="4000" dirty="0" smtClean="0"/>
              <a:t>Я узнал, что у меня </a:t>
            </a:r>
          </a:p>
          <a:p>
            <a:pPr algn="ctr">
              <a:buNone/>
            </a:pPr>
            <a:r>
              <a:rPr lang="ru-RU" sz="4000" dirty="0" smtClean="0"/>
              <a:t>Есть огромная семья </a:t>
            </a:r>
          </a:p>
          <a:p>
            <a:pPr algn="ctr">
              <a:buNone/>
            </a:pPr>
            <a:r>
              <a:rPr lang="ru-RU" sz="4000" dirty="0" smtClean="0"/>
              <a:t>И тропинка и лесок </a:t>
            </a:r>
          </a:p>
          <a:p>
            <a:pPr algn="ctr">
              <a:buNone/>
            </a:pPr>
            <a:r>
              <a:rPr lang="ru-RU" sz="4000" dirty="0" smtClean="0"/>
              <a:t>В поле каждый колосок </a:t>
            </a:r>
          </a:p>
          <a:p>
            <a:pPr algn="ctr">
              <a:buNone/>
            </a:pPr>
            <a:r>
              <a:rPr lang="ru-RU" sz="4000" dirty="0" smtClean="0"/>
              <a:t>Речка, небо </a:t>
            </a:r>
            <a:r>
              <a:rPr lang="ru-RU" sz="4000" dirty="0" err="1" smtClean="0"/>
              <a:t>голубое</a:t>
            </a:r>
            <a:r>
              <a:rPr lang="ru-RU" sz="4000" dirty="0" smtClean="0"/>
              <a:t> — Это все мое родное </a:t>
            </a:r>
          </a:p>
          <a:p>
            <a:pPr algn="ctr">
              <a:buNone/>
            </a:pPr>
            <a:r>
              <a:rPr lang="ru-RU" sz="4000" dirty="0" smtClean="0"/>
              <a:t>Это Родина моя, </a:t>
            </a:r>
          </a:p>
          <a:p>
            <a:pPr algn="ctr">
              <a:buNone/>
            </a:pPr>
            <a:r>
              <a:rPr lang="ru-RU" sz="4000" dirty="0" smtClean="0"/>
              <a:t>Всех люблю на свете я! </a:t>
            </a:r>
          </a:p>
          <a:p>
            <a:pPr algn="r">
              <a:buNone/>
            </a:pPr>
            <a:r>
              <a:rPr lang="ru-RU" sz="4000" dirty="0" smtClean="0"/>
              <a:t>В.Н.Орлов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 user\Desktop\д.с. Бэлиг\Синкв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149</Words>
  <Application>Microsoft Macintosh PowerPoint</Application>
  <PresentationFormat>Произвольный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Россия- любимая наша страна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 user</cp:lastModifiedBy>
  <cp:revision>8</cp:revision>
  <dcterms:created xsi:type="dcterms:W3CDTF">2022-05-10T09:02:23Z</dcterms:created>
  <dcterms:modified xsi:type="dcterms:W3CDTF">2023-04-09T18:31:03Z</dcterms:modified>
</cp:coreProperties>
</file>