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8" r:id="rId2"/>
    <p:sldId id="256" r:id="rId3"/>
    <p:sldId id="257" r:id="rId4"/>
    <p:sldId id="267" r:id="rId5"/>
    <p:sldId id="258" r:id="rId6"/>
    <p:sldId id="259" r:id="rId7"/>
    <p:sldId id="261" r:id="rId8"/>
    <p:sldId id="260" r:id="rId9"/>
    <p:sldId id="262" r:id="rId10"/>
    <p:sldId id="263" r:id="rId11"/>
    <p:sldId id="264" r:id="rId12"/>
    <p:sldId id="270" r:id="rId13"/>
    <p:sldId id="266" r:id="rId14"/>
    <p:sldId id="269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6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Средний</a:t>
            </a:r>
            <a:r>
              <a:rPr lang="ru-RU" baseline="0" dirty="0" smtClean="0"/>
              <a:t> балл</a:t>
            </a:r>
            <a:endParaRPr lang="ru-RU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invertIfNegative val="0"/>
          <c:dLbls>
            <c:showLegendKey val="0"/>
            <c:showVal val="1"/>
            <c:showCatName val="1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АОП</c:v>
                </c:pt>
                <c:pt idx="1">
                  <c:v>ОП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4.25</c:v>
                </c:pt>
                <c:pt idx="1">
                  <c:v>4.4000000000000004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31025920"/>
        <c:axId val="129763584"/>
      </c:barChart>
      <c:valAx>
        <c:axId val="1297635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1025920"/>
        <c:crossBetween val="between"/>
      </c:valAx>
      <c:catAx>
        <c:axId val="131025920"/>
        <c:scaling>
          <c:orientation val="minMax"/>
        </c:scaling>
        <c:delete val="0"/>
        <c:axPos val="b"/>
        <c:majorTickMark val="out"/>
        <c:minorTickMark val="none"/>
        <c:tickLblPos val="nextTo"/>
        <c:crossAx val="129763584"/>
        <c:auto val="1"/>
        <c:lblAlgn val="ctr"/>
        <c:lblOffset val="100"/>
        <c:noMultiLvlLbl val="0"/>
      </c:cat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C43E-42AB-43BF-946A-37DDC92AB86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91734-6629-4976-B488-C99CB939BC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C43E-42AB-43BF-946A-37DDC92AB86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91734-6629-4976-B488-C99CB939B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C43E-42AB-43BF-946A-37DDC92AB86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91734-6629-4976-B488-C99CB939B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C43E-42AB-43BF-946A-37DDC92AB86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91734-6629-4976-B488-C99CB939BC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C43E-42AB-43BF-946A-37DDC92AB86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91734-6629-4976-B488-C99CB939B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C43E-42AB-43BF-946A-37DDC92AB86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91734-6629-4976-B488-C99CB939BC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C43E-42AB-43BF-946A-37DDC92AB86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91734-6629-4976-B488-C99CB939BC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C43E-42AB-43BF-946A-37DDC92AB86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91734-6629-4976-B488-C99CB939B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C43E-42AB-43BF-946A-37DDC92AB86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91734-6629-4976-B488-C99CB939B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C43E-42AB-43BF-946A-37DDC92AB86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91734-6629-4976-B488-C99CB939B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C43E-42AB-43BF-946A-37DDC92AB86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91734-6629-4976-B488-C99CB939BC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CB8C43E-42AB-43BF-946A-37DDC92AB86A}" type="datetimeFigureOut">
              <a:rPr lang="ru-RU" smtClean="0"/>
              <a:pPr/>
              <a:t>28.12.2022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0291734-6629-4976-B488-C99CB939BC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hyperlink" Target="https://cloud.mail.ru/public/4u4V/dJfu5CUpg" TargetMode="Externa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0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oleObject" Target="../embeddings/oleObject13.bin"/><Relationship Id="rId18" Type="http://schemas.openxmlformats.org/officeDocument/2006/relationships/oleObject" Target="../embeddings/oleObject17.bin"/><Relationship Id="rId3" Type="http://schemas.openxmlformats.org/officeDocument/2006/relationships/oleObject" Target="../embeddings/oleObject4.bin"/><Relationship Id="rId21" Type="http://schemas.openxmlformats.org/officeDocument/2006/relationships/image" Target="../media/image21.png"/><Relationship Id="rId7" Type="http://schemas.openxmlformats.org/officeDocument/2006/relationships/oleObject" Target="../embeddings/oleObject7.bin"/><Relationship Id="rId12" Type="http://schemas.openxmlformats.org/officeDocument/2006/relationships/oleObject" Target="../embeddings/oleObject12.bin"/><Relationship Id="rId1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0.png"/><Relationship Id="rId20" Type="http://schemas.openxmlformats.org/officeDocument/2006/relationships/oleObject" Target="../embeddings/oleObject1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5.bin"/><Relationship Id="rId10" Type="http://schemas.openxmlformats.org/officeDocument/2006/relationships/oleObject" Target="../embeddings/oleObject10.bin"/><Relationship Id="rId19" Type="http://schemas.openxmlformats.org/officeDocument/2006/relationships/oleObject" Target="../embeddings/oleObject18.bin"/><Relationship Id="rId4" Type="http://schemas.openxmlformats.org/officeDocument/2006/relationships/image" Target="../media/image19.png"/><Relationship Id="rId9" Type="http://schemas.openxmlformats.org/officeDocument/2006/relationships/oleObject" Target="../embeddings/oleObject9.bin"/><Relationship Id="rId14" Type="http://schemas.openxmlformats.org/officeDocument/2006/relationships/oleObject" Target="../embeddings/oleObject14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https://cdn.pixabay.com/photo/2017/05/19/05/11/glasses-2325546_1280.jpg" TargetMode="External"/><Relationship Id="rId7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yandex.ru/video/preview/?text=%D0%B1%D1%8E%D1%80%D0%BE%20%D0%BD%D0%B0%D1%85%D0%BE%D0%B4%D0%BE%D0%BA%20%D0%BE%D1%82%D1%80%D1%8B%D0%B2%D0%BE%D0%BA&amp;path=yandex_search&amp;parent-reqid=1647362224954125-4269498025169535883-vla1-5795-vla-l7-balancer-8080-BAL-6907&amp;from_type=vast&amp;filmId=16738163526587600669" TargetMode="Externa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ordwall.net/play/13883/700/908" TargetMode="Externa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youtube.com/watch?v=xHWhnCkv2Xg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519251" cy="1714512"/>
          </a:xfrm>
        </p:spPr>
        <p:txBody>
          <a:bodyPr/>
          <a:lstStyle/>
          <a:p>
            <a:pPr algn="ctr">
              <a:buNone/>
            </a:pP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Северное управление министерства образования и науки Самарской области</a:t>
            </a:r>
            <a:b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государственное бюджетное общеобразовательное учреждение Самарской области</a:t>
            </a:r>
            <a:b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средняя общеобразовательная школа пос. </a:t>
            </a:r>
            <a:r>
              <a:rPr lang="ru-RU" sz="16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Светлодольск</a:t>
            </a:r>
            <a:r>
              <a:rPr 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муниципального района Сергиевский Самарской области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0" y="4286256"/>
            <a:ext cx="5286380" cy="2340150"/>
          </a:xfrm>
        </p:spPr>
        <p:txBody>
          <a:bodyPr>
            <a:normAutofit fontScale="92500"/>
          </a:bodyPr>
          <a:lstStyle/>
          <a:p>
            <a:pPr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Автор: Острикова Полина Николаевна</a:t>
            </a:r>
          </a:p>
          <a:p>
            <a:pPr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учитель английского языка в ГБОУ СОШ пос. </a:t>
            </a:r>
            <a:r>
              <a:rPr lang="ru-RU" dirty="0" err="1" smtClean="0"/>
              <a:t>Светлодольск</a:t>
            </a:r>
            <a:endParaRPr lang="ru-RU" dirty="0" smtClean="0"/>
          </a:p>
          <a:p>
            <a:pPr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по адресу: 446550, Самарская область,</a:t>
            </a:r>
            <a:br>
              <a:rPr lang="ru-RU" dirty="0" smtClean="0"/>
            </a:br>
            <a:r>
              <a:rPr lang="ru-RU" dirty="0" smtClean="0"/>
              <a:t>Сергиевский район, посёлок </a:t>
            </a:r>
            <a:r>
              <a:rPr lang="ru-RU" dirty="0" err="1" smtClean="0"/>
              <a:t>Светлодольск,ул</a:t>
            </a:r>
            <a:r>
              <a:rPr lang="ru-RU" dirty="0" smtClean="0"/>
              <a:t>. Школьная, 7 А 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85852" y="2285992"/>
            <a:ext cx="6853821" cy="185113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Урок английского языка в 6 классе «Бюро находок»</a:t>
            </a:r>
          </a:p>
          <a:p>
            <a:endParaRPr lang="ru-RU" sz="36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57158" y="642918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Work in pairs, make your own dialogues</a:t>
            </a:r>
            <a:endParaRPr lang="ru-RU" dirty="0"/>
          </a:p>
        </p:txBody>
      </p:sp>
      <p:sp>
        <p:nvSpPr>
          <p:cNvPr id="1026" name="AutoShape 2" descr="Немецкие диалоги для детей | Немецкий язык онлайн. Изучение, уроки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Немецкие диалоги для детей | Немецкий язык онлайн. Изучение, уроки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500306"/>
            <a:ext cx="4633383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821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00042"/>
            <a:ext cx="7793838" cy="5516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00042"/>
            <a:ext cx="8358246" cy="5970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436538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42910" y="285728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Этап целеполагание: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428860" y="857232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Этап речевая разминка: </a:t>
            </a:r>
            <a:endParaRPr lang="ru-RU" dirty="0"/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285860"/>
            <a:ext cx="5591195" cy="418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52740" y="2428868"/>
            <a:ext cx="5691226" cy="4268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571868" y="2071678"/>
            <a:ext cx="4857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Аудирование с сопровождением видеоряда</a:t>
            </a:r>
            <a:endParaRPr lang="ru-RU" dirty="0"/>
          </a:p>
        </p:txBody>
      </p:sp>
      <p:pic>
        <p:nvPicPr>
          <p:cNvPr id="49157" name="Picture 5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9123" y="4000504"/>
            <a:ext cx="4543303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571868" y="3357562"/>
            <a:ext cx="4857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Формирование диалогической речи: ссылка на видео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</p:nvPr>
        </p:nvGraphicFramePr>
        <p:xfrm>
          <a:off x="1000099" y="571480"/>
          <a:ext cx="7572428" cy="5929354"/>
        </p:xfrm>
        <a:graphic>
          <a:graphicData uri="http://schemas.openxmlformats.org/drawingml/2006/table">
            <a:tbl>
              <a:tblPr/>
              <a:tblGrid>
                <a:gridCol w="2071703"/>
                <a:gridCol w="5500725"/>
              </a:tblGrid>
              <a:tr h="19764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7357" marR="37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I worked hard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. </a:t>
                      </a:r>
                      <a:endParaRPr lang="ru-RU" sz="18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Everything was clear </a:t>
                      </a:r>
                      <a:endParaRPr lang="ru-RU" sz="18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was good at answering the questions </a:t>
                      </a:r>
                      <a:endParaRPr lang="ru-RU" sz="18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presenting dialogue </a:t>
                      </a:r>
                      <a:endParaRPr lang="ru-RU" sz="18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doing the listening tasks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endParaRPr lang="ru-RU" sz="18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reading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endParaRPr lang="ru-RU" sz="18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68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7357" marR="37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I tried as much as I could, but I need to practice </a:t>
                      </a:r>
                      <a:endParaRPr lang="ru-RU" sz="18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answering the questions </a:t>
                      </a:r>
                      <a:endParaRPr lang="ru-RU" sz="18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presenting dialogue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endParaRPr lang="ru-RU" sz="18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doing the listening tasks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endParaRPr lang="ru-RU" sz="18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60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7357" marR="37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I did a lot, but I didn’t understand some tasks </a:t>
                      </a:r>
                      <a:endParaRPr lang="ru-RU" sz="18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There were some difficulties with </a:t>
                      </a:r>
                      <a:endParaRPr lang="ru-RU" sz="18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answering the questions </a:t>
                      </a:r>
                      <a:endParaRPr lang="ru-RU" sz="18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presenting dialogue  </a:t>
                      </a:r>
                      <a:endParaRPr lang="ru-RU" sz="18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doing the listening tasks </a:t>
                      </a:r>
                      <a:endParaRPr lang="ru-RU" sz="18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reading </a:t>
                      </a:r>
                      <a:endParaRPr lang="ru-RU" sz="1800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1071538" y="642918"/>
          <a:ext cx="1792602" cy="1784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5" name="Точечный рисунок" r:id="rId3" imgW="2152951" imgH="2142857" progId="PBrush">
                  <p:embed/>
                </p:oleObj>
              </mc:Choice>
              <mc:Fallback>
                <p:oleObj name="Точечный рисунок" r:id="rId3" imgW="2152951" imgH="2142857" progId="PBrush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38" y="642918"/>
                        <a:ext cx="1792602" cy="178467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1142976" y="2640664"/>
          <a:ext cx="1571636" cy="15439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Точечный рисунок" r:id="rId5" imgW="2161905" imgH="2123810" progId="PBrush">
                  <p:embed/>
                </p:oleObj>
              </mc:Choice>
              <mc:Fallback>
                <p:oleObj name="Точечный рисунок" r:id="rId5" imgW="2161905" imgH="2123810" progId="PBrush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976" y="2640664"/>
                        <a:ext cx="1571636" cy="154394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1071538" y="4500570"/>
          <a:ext cx="1755412" cy="17395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7" name="Точечный рисунок" r:id="rId7" imgW="2114845" imgH="2095793" progId="PBrush">
                  <p:embed/>
                </p:oleObj>
              </mc:Choice>
              <mc:Fallback>
                <p:oleObj name="Точечный рисунок" r:id="rId7" imgW="2114845" imgH="2095793" progId="PBrush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38" y="4500570"/>
                        <a:ext cx="1755412" cy="173959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14348" y="214290"/>
            <a:ext cx="7715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14678" y="0"/>
            <a:ext cx="24581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At the lesson today</a:t>
            </a:r>
            <a:r>
              <a:rPr lang="ru-RU" dirty="0" smtClean="0"/>
              <a:t>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Содержимое 16"/>
          <p:cNvGraphicFramePr>
            <a:graphicFrameLocks noGrp="1"/>
          </p:cNvGraphicFramePr>
          <p:nvPr>
            <p:ph sz="quarter" idx="13"/>
          </p:nvPr>
        </p:nvGraphicFramePr>
        <p:xfrm>
          <a:off x="2786050" y="4857760"/>
          <a:ext cx="3429024" cy="1682496"/>
        </p:xfrm>
        <a:graphic>
          <a:graphicData uri="http://schemas.openxmlformats.org/drawingml/2006/table">
            <a:tbl>
              <a:tblPr/>
              <a:tblGrid>
                <a:gridCol w="1143008"/>
                <a:gridCol w="1071570"/>
                <a:gridCol w="1214446"/>
              </a:tblGrid>
              <a:tr h="4107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ОП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АОП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7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143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7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7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1928794" y="0"/>
          <a:ext cx="1792287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0" name="Точечный рисунок" r:id="rId3" imgW="2152951" imgH="2142857" progId="PBrush">
                  <p:embed/>
                </p:oleObj>
              </mc:Choice>
              <mc:Fallback>
                <p:oleObj name="Точечный рисунок" r:id="rId3" imgW="2152951" imgH="2142857" progId="PBrush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794" y="0"/>
                        <a:ext cx="1792287" cy="178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7" name="Object 3"/>
          <p:cNvGraphicFramePr>
            <a:graphicFrameLocks noChangeAspect="1"/>
          </p:cNvGraphicFramePr>
          <p:nvPr/>
        </p:nvGraphicFramePr>
        <p:xfrm>
          <a:off x="2071670" y="1714488"/>
          <a:ext cx="1792287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1" name="Точечный рисунок" r:id="rId5" imgW="2152951" imgH="2142857" progId="PBrush">
                  <p:embed/>
                </p:oleObj>
              </mc:Choice>
              <mc:Fallback>
                <p:oleObj name="Точечный рисунок" r:id="rId5" imgW="2152951" imgH="2142857" progId="PBrush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1670" y="1714488"/>
                        <a:ext cx="1792287" cy="178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8" name="Object 4"/>
          <p:cNvGraphicFramePr>
            <a:graphicFrameLocks noChangeAspect="1"/>
          </p:cNvGraphicFramePr>
          <p:nvPr/>
        </p:nvGraphicFramePr>
        <p:xfrm>
          <a:off x="7351713" y="1142984"/>
          <a:ext cx="1792287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2" name="Точечный рисунок" r:id="rId6" imgW="2152951" imgH="2142857" progId="PBrush">
                  <p:embed/>
                </p:oleObj>
              </mc:Choice>
              <mc:Fallback>
                <p:oleObj name="Точечный рисунок" r:id="rId6" imgW="2152951" imgH="2142857" progId="PBrush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1713" y="1142984"/>
                        <a:ext cx="1792287" cy="178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9" name="Object 5"/>
          <p:cNvGraphicFramePr>
            <a:graphicFrameLocks noChangeAspect="1"/>
          </p:cNvGraphicFramePr>
          <p:nvPr/>
        </p:nvGraphicFramePr>
        <p:xfrm>
          <a:off x="0" y="214290"/>
          <a:ext cx="1792287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3" name="Точечный рисунок" r:id="rId7" imgW="2152951" imgH="2142857" progId="PBrush">
                  <p:embed/>
                </p:oleObj>
              </mc:Choice>
              <mc:Fallback>
                <p:oleObj name="Точечный рисунок" r:id="rId7" imgW="2152951" imgH="2142857" progId="PBrush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14290"/>
                        <a:ext cx="1792287" cy="178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0" name="Object 6"/>
          <p:cNvGraphicFramePr>
            <a:graphicFrameLocks noChangeAspect="1"/>
          </p:cNvGraphicFramePr>
          <p:nvPr/>
        </p:nvGraphicFramePr>
        <p:xfrm>
          <a:off x="285720" y="1928802"/>
          <a:ext cx="1792287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4" name="Точечный рисунок" r:id="rId8" imgW="2152951" imgH="2142857" progId="PBrush">
                  <p:embed/>
                </p:oleObj>
              </mc:Choice>
              <mc:Fallback>
                <p:oleObj name="Точечный рисунок" r:id="rId8" imgW="2152951" imgH="2142857" progId="PBrush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1928802"/>
                        <a:ext cx="1792287" cy="178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1" name="Object 7"/>
          <p:cNvGraphicFramePr>
            <a:graphicFrameLocks noChangeAspect="1"/>
          </p:cNvGraphicFramePr>
          <p:nvPr/>
        </p:nvGraphicFramePr>
        <p:xfrm>
          <a:off x="2357422" y="3143248"/>
          <a:ext cx="1792287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5" name="Точечный рисунок" r:id="rId9" imgW="2152951" imgH="2142857" progId="PBrush">
                  <p:embed/>
                </p:oleObj>
              </mc:Choice>
              <mc:Fallback>
                <p:oleObj name="Точечный рисунок" r:id="rId9" imgW="2152951" imgH="2142857" progId="PBrush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22" y="3143248"/>
                        <a:ext cx="1792287" cy="178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2" name="Object 8"/>
          <p:cNvGraphicFramePr>
            <a:graphicFrameLocks noChangeAspect="1"/>
          </p:cNvGraphicFramePr>
          <p:nvPr/>
        </p:nvGraphicFramePr>
        <p:xfrm>
          <a:off x="142844" y="3714752"/>
          <a:ext cx="1792287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6" name="Точечный рисунок" r:id="rId10" imgW="2152951" imgH="2142857" progId="PBrush">
                  <p:embed/>
                </p:oleObj>
              </mc:Choice>
              <mc:Fallback>
                <p:oleObj name="Точечный рисунок" r:id="rId10" imgW="2152951" imgH="2142857" progId="PBrush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44" y="3714752"/>
                        <a:ext cx="1792287" cy="178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3" name="Object 9"/>
          <p:cNvGraphicFramePr>
            <a:graphicFrameLocks noChangeAspect="1"/>
          </p:cNvGraphicFramePr>
          <p:nvPr/>
        </p:nvGraphicFramePr>
        <p:xfrm>
          <a:off x="4214810" y="2786058"/>
          <a:ext cx="1792287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7" name="Точечный рисунок" r:id="rId11" imgW="2152951" imgH="2142857" progId="PBrush">
                  <p:embed/>
                </p:oleObj>
              </mc:Choice>
              <mc:Fallback>
                <p:oleObj name="Точечный рисунок" r:id="rId11" imgW="2152951" imgH="2142857" progId="PBrush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4810" y="2786058"/>
                        <a:ext cx="1792287" cy="178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4" name="Object 10"/>
          <p:cNvGraphicFramePr>
            <a:graphicFrameLocks noChangeAspect="1"/>
          </p:cNvGraphicFramePr>
          <p:nvPr/>
        </p:nvGraphicFramePr>
        <p:xfrm>
          <a:off x="3500430" y="714356"/>
          <a:ext cx="1792287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8" name="Точечный рисунок" r:id="rId12" imgW="2152951" imgH="2142857" progId="PBrush">
                  <p:embed/>
                </p:oleObj>
              </mc:Choice>
              <mc:Fallback>
                <p:oleObj name="Точечный рисунок" r:id="rId12" imgW="2152951" imgH="2142857" progId="PBrush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0" y="714356"/>
                        <a:ext cx="1792287" cy="178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5" name="Object 11"/>
          <p:cNvGraphicFramePr>
            <a:graphicFrameLocks noChangeAspect="1"/>
          </p:cNvGraphicFramePr>
          <p:nvPr/>
        </p:nvGraphicFramePr>
        <p:xfrm>
          <a:off x="5429256" y="1500174"/>
          <a:ext cx="1792287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9" name="Точечный рисунок" r:id="rId13" imgW="2152951" imgH="2142857" progId="PBrush">
                  <p:embed/>
                </p:oleObj>
              </mc:Choice>
              <mc:Fallback>
                <p:oleObj name="Точечный рисунок" r:id="rId13" imgW="2152951" imgH="2142857" progId="PBrush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6" y="1500174"/>
                        <a:ext cx="1792287" cy="178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6" name="Object 12"/>
          <p:cNvGraphicFramePr>
            <a:graphicFrameLocks noChangeAspect="1"/>
          </p:cNvGraphicFramePr>
          <p:nvPr/>
        </p:nvGraphicFramePr>
        <p:xfrm>
          <a:off x="5857884" y="2786058"/>
          <a:ext cx="1792287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0" name="Точечный рисунок" r:id="rId14" imgW="2152951" imgH="2142857" progId="PBrush">
                  <p:embed/>
                </p:oleObj>
              </mc:Choice>
              <mc:Fallback>
                <p:oleObj name="Точечный рисунок" r:id="rId14" imgW="2152951" imgH="2142857" progId="PBrush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7884" y="2786058"/>
                        <a:ext cx="1792287" cy="178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7" name="Object 13"/>
          <p:cNvGraphicFramePr>
            <a:graphicFrameLocks noChangeAspect="1"/>
          </p:cNvGraphicFramePr>
          <p:nvPr/>
        </p:nvGraphicFramePr>
        <p:xfrm>
          <a:off x="7572375" y="3214686"/>
          <a:ext cx="1571625" cy="154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1" name="Точечный рисунок" r:id="rId15" imgW="2161905" imgH="2123810" progId="PBrush">
                  <p:embed/>
                </p:oleObj>
              </mc:Choice>
              <mc:Fallback>
                <p:oleObj name="Точечный рисунок" r:id="rId15" imgW="2161905" imgH="2123810" progId="PBrush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2375" y="3214686"/>
                        <a:ext cx="1571625" cy="1544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8" name="Object 14"/>
          <p:cNvGraphicFramePr>
            <a:graphicFrameLocks noChangeAspect="1"/>
          </p:cNvGraphicFramePr>
          <p:nvPr/>
        </p:nvGraphicFramePr>
        <p:xfrm>
          <a:off x="5643570" y="0"/>
          <a:ext cx="1571625" cy="154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2" name="Точечный рисунок" r:id="rId17" imgW="2161905" imgH="2123810" progId="PBrush">
                  <p:embed/>
                </p:oleObj>
              </mc:Choice>
              <mc:Fallback>
                <p:oleObj name="Точечный рисунок" r:id="rId17" imgW="2161905" imgH="2123810" progId="PBrush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3570" y="0"/>
                        <a:ext cx="1571625" cy="1544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21" name="Object 17"/>
          <p:cNvGraphicFramePr>
            <a:graphicFrameLocks noChangeAspect="1"/>
          </p:cNvGraphicFramePr>
          <p:nvPr/>
        </p:nvGraphicFramePr>
        <p:xfrm>
          <a:off x="3357554" y="5284960"/>
          <a:ext cx="404812" cy="396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3" name="Точечный рисунок" r:id="rId18" imgW="2152951" imgH="2142857" progId="Paint.Picture">
                  <p:embed/>
                </p:oleObj>
              </mc:Choice>
              <mc:Fallback>
                <p:oleObj name="Точечный рисунок" r:id="rId18" imgW="2152951" imgH="2142857" progId="Paint.Picture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7554" y="5284960"/>
                        <a:ext cx="404812" cy="3967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20" name="Object 16"/>
          <p:cNvGraphicFramePr>
            <a:graphicFrameLocks noChangeAspect="1"/>
          </p:cNvGraphicFramePr>
          <p:nvPr/>
        </p:nvGraphicFramePr>
        <p:xfrm>
          <a:off x="3071802" y="5715016"/>
          <a:ext cx="333374" cy="3267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4" name="Точечный рисунок" r:id="rId19" imgW="2161905" imgH="2123810" progId="Paint.Picture">
                  <p:embed/>
                </p:oleObj>
              </mc:Choice>
              <mc:Fallback>
                <p:oleObj name="Точечный рисунок" r:id="rId19" imgW="2161905" imgH="2123810" progId="Paint.Picture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802" y="5715016"/>
                        <a:ext cx="333374" cy="32670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23" name="Object 19"/>
          <p:cNvGraphicFramePr>
            <a:graphicFrameLocks noChangeAspect="1"/>
          </p:cNvGraphicFramePr>
          <p:nvPr/>
        </p:nvGraphicFramePr>
        <p:xfrm>
          <a:off x="2857488" y="6215082"/>
          <a:ext cx="253646" cy="251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5" name="Точечный рисунок" r:id="rId20" imgW="2114845" imgH="2095793" progId="PBrush">
                  <p:embed/>
                </p:oleObj>
              </mc:Choice>
              <mc:Fallback>
                <p:oleObj name="Точечный рисунок" r:id="rId20" imgW="2114845" imgH="2095793" progId="PBrush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488" y="6215082"/>
                        <a:ext cx="253646" cy="25135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264707636"/>
              </p:ext>
            </p:extLst>
          </p:nvPr>
        </p:nvGraphicFramePr>
        <p:xfrm>
          <a:off x="1142976" y="1500174"/>
          <a:ext cx="6615138" cy="4625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43042" y="428604"/>
            <a:ext cx="585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Результаты проведённого урока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st2.depositphotos.com/1428083/5994/i/950/depositphotos_59945263-stock-photo-lost-propert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6610360" cy="4970682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429256" y="5214950"/>
            <a:ext cx="3525726" cy="464731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Spotlight 6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5429256" y="5643578"/>
            <a:ext cx="3714744" cy="1517904"/>
          </a:xfrm>
        </p:spPr>
        <p:txBody>
          <a:bodyPr>
            <a:normAutofit/>
          </a:bodyPr>
          <a:lstStyle/>
          <a:p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Made by Ostrikova P.N.</a:t>
            </a:r>
          </a:p>
          <a:p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Svetlodol’sk Secondary School</a:t>
            </a:r>
            <a:endParaRPr lang="ru-RU" sz="18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48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1979712" y="4006661"/>
            <a:ext cx="3419856" cy="2835797"/>
          </a:xfrm>
        </p:spPr>
        <p:txBody>
          <a:bodyPr>
            <a:normAutofit/>
          </a:bodyPr>
          <a:lstStyle/>
          <a:p>
            <a:pPr marL="525780" lvl="0" indent="-457200">
              <a:lnSpc>
                <a:spcPct val="80000"/>
              </a:lnSpc>
              <a:buClr>
                <a:schemeClr val="accent1"/>
              </a:buClr>
              <a:buSzPct val="76000"/>
              <a:buFont typeface="+mj-lt"/>
              <a:buAutoNum type="arabicPeriod"/>
            </a:pPr>
            <a:r>
              <a:rPr lang="en-US" sz="2000" b="1" dirty="0" err="1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метал</a:t>
            </a:r>
            <a:r>
              <a:rPr lang="ru-RU" sz="2000" b="1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</a:t>
            </a:r>
            <a:endParaRPr lang="ru-RU" sz="2000" b="1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25780" lvl="0" indent="-457200">
              <a:lnSpc>
                <a:spcPct val="80000"/>
              </a:lnSpc>
              <a:buClr>
                <a:schemeClr val="accent1"/>
              </a:buClr>
              <a:buSzPct val="76000"/>
              <a:buFont typeface="+mj-lt"/>
              <a:buAutoNum type="arabicPeriod"/>
            </a:pPr>
            <a:r>
              <a:rPr lang="en-US" sz="20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кожа</a:t>
            </a:r>
            <a:endParaRPr lang="ru-RU" sz="2000" b="1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25780" lvl="0" indent="-457200">
              <a:lnSpc>
                <a:spcPct val="80000"/>
              </a:lnSpc>
              <a:buClr>
                <a:schemeClr val="accent1"/>
              </a:buClr>
              <a:buSzPct val="76000"/>
              <a:buFont typeface="+mj-lt"/>
              <a:buAutoNum type="arabicPeriod"/>
            </a:pPr>
            <a:r>
              <a:rPr lang="en-US" sz="20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шерсть</a:t>
            </a:r>
            <a:endParaRPr lang="ru-RU" sz="2000" b="1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25780" lvl="0" indent="-457200">
              <a:lnSpc>
                <a:spcPct val="80000"/>
              </a:lnSpc>
              <a:buClr>
                <a:schemeClr val="accent1"/>
              </a:buClr>
              <a:buSzPct val="76000"/>
              <a:buFont typeface="+mj-lt"/>
              <a:buAutoNum type="arabicPeriod"/>
            </a:pPr>
            <a:r>
              <a:rPr lang="en-US" sz="20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пластик</a:t>
            </a:r>
            <a:endParaRPr lang="ru-RU" sz="2000" b="1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25780" lvl="0" indent="-457200">
              <a:lnSpc>
                <a:spcPct val="80000"/>
              </a:lnSpc>
              <a:buClr>
                <a:schemeClr val="accent1"/>
              </a:buClr>
              <a:buSzPct val="76000"/>
              <a:buFont typeface="+mj-lt"/>
              <a:buAutoNum type="arabicPeriod"/>
            </a:pPr>
            <a:r>
              <a:rPr lang="en-US" sz="20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стекло</a:t>
            </a:r>
            <a:endParaRPr lang="ru-RU" sz="2000" b="1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25780" lvl="0" indent="-457200">
              <a:lnSpc>
                <a:spcPct val="80000"/>
              </a:lnSpc>
              <a:buClr>
                <a:schemeClr val="accent1"/>
              </a:buClr>
              <a:buSzPct val="76000"/>
              <a:buFont typeface="+mj-lt"/>
              <a:buAutoNum type="arabicPeriod"/>
            </a:pPr>
            <a:r>
              <a:rPr lang="en-US" sz="2000" b="1" dirty="0" err="1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дерево</a:t>
            </a:r>
            <a:endParaRPr lang="ru-RU" sz="2000" b="1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15" name="Объект 11"/>
          <p:cNvSpPr txBox="1">
            <a:spLocks/>
          </p:cNvSpPr>
          <p:nvPr/>
        </p:nvSpPr>
        <p:spPr>
          <a:xfrm>
            <a:off x="755576" y="836712"/>
            <a:ext cx="3419856" cy="283579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25780" indent="-457200">
              <a:buFont typeface="+mj-lt"/>
              <a:buAutoNum type="arabicPeriod"/>
            </a:pPr>
            <a:r>
              <a:rPr lang="ru-RU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</a:t>
            </a:r>
            <a:r>
              <a:rPr lang="en-US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учки</a:t>
            </a:r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25780" indent="-457200">
              <a:buFont typeface="+mj-lt"/>
              <a:buAutoNum type="arabicPeriod"/>
            </a:pPr>
            <a:r>
              <a:rPr lang="ru-RU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</a:t>
            </a:r>
            <a:r>
              <a:rPr lang="en-US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етради</a:t>
            </a:r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25780" indent="-457200">
              <a:buFont typeface="+mj-lt"/>
              <a:buAutoNum type="arabicPeriod"/>
            </a:pPr>
            <a:r>
              <a:rPr lang="en-US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сумка</a:t>
            </a:r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25780" indent="-457200">
              <a:buFont typeface="+mj-lt"/>
              <a:buAutoNum type="arabicPeriod"/>
            </a:pPr>
            <a:r>
              <a:rPr lang="ru-RU" b="1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</a:t>
            </a:r>
            <a:r>
              <a:rPr lang="en-US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елефон</a:t>
            </a:r>
            <a:endParaRPr lang="ru-RU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25780" indent="-457200">
              <a:buFont typeface="+mj-lt"/>
              <a:buAutoNum type="arabicPeriod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лючи</a:t>
            </a:r>
          </a:p>
          <a:p>
            <a:pPr marL="525780" indent="-457200">
              <a:buFont typeface="+mj-lt"/>
              <a:buAutoNum type="arabicPeriod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олнечные очки</a:t>
            </a:r>
          </a:p>
          <a:p>
            <a:pPr marL="525780" indent="-457200">
              <a:buFont typeface="+mj-lt"/>
              <a:buAutoNum type="arabicPeriod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онт</a:t>
            </a:r>
          </a:p>
          <a:p>
            <a:pPr marL="525780" indent="-457200">
              <a:buFont typeface="+mj-lt"/>
              <a:buAutoNum type="arabicPeriod"/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епка</a:t>
            </a:r>
          </a:p>
          <a:p>
            <a:pPr marL="525780" indent="-457200">
              <a:buFont typeface="+mj-lt"/>
              <a:buAutoNum type="arabicPeriod"/>
            </a:pP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перчатки</a:t>
            </a:r>
          </a:p>
          <a:p>
            <a:pPr marL="68580" indent="0">
              <a:buNone/>
            </a:pPr>
            <a:endParaRPr lang="ru-RU" dirty="0" smtClean="0"/>
          </a:p>
        </p:txBody>
      </p:sp>
      <p:sp>
        <p:nvSpPr>
          <p:cNvPr id="16" name="Объект 11"/>
          <p:cNvSpPr txBox="1">
            <a:spLocks/>
          </p:cNvSpPr>
          <p:nvPr/>
        </p:nvSpPr>
        <p:spPr>
          <a:xfrm>
            <a:off x="4860032" y="692696"/>
            <a:ext cx="3419856" cy="2835797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25780" indent="-457200">
              <a:lnSpc>
                <a:spcPct val="110000"/>
              </a:lnSpc>
              <a:buFont typeface="+mj-lt"/>
              <a:buAutoNum type="alphaLcParenR"/>
            </a:pPr>
            <a:r>
              <a:rPr lang="en-US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pens</a:t>
            </a:r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25780" indent="-457200">
              <a:lnSpc>
                <a:spcPct val="110000"/>
              </a:lnSpc>
              <a:buFont typeface="+mj-lt"/>
              <a:buAutoNum type="alphaLcParenR"/>
            </a:pPr>
            <a:r>
              <a:rPr lang="en-US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gloves</a:t>
            </a:r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25780" indent="-457200">
              <a:lnSpc>
                <a:spcPct val="110000"/>
              </a:lnSpc>
              <a:buFont typeface="+mj-lt"/>
              <a:buAutoNum type="alphaLcParenR"/>
            </a:pPr>
            <a:r>
              <a:rPr lang="en-US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textbooks</a:t>
            </a:r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25780" indent="-457200">
              <a:lnSpc>
                <a:spcPct val="110000"/>
              </a:lnSpc>
              <a:buFont typeface="+mj-lt"/>
              <a:buAutoNum type="alphaLcParenR"/>
            </a:pPr>
            <a:r>
              <a:rPr lang="en-US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keys</a:t>
            </a:r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25780" indent="-457200">
              <a:lnSpc>
                <a:spcPct val="110000"/>
              </a:lnSpc>
              <a:buFont typeface="+mj-lt"/>
              <a:buAutoNum type="alphaLcParenR"/>
            </a:pPr>
            <a:r>
              <a:rPr lang="en-US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bag</a:t>
            </a:r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25780" indent="-457200">
              <a:lnSpc>
                <a:spcPct val="110000"/>
              </a:lnSpc>
              <a:buFont typeface="+mj-lt"/>
              <a:buAutoNum type="alphaLcParenR"/>
            </a:pPr>
            <a:r>
              <a:rPr lang="en-US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cap</a:t>
            </a:r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25780" indent="-457200">
              <a:lnSpc>
                <a:spcPct val="110000"/>
              </a:lnSpc>
              <a:buFont typeface="+mj-lt"/>
              <a:buAutoNum type="alphaLcParenR"/>
            </a:pPr>
            <a:r>
              <a:rPr lang="en-US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umbrella</a:t>
            </a:r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25780" indent="-457200">
              <a:lnSpc>
                <a:spcPct val="110000"/>
              </a:lnSpc>
              <a:buFont typeface="+mj-lt"/>
              <a:buAutoNum type="alphaLcParenR"/>
            </a:pPr>
            <a:r>
              <a:rPr lang="en-US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mobile phone</a:t>
            </a:r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25780" indent="-457200">
              <a:lnSpc>
                <a:spcPct val="110000"/>
              </a:lnSpc>
              <a:buFont typeface="+mj-lt"/>
              <a:buAutoNum type="alphaLcParenR"/>
            </a:pPr>
            <a:r>
              <a:rPr lang="en-US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sunglasses</a:t>
            </a:r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ru-RU" dirty="0" smtClean="0"/>
          </a:p>
        </p:txBody>
      </p:sp>
      <p:sp>
        <p:nvSpPr>
          <p:cNvPr id="17" name="Объект 11"/>
          <p:cNvSpPr txBox="1">
            <a:spLocks/>
          </p:cNvSpPr>
          <p:nvPr/>
        </p:nvSpPr>
        <p:spPr>
          <a:xfrm>
            <a:off x="5868144" y="3861048"/>
            <a:ext cx="3419856" cy="28357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25780" indent="-457200">
              <a:lnSpc>
                <a:spcPct val="90000"/>
              </a:lnSpc>
              <a:buFont typeface="+mj-lt"/>
              <a:buAutoNum type="alphaLcParenR"/>
            </a:pPr>
            <a:r>
              <a:rPr lang="en-US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leather</a:t>
            </a:r>
            <a:endParaRPr lang="ru-RU" sz="17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25780" indent="-457200">
              <a:lnSpc>
                <a:spcPct val="90000"/>
              </a:lnSpc>
              <a:buFont typeface="+mj-lt"/>
              <a:buAutoNum type="alphaLcParenR"/>
            </a:pPr>
            <a:r>
              <a:rPr lang="en-US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Metal</a:t>
            </a:r>
          </a:p>
          <a:p>
            <a:pPr marL="525780" indent="-457200">
              <a:lnSpc>
                <a:spcPct val="90000"/>
              </a:lnSpc>
              <a:buFont typeface="+mj-lt"/>
              <a:buAutoNum type="alphaLcParenR"/>
            </a:pPr>
            <a:endParaRPr lang="en-US" sz="17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25780" indent="-457200">
              <a:lnSpc>
                <a:spcPct val="90000"/>
              </a:lnSpc>
              <a:buFont typeface="+mj-lt"/>
              <a:buAutoNum type="alphaLcParenR"/>
            </a:pPr>
            <a:r>
              <a:rPr lang="en-US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glass</a:t>
            </a:r>
            <a:endParaRPr lang="ru-RU" sz="17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25780" indent="-457200">
              <a:lnSpc>
                <a:spcPct val="90000"/>
              </a:lnSpc>
              <a:buFont typeface="+mj-lt"/>
              <a:buAutoNum type="alphaLcParenR"/>
            </a:pPr>
            <a:r>
              <a:rPr lang="en-US" sz="1700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plastic</a:t>
            </a:r>
            <a:endParaRPr lang="ru-RU" sz="17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25780" indent="-457200">
              <a:lnSpc>
                <a:spcPct val="90000"/>
              </a:lnSpc>
              <a:buFont typeface="+mj-lt"/>
              <a:buAutoNum type="alphaLcParenR"/>
            </a:pPr>
            <a:r>
              <a:rPr lang="en-US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Wood</a:t>
            </a:r>
          </a:p>
          <a:p>
            <a:pPr marL="525780" indent="-457200">
              <a:lnSpc>
                <a:spcPct val="90000"/>
              </a:lnSpc>
              <a:buFont typeface="+mj-lt"/>
              <a:buAutoNum type="alphaLcParenR"/>
            </a:pPr>
            <a:endParaRPr lang="en-US" sz="17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25780" indent="-457200">
              <a:lnSpc>
                <a:spcPct val="90000"/>
              </a:lnSpc>
              <a:buFont typeface="+mj-lt"/>
              <a:buAutoNum type="alphaLcParenR"/>
            </a:pPr>
            <a:r>
              <a:rPr lang="en-US" sz="17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wool</a:t>
            </a:r>
            <a:endParaRPr lang="ru-RU" sz="17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889440" y="346690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object can we lose?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97319" y="3487506"/>
            <a:ext cx="2610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are they made of?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3" name="Picture 5" descr="https://cdn.pixabay.com/photo/2017/05/19/05/11/glasses-2325546_1280.jpg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636" y="3097672"/>
            <a:ext cx="615240" cy="487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 descr="https://static3.depositphotos.com/1000819/133/i/950/depositphotos_1339284-stock-photo-closed-blue-umbrella-isolate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72699" flipH="1">
            <a:off x="6514465" y="2172115"/>
            <a:ext cx="392990" cy="586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https://nnovgorod.btrendy.ru/published/publicdata/BULATAM2WS/attachments/SC/products_pictures/71-0_en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847" y="885066"/>
            <a:ext cx="440428" cy="440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https://w7.pngwing.com/pngs/722/611/png-transparent-cartoon-key-illustration-a-bunch-of-home-keys-silhouette-home-decoration-home-icon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8" y="1571612"/>
            <a:ext cx="211195" cy="21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https://i.pinimg.com/originals/ce/f5/99/cef599da3be504af85df2e9e7fdaf98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5572140"/>
            <a:ext cx="414570" cy="31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AutoShape 15" descr="https://lmk-moscow.ru/img/open-graph/priem-alyuminiya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AutoShape 17" descr="https://lmk-moscow.ru/img/open-graph/priem-alyuminiya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7" name="Picture 19" descr="Photo: Lom, reception of scrap metal, Russia, Nizhniy Novgorod, Fedoseenko ...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68" y="4286256"/>
            <a:ext cx="793164" cy="52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309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428728" y="1500174"/>
            <a:ext cx="7286676" cy="1143008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1) </a:t>
            </a:r>
            <a:r>
              <a:rPr lang="en-US" sz="2800" b="1" dirty="0" smtClean="0"/>
              <a:t>a, 2)c, 3)e, 4)h, 5)d, 6)</a:t>
            </a:r>
            <a:r>
              <a:rPr lang="en-US" sz="2800" b="1" dirty="0" err="1" smtClean="0"/>
              <a:t>i</a:t>
            </a:r>
            <a:r>
              <a:rPr lang="en-US" sz="2800" b="1" dirty="0" smtClean="0"/>
              <a:t>, 7)g, 8)f,9)b</a:t>
            </a:r>
            <a:endParaRPr lang="ru-RU" sz="2800" b="1" dirty="0"/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357159" y="214291"/>
            <a:ext cx="5143536" cy="928694"/>
          </a:xfrm>
        </p:spPr>
        <p:txBody>
          <a:bodyPr/>
          <a:lstStyle/>
          <a:p>
            <a:r>
              <a:rPr lang="en-US" dirty="0" smtClean="0"/>
              <a:t>Keys</a:t>
            </a:r>
            <a:endParaRPr lang="ru-RU" dirty="0"/>
          </a:p>
        </p:txBody>
      </p:sp>
      <p:sp>
        <p:nvSpPr>
          <p:cNvPr id="9" name="Подзаголовок 7"/>
          <p:cNvSpPr txBox="1">
            <a:spLocks/>
          </p:cNvSpPr>
          <p:nvPr/>
        </p:nvSpPr>
        <p:spPr>
          <a:xfrm>
            <a:off x="2500298" y="2714620"/>
            <a:ext cx="5637010" cy="8821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1) </a:t>
            </a:r>
            <a:r>
              <a:rPr lang="en-US" sz="2800" b="1" dirty="0" smtClean="0">
                <a:solidFill>
                  <a:schemeClr val="tx2"/>
                </a:solidFill>
              </a:rPr>
              <a:t>b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2)a, 3)f, 4)d, 5)c, 6)</a:t>
            </a:r>
            <a:r>
              <a:rPr lang="en-US" sz="2800" b="1" dirty="0" smtClean="0">
                <a:solidFill>
                  <a:schemeClr val="tx2"/>
                </a:solidFill>
              </a:rPr>
              <a:t>e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43608" y="980728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hlinkClick r:id="rId2"/>
              </a:rPr>
              <a:t>Lost Property Office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5083101" cy="266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55776" y="5157192"/>
            <a:ext cx="597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The aim of the lesson is </a:t>
            </a:r>
          </a:p>
          <a:p>
            <a:pPr algn="ctr"/>
            <a:r>
              <a:rPr lang="en-US" dirty="0"/>
              <a:t>t</a:t>
            </a:r>
            <a:r>
              <a:rPr lang="en-US" dirty="0" smtClean="0"/>
              <a:t>o learn making the conversation in the Property office if you’ve lost something!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795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/>
          <p:cNvGraphicFramePr>
            <a:graphicFrameLocks noGrp="1"/>
          </p:cNvGraphicFramePr>
          <p:nvPr>
            <p:ph sz="quarter" idx="4"/>
          </p:nvPr>
        </p:nvGraphicFramePr>
        <p:xfrm>
          <a:off x="4645025" y="2660233"/>
          <a:ext cx="3346450" cy="2199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46450"/>
              </a:tblGrid>
              <a:tr h="2199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effectLst/>
                        </a:rPr>
                        <a:t>Look at the sentences at the lost property desk. Which did the office</a:t>
                      </a:r>
                      <a:endParaRPr lang="ru-RU" sz="6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effectLst/>
                        </a:rPr>
                        <a:t>clerk say and which the client(customer)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27584" y="314790"/>
            <a:ext cx="7334201" cy="593930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Look 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at the sentences at the lost property desk. Which did the office</a:t>
            </a:r>
            <a:r>
              <a:rPr lang="ru-RU" sz="1800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clerk say and which the 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client(customer</a:t>
            </a:r>
            <a:r>
              <a:rPr lang="en-US" sz="8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)</a:t>
            </a:r>
            <a:r>
              <a:rPr lang="ru-RU" sz="800" dirty="0" smtClean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800" dirty="0" smtClean="0">
                <a:solidFill>
                  <a:schemeClr val="accent4">
                    <a:lumMod val="75000"/>
                  </a:schemeClr>
                </a:solidFill>
                <a:effectLst/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097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8347233" cy="405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532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75656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effectLst/>
              </a:rPr>
              <a:t>Listen and fill in the table</a:t>
            </a:r>
            <a:endParaRPr lang="ru-RU" dirty="0"/>
          </a:p>
        </p:txBody>
      </p:sp>
      <p:pic>
        <p:nvPicPr>
          <p:cNvPr id="5122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7797230" cy="4577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79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291833762"/>
              </p:ext>
            </p:extLst>
          </p:nvPr>
        </p:nvGraphicFramePr>
        <p:xfrm>
          <a:off x="1043608" y="1647128"/>
          <a:ext cx="3096345" cy="3798096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1032115"/>
                <a:gridCol w="1032115"/>
                <a:gridCol w="1032115"/>
              </a:tblGrid>
              <a:tr h="244296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Mr</a:t>
                      </a:r>
                      <a:r>
                        <a:rPr lang="en-US" sz="1200" dirty="0">
                          <a:effectLst/>
                        </a:rPr>
                        <a:t> Sanders lost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bag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sunglasses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10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4296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He left it on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 the cafe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the train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10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4296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It is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leather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plastic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42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4296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The color of his bag is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red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brown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20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8830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There were....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Some clothes and camera, a Nikon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325.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T-shirts, camera and umbrella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42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9" name="Объект 8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852397338"/>
              </p:ext>
            </p:extLst>
          </p:nvPr>
        </p:nvGraphicFramePr>
        <p:xfrm>
          <a:off x="5076056" y="1340768"/>
          <a:ext cx="3223380" cy="5057044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1008212"/>
                <a:gridCol w="1107584"/>
                <a:gridCol w="1107584"/>
              </a:tblGrid>
              <a:tr h="71627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Mr Sanders lost (</a:t>
                      </a:r>
                      <a:r>
                        <a:rPr lang="ru-RU" sz="1050">
                          <a:effectLst/>
                        </a:rPr>
                        <a:t>Мистер Сандерс потерял</a:t>
                      </a:r>
                      <a:r>
                        <a:rPr lang="en-US" sz="1050">
                          <a:effectLst/>
                        </a:rPr>
                        <a:t>)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Bag</a:t>
                      </a:r>
                      <a:r>
                        <a:rPr lang="ru-RU" sz="1050">
                          <a:effectLst/>
                        </a:rPr>
                        <a:t>/бэг (сумку)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Sunglasses</a:t>
                      </a:r>
                      <a:r>
                        <a:rPr lang="ru-RU" sz="1050">
                          <a:effectLst/>
                        </a:rPr>
                        <a:t>/сангласиз (солнечные очки)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</a:tr>
              <a:tr h="1790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</a:tr>
              <a:tr h="53720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He left it on (</a:t>
                      </a:r>
                      <a:r>
                        <a:rPr lang="ru-RU" sz="1050">
                          <a:effectLst/>
                        </a:rPr>
                        <a:t>он оставил её</a:t>
                      </a:r>
                      <a:r>
                        <a:rPr lang="en-US" sz="1050">
                          <a:effectLst/>
                        </a:rPr>
                        <a:t> )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in the cafe</a:t>
                      </a:r>
                      <a:endParaRPr lang="ru-RU" sz="105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ин зе кафе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(в кафе)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the train </a:t>
                      </a:r>
                      <a:endParaRPr lang="ru-RU" sz="105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ин зе трейн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(в поезде)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</a:tr>
              <a:tr h="1790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</a:tr>
              <a:tr h="53720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It is</a:t>
                      </a:r>
                      <a:endParaRPr lang="ru-RU" sz="105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Ит из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 (она)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Leather </a:t>
                      </a:r>
                      <a:endParaRPr lang="ru-RU" sz="105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Лезе</a:t>
                      </a:r>
                      <a:endParaRPr lang="ru-RU" sz="105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(ко</a:t>
                      </a:r>
                      <a:r>
                        <a:rPr lang="ru-RU" sz="1050">
                          <a:effectLst/>
                        </a:rPr>
                        <a:t>ж</a:t>
                      </a:r>
                      <a:r>
                        <a:rPr lang="en-US" sz="1050">
                          <a:effectLst/>
                        </a:rPr>
                        <a:t>енная)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Plastic</a:t>
                      </a:r>
                      <a:endParaRPr lang="ru-RU" sz="105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п</a:t>
                      </a:r>
                      <a:r>
                        <a:rPr lang="en-US" sz="1050">
                          <a:effectLst/>
                        </a:rPr>
                        <a:t>лэстик</a:t>
                      </a:r>
                      <a:endParaRPr lang="ru-RU" sz="105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(пластиковая)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</a:tr>
              <a:tr h="1790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</a:tr>
              <a:tr h="35813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The color of his bag is </a:t>
                      </a:r>
                      <a:endParaRPr lang="ru-RU" sz="105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Зе кала оф хиз бэг из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(</a:t>
                      </a:r>
                      <a:r>
                        <a:rPr lang="ru-RU" sz="1050">
                          <a:effectLst/>
                        </a:rPr>
                        <a:t>цвет сумки</a:t>
                      </a:r>
                      <a:r>
                        <a:rPr lang="en-US" sz="1050">
                          <a:effectLst/>
                        </a:rPr>
                        <a:t>)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Red </a:t>
                      </a:r>
                      <a:r>
                        <a:rPr lang="ru-RU" sz="1050">
                          <a:effectLst/>
                        </a:rPr>
                        <a:t> рэд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(красный)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Brown</a:t>
                      </a:r>
                      <a:r>
                        <a:rPr lang="ru-RU" sz="1050">
                          <a:effectLst/>
                        </a:rPr>
                        <a:t> браун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(коричневый)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</a:tr>
              <a:tr h="7012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</a:tr>
              <a:tr h="1416356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There were....</a:t>
                      </a:r>
                      <a:endParaRPr lang="ru-RU" sz="105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Зеэ вё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(там находились)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Some clothes and camera, a Nikon</a:t>
                      </a:r>
                      <a:endParaRPr lang="ru-RU" sz="105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325.(кое-какая одежда и камера марки Никон 325)</a:t>
                      </a:r>
                      <a:endParaRPr lang="ru-RU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T-shirts, camera and umbrella (</a:t>
                      </a:r>
                      <a:r>
                        <a:rPr lang="ru-RU" sz="1050" dirty="0">
                          <a:effectLst/>
                        </a:rPr>
                        <a:t>футболки</a:t>
                      </a:r>
                      <a:r>
                        <a:rPr lang="en-US" sz="1050" dirty="0">
                          <a:effectLst/>
                        </a:rPr>
                        <a:t>, </a:t>
                      </a:r>
                      <a:r>
                        <a:rPr lang="ru-RU" sz="1050" dirty="0">
                          <a:effectLst/>
                        </a:rPr>
                        <a:t>камера и зонт</a:t>
                      </a:r>
                      <a:r>
                        <a:rPr lang="en-US" sz="1050" dirty="0">
                          <a:effectLst/>
                        </a:rPr>
                        <a:t>)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</a:tr>
              <a:tr h="1790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405" marR="34405" marT="0" marB="0"/>
                </a:tc>
              </a:tr>
            </a:tbl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187624" y="116632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While reading task</a:t>
            </a:r>
            <a:endParaRPr lang="ru-RU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259632" y="1124744"/>
            <a:ext cx="166584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Put tick if it is true</a:t>
            </a:r>
            <a:r>
              <a:rPr kumimoji="0" lang="en-US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alt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669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339752" y="404664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effectLst/>
              </a:rPr>
              <a:t>Let</a:t>
            </a:r>
            <a:r>
              <a:rPr lang="ru-RU" dirty="0">
                <a:effectLst/>
              </a:rPr>
              <a:t>’</a:t>
            </a:r>
            <a:r>
              <a:rPr lang="en-US" dirty="0">
                <a:effectLst/>
              </a:rPr>
              <a:t>s relax a bit</a:t>
            </a:r>
            <a:r>
              <a:rPr lang="ru-RU" dirty="0">
                <a:effectLst/>
              </a:rPr>
              <a:t>! </a:t>
            </a:r>
            <a:r>
              <a:rPr lang="en-US" dirty="0">
                <a:effectLst/>
              </a:rPr>
              <a:t>Repeat after me!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95736" y="2693301"/>
            <a:ext cx="62646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Clap, clap, clap your hands as slowly as you can</a:t>
            </a:r>
            <a:endParaRPr lang="ru-RU" dirty="0"/>
          </a:p>
          <a:p>
            <a:r>
              <a:rPr lang="ru-RU" dirty="0"/>
              <a:t>(выполняйте и проговаривайте это действие очень медленно)</a:t>
            </a:r>
          </a:p>
          <a:p>
            <a:r>
              <a:rPr lang="en-US" dirty="0"/>
              <a:t>Clap, clap, clap your hands as quickly as you can</a:t>
            </a:r>
            <a:endParaRPr lang="ru-RU" dirty="0"/>
          </a:p>
          <a:p>
            <a:r>
              <a:rPr lang="ru-RU" dirty="0"/>
              <a:t>(а это действие выполняется и проговаривается очень быстро)</a:t>
            </a:r>
          </a:p>
          <a:p>
            <a:r>
              <a:rPr lang="en-US" dirty="0"/>
              <a:t>Tap, tap, tap your knees as slowly as you can</a:t>
            </a:r>
            <a:endParaRPr lang="ru-RU" dirty="0"/>
          </a:p>
          <a:p>
            <a:r>
              <a:rPr lang="en-US" dirty="0"/>
              <a:t>Tap, tap, tap your knees as quickly as you can</a:t>
            </a:r>
            <a:endParaRPr lang="ru-RU" dirty="0"/>
          </a:p>
          <a:p>
            <a:r>
              <a:rPr lang="en-US" dirty="0"/>
              <a:t>Shake, shake, shake your hips as slowly as you can</a:t>
            </a:r>
            <a:endParaRPr lang="ru-RU" dirty="0"/>
          </a:p>
          <a:p>
            <a:r>
              <a:rPr lang="en-US" dirty="0"/>
              <a:t>Shake, shake, shake your hips as quickly as you can</a:t>
            </a:r>
            <a:endParaRPr lang="ru-RU" dirty="0"/>
          </a:p>
          <a:p>
            <a:r>
              <a:rPr lang="en-US" dirty="0"/>
              <a:t>Stamp, stamp, stamp your feet as slowly as you can</a:t>
            </a:r>
            <a:endParaRPr lang="ru-RU" dirty="0"/>
          </a:p>
          <a:p>
            <a:r>
              <a:rPr lang="en-US" dirty="0"/>
              <a:t>Stamp, stamp, stamp your feet as quickly as you can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208784" cy="2160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330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222</TotalTime>
  <Words>612</Words>
  <Application>Microsoft Office PowerPoint</Application>
  <PresentationFormat>Экран (4:3)</PresentationFormat>
  <Paragraphs>165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Воздушный поток</vt:lpstr>
      <vt:lpstr>Точечный рисунок</vt:lpstr>
      <vt:lpstr>Северное управление министерства образования и науки Самарской области государственное бюджетное общеобразовательное учреждение Самарской области средняя общеобразовательная школа пос. Светлодольск муниципального района Сергиевский Самарской области </vt:lpstr>
      <vt:lpstr>Spotlight 6</vt:lpstr>
      <vt:lpstr>Презентация PowerPoint</vt:lpstr>
      <vt:lpstr>Keys</vt:lpstr>
      <vt:lpstr>Lost Property Office</vt:lpstr>
      <vt:lpstr>Look at the sentences at the lost property desk. Which did the office clerk say and which the client(customer) </vt:lpstr>
      <vt:lpstr>Listen and fill in the table</vt:lpstr>
      <vt:lpstr>While reading task</vt:lpstr>
      <vt:lpstr>Let’s relax a bit! Repeat after me!</vt:lpstr>
      <vt:lpstr>Work in pairs, make your own dialogues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Spotlight 6</dc:title>
  <dc:creator>Учитель</dc:creator>
  <cp:lastModifiedBy>Учитель</cp:lastModifiedBy>
  <cp:revision>29</cp:revision>
  <dcterms:created xsi:type="dcterms:W3CDTF">2022-03-24T12:46:12Z</dcterms:created>
  <dcterms:modified xsi:type="dcterms:W3CDTF">2022-12-28T07:15:36Z</dcterms:modified>
</cp:coreProperties>
</file>