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70" r:id="rId8"/>
    <p:sldId id="269" r:id="rId9"/>
    <p:sldId id="268" r:id="rId10"/>
    <p:sldId id="267" r:id="rId11"/>
    <p:sldId id="266" r:id="rId12"/>
    <p:sldId id="277" r:id="rId13"/>
    <p:sldId id="276" r:id="rId14"/>
    <p:sldId id="281" r:id="rId15"/>
    <p:sldId id="283" r:id="rId16"/>
    <p:sldId id="282" r:id="rId17"/>
    <p:sldId id="279" r:id="rId18"/>
    <p:sldId id="280" r:id="rId19"/>
    <p:sldId id="285" r:id="rId20"/>
    <p:sldId id="271" r:id="rId21"/>
    <p:sldId id="284" r:id="rId22"/>
    <p:sldId id="264" r:id="rId23"/>
    <p:sldId id="265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82" y="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img-fotki.yandex.ru/get/15510/212433154.61/0_135c3f_c7b7f036_L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3286116" cy="3207249"/>
          </a:xfrm>
          <a:prstGeom prst="rect">
            <a:avLst/>
          </a:prstGeom>
          <a:noFill/>
        </p:spPr>
      </p:pic>
      <p:sp>
        <p:nvSpPr>
          <p:cNvPr id="8" name="Блок-схема: альтернативный процесс 7"/>
          <p:cNvSpPr/>
          <p:nvPr userDrawn="1"/>
        </p:nvSpPr>
        <p:spPr>
          <a:xfrm>
            <a:off x="4500562" y="4857760"/>
            <a:ext cx="4214842" cy="1643074"/>
          </a:xfrm>
          <a:prstGeom prst="flowChartAlternateProcess">
            <a:avLst/>
          </a:prstGeom>
          <a:solidFill>
            <a:srgbClr val="FF0000">
              <a:alpha val="22000"/>
            </a:srgbClr>
          </a:solidFill>
          <a:ln w="31750">
            <a:solidFill>
              <a:srgbClr val="FF0000">
                <a:alpha val="5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альтернативный процесс 6"/>
          <p:cNvSpPr/>
          <p:nvPr userDrawn="1"/>
        </p:nvSpPr>
        <p:spPr>
          <a:xfrm>
            <a:off x="642910" y="2500306"/>
            <a:ext cx="7858180" cy="1357322"/>
          </a:xfrm>
          <a:prstGeom prst="flowChartAlternateProcess">
            <a:avLst/>
          </a:prstGeom>
          <a:solidFill>
            <a:schemeClr val="bg1">
              <a:alpha val="51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00306"/>
            <a:ext cx="7772400" cy="135732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857760"/>
            <a:ext cx="4214842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20482" name="AutoShape 2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8" descr="http://www.promopharma.it/wp-content/uploads/2014/11/margh-lacrimilla-2.png"/>
          <p:cNvPicPr>
            <a:picLocks noChangeAspect="1" noChangeArrowheads="1"/>
          </p:cNvPicPr>
          <p:nvPr userDrawn="1"/>
        </p:nvPicPr>
        <p:blipFill>
          <a:blip r:embed="rId3"/>
          <a:srcRect b="13333"/>
          <a:stretch>
            <a:fillRect/>
          </a:stretch>
        </p:blipFill>
        <p:spPr bwMode="auto">
          <a:xfrm>
            <a:off x="0" y="5000636"/>
            <a:ext cx="2857488" cy="185736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4929198"/>
            <a:ext cx="1145825" cy="1130748"/>
          </a:xfrm>
          <a:prstGeom prst="rect">
            <a:avLst/>
          </a:prstGeom>
          <a:noFill/>
        </p:spPr>
      </p:pic>
      <p:sp>
        <p:nvSpPr>
          <p:cNvPr id="7" name="Блок-схема: альтернативный процесс 6"/>
          <p:cNvSpPr/>
          <p:nvPr userDrawn="1"/>
        </p:nvSpPr>
        <p:spPr>
          <a:xfrm>
            <a:off x="428596" y="285728"/>
            <a:ext cx="8286808" cy="1143008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9460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584376"/>
            <a:ext cx="1290606" cy="1273624"/>
          </a:xfrm>
          <a:prstGeom prst="rect">
            <a:avLst/>
          </a:prstGeom>
          <a:noFill/>
        </p:spPr>
      </p:pic>
      <p:pic>
        <p:nvPicPr>
          <p:cNvPr id="10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5730032"/>
            <a:ext cx="1143008" cy="11279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 userDrawn="1"/>
        </p:nvSpPr>
        <p:spPr>
          <a:xfrm>
            <a:off x="714348" y="2928934"/>
            <a:ext cx="7786742" cy="1428760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000372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https://img-fotki.yandex.ru/get/15510/212433154.61/0_135c3f_c7b7f036_L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9000"/>
          </a:blip>
          <a:srcRect/>
          <a:stretch>
            <a:fillRect/>
          </a:stretch>
        </p:blipFill>
        <p:spPr bwMode="auto">
          <a:xfrm>
            <a:off x="0" y="0"/>
            <a:ext cx="3286116" cy="3207249"/>
          </a:xfrm>
          <a:prstGeom prst="rect">
            <a:avLst/>
          </a:prstGeom>
          <a:noFill/>
        </p:spPr>
      </p:pic>
      <p:pic>
        <p:nvPicPr>
          <p:cNvPr id="9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29198"/>
            <a:ext cx="1145825" cy="1130748"/>
          </a:xfrm>
          <a:prstGeom prst="rect">
            <a:avLst/>
          </a:prstGeom>
          <a:noFill/>
        </p:spPr>
      </p:pic>
      <p:pic>
        <p:nvPicPr>
          <p:cNvPr id="10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5584376"/>
            <a:ext cx="1290606" cy="1273624"/>
          </a:xfrm>
          <a:prstGeom prst="rect">
            <a:avLst/>
          </a:prstGeom>
          <a:noFill/>
        </p:spPr>
      </p:pic>
      <p:pic>
        <p:nvPicPr>
          <p:cNvPr id="11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5730032"/>
            <a:ext cx="1143008" cy="11279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альтернативный процесс 7"/>
          <p:cNvSpPr/>
          <p:nvPr userDrawn="1"/>
        </p:nvSpPr>
        <p:spPr>
          <a:xfrm>
            <a:off x="428596" y="285728"/>
            <a:ext cx="8286808" cy="1143008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149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1149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6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2074"/>
            <a:ext cx="1145825" cy="1130748"/>
          </a:xfrm>
          <a:prstGeom prst="rect">
            <a:avLst/>
          </a:prstGeom>
          <a:noFill/>
        </p:spPr>
      </p:pic>
      <p:pic>
        <p:nvPicPr>
          <p:cNvPr id="7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584376"/>
            <a:ext cx="1290606" cy="1273624"/>
          </a:xfrm>
          <a:prstGeom prst="rect">
            <a:avLst/>
          </a:prstGeom>
          <a:noFill/>
        </p:spPr>
      </p:pic>
      <p:pic>
        <p:nvPicPr>
          <p:cNvPr id="9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62" y="5730032"/>
            <a:ext cx="1143008" cy="11279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альтернативный процесс 9"/>
          <p:cNvSpPr/>
          <p:nvPr userDrawn="1"/>
        </p:nvSpPr>
        <p:spPr>
          <a:xfrm>
            <a:off x="428596" y="285728"/>
            <a:ext cx="8286808" cy="1143008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альтернативный процесс 11"/>
          <p:cNvSpPr/>
          <p:nvPr userDrawn="1"/>
        </p:nvSpPr>
        <p:spPr>
          <a:xfrm>
            <a:off x="4643438" y="1571612"/>
            <a:ext cx="4071966" cy="571504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альтернативный процесс 10"/>
          <p:cNvSpPr/>
          <p:nvPr userDrawn="1"/>
        </p:nvSpPr>
        <p:spPr>
          <a:xfrm>
            <a:off x="428596" y="1571612"/>
            <a:ext cx="4071966" cy="571504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285991"/>
            <a:ext cx="4040188" cy="44291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285991"/>
            <a:ext cx="4041775" cy="44291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3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29198"/>
            <a:ext cx="1145825" cy="1130748"/>
          </a:xfrm>
          <a:prstGeom prst="rect">
            <a:avLst/>
          </a:prstGeom>
          <a:noFill/>
        </p:spPr>
      </p:pic>
      <p:pic>
        <p:nvPicPr>
          <p:cNvPr id="14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584376"/>
            <a:ext cx="1290606" cy="1273624"/>
          </a:xfrm>
          <a:prstGeom prst="rect">
            <a:avLst/>
          </a:prstGeom>
          <a:noFill/>
        </p:spPr>
      </p:pic>
      <p:pic>
        <p:nvPicPr>
          <p:cNvPr id="15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5730032"/>
            <a:ext cx="1143008" cy="11279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mg-fotki.yandex.ru/get/15510/212433154.61/0_135c3f_c7b7f036_L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6000" contrast="-24000"/>
          </a:blip>
          <a:srcRect/>
          <a:stretch>
            <a:fillRect/>
          </a:stretch>
        </p:blipFill>
        <p:spPr bwMode="auto">
          <a:xfrm>
            <a:off x="0" y="1"/>
            <a:ext cx="2214546" cy="3286123"/>
          </a:xfrm>
          <a:prstGeom prst="rect">
            <a:avLst/>
          </a:prstGeom>
          <a:noFill/>
        </p:spPr>
      </p:pic>
      <p:sp>
        <p:nvSpPr>
          <p:cNvPr id="6" name="Блок-схема: альтернативный процесс 5"/>
          <p:cNvSpPr/>
          <p:nvPr userDrawn="1"/>
        </p:nvSpPr>
        <p:spPr>
          <a:xfrm>
            <a:off x="428596" y="285728"/>
            <a:ext cx="8286808" cy="1143008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9" name="Picture 8" descr="http://www.promopharma.it/wp-content/uploads/2014/11/margh-lacrimilla-2.png"/>
          <p:cNvPicPr>
            <a:picLocks noChangeAspect="1" noChangeArrowheads="1"/>
          </p:cNvPicPr>
          <p:nvPr userDrawn="1"/>
        </p:nvPicPr>
        <p:blipFill>
          <a:blip r:embed="rId3">
            <a:lum bright="7000"/>
          </a:blip>
          <a:srcRect b="20000"/>
          <a:stretch>
            <a:fillRect/>
          </a:stretch>
        </p:blipFill>
        <p:spPr bwMode="auto">
          <a:xfrm>
            <a:off x="0" y="5143512"/>
            <a:ext cx="2857488" cy="17144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2" cstate="print"/>
          <a:srcRect l="12472" t="-6318"/>
          <a:stretch>
            <a:fillRect/>
          </a:stretch>
        </p:blipFill>
        <p:spPr bwMode="auto">
          <a:xfrm>
            <a:off x="0" y="5000636"/>
            <a:ext cx="1002917" cy="1202186"/>
          </a:xfrm>
          <a:prstGeom prst="rect">
            <a:avLst/>
          </a:prstGeom>
          <a:noFill/>
        </p:spPr>
      </p:pic>
      <p:pic>
        <p:nvPicPr>
          <p:cNvPr id="4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 b="21475"/>
          <a:stretch>
            <a:fillRect/>
          </a:stretch>
        </p:blipFill>
        <p:spPr bwMode="auto">
          <a:xfrm>
            <a:off x="285720" y="5857892"/>
            <a:ext cx="1290606" cy="1000108"/>
          </a:xfrm>
          <a:prstGeom prst="rect">
            <a:avLst/>
          </a:prstGeom>
          <a:noFill/>
        </p:spPr>
      </p:pic>
      <p:pic>
        <p:nvPicPr>
          <p:cNvPr id="5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5730032"/>
            <a:ext cx="1143008" cy="1127968"/>
          </a:xfrm>
          <a:prstGeom prst="rect">
            <a:avLst/>
          </a:prstGeom>
          <a:noFill/>
        </p:spPr>
      </p:pic>
      <p:pic>
        <p:nvPicPr>
          <p:cNvPr id="6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 r="12503" b="11335"/>
          <a:stretch>
            <a:fillRect/>
          </a:stretch>
        </p:blipFill>
        <p:spPr bwMode="auto">
          <a:xfrm>
            <a:off x="8143900" y="5857892"/>
            <a:ext cx="1000100" cy="100010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5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6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206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«Воспитание патриота и гражданина России 21 века»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929198"/>
            <a:ext cx="4143404" cy="157163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Автор: Колесникова Ирина Анатольевна,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воспитатель МБДОУ «Детский сад №3 </a:t>
            </a:r>
            <a:r>
              <a:rPr lang="ru-RU" dirty="0" err="1" smtClean="0">
                <a:solidFill>
                  <a:schemeClr val="tx1"/>
                </a:solidFill>
              </a:rPr>
              <a:t>с.Бехтеевка</a:t>
            </a:r>
            <a:r>
              <a:rPr lang="ru-RU" dirty="0" smtClean="0">
                <a:solidFill>
                  <a:schemeClr val="tx1"/>
                </a:solidFill>
              </a:rPr>
              <a:t>»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285728"/>
            <a:ext cx="80724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общеразвивающего вида №3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с.Бехтеевка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Корочанского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района Белгородской области»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333137"/>
            <a:ext cx="864399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Патриотическое воспитание дошкольников по ФГОС определяет методы работы с дошкольниками: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обустройство патриотических уголков в ДОУ;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организация экскурсий по достопримечательностям родного края, посещение краеведческого музея, выставок  к памятникам поселка, города;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организация тематических мероприятий 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(праздники, утренники, соревнования, конкурсы, выставки)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проведение тематических занятий - рассуждений на тему любви к Родине, чтение соответствующих произведений, заучивание стихотворений, просмотр фильмов, передач, слайдов, прослушивание аудиозаписей 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(гимн страны, патриотические песни о Родине)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беседы о родном крае, стране, её истории;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наблюдение за изменениями в облике родного поселка и города, за трудом людей в детском саду, поселке;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использование фольклорных произведений 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(пословицы, поговорки, игры русские народные, сказки, песни, </a:t>
            </a:r>
            <a:r>
              <a:rPr lang="ru-RU" sz="1900" i="1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i="1" dirty="0" err="1" smtClean="0">
                <a:latin typeface="Times New Roman" pitchFamily="18" charset="0"/>
                <a:cs typeface="Times New Roman" pitchFamily="18" charset="0"/>
              </a:rPr>
              <a:t>заклички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ознакомление с русским народным декоративно – прикладным искусством 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(роспись, игрушки, вышивка)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знакомство с творчеством поэтов, художников, композиторов;</a:t>
            </a:r>
          </a:p>
          <a:p>
            <a:pPr lvl="0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участие детей в посильном общественно – полезном труде.</a:t>
            </a: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64" y="0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Патриотический уголок 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детском саду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Ирина\Downloads\скрынн_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6480" y="4071942"/>
            <a:ext cx="285752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Ирина\Desktop\патриотизм\20220217_14423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4286256"/>
            <a:ext cx="3274392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Ирина\Desktop\патриотизм\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571480"/>
            <a:ext cx="192882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Ирина\Desktop\патриотизм\20220217_14404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929066"/>
            <a:ext cx="264317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Ирина\Desktop\патриотизм\20220217_144119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642918"/>
            <a:ext cx="221457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Ирина\Downloads\20220218_141500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643174" y="1071546"/>
            <a:ext cx="385765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928926" y="6211669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Патриотический уголок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  2 младшей группе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071810"/>
            <a:ext cx="27101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Патриотический уголок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старшей группе 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76191" y="3000372"/>
            <a:ext cx="2767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Патриотический уголок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1 младшей группе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6143644"/>
            <a:ext cx="2767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Патриотический уголок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 средней группе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00760" y="6143644"/>
            <a:ext cx="30119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Патриотический уголок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 средней группе</a:t>
            </a:r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000"/>
                            </p:stCondLst>
                            <p:childTnLst>
                              <p:par>
                                <p:cTn id="5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14290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Люби и знай свой край родной</a:t>
            </a:r>
          </a:p>
        </p:txBody>
      </p:sp>
      <p:pic>
        <p:nvPicPr>
          <p:cNvPr id="1026" name="Picture 2" descr="C:\Users\Ирина\Desktop\Колесникова\профсоюз\IMG-443628538bdea1dc0edbdb46c390430d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2" y="1571612"/>
            <a:ext cx="2786082" cy="1856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E:\Детский сад\Работа 2014-2015 уч.г-2 мл.группа\достопримечательности г.Короча\1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714752"/>
            <a:ext cx="2476517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Ирина\Desktop\Колесникова\korocha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3500438"/>
            <a:ext cx="2786082" cy="1858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E:\Детский сад\Работа 2014-2015 уч.г-2 мл.группа\достопримечательности г.Короча\getImage (1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1357298"/>
            <a:ext cx="2476517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357554" y="335756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село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Бехтеевка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714356"/>
            <a:ext cx="82153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Знакомство дошкольников с родным селом и городом, с его достопримечательностями. На занятия выносятся темы сложные, требующие объяснения, толкования.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3071810"/>
            <a:ext cx="2047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Родник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«Ясный Колодец»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5429264"/>
            <a:ext cx="18339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Краеведческий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5286388"/>
            <a:ext cx="2000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Площадь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города Короча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C:\Users\Ирина\Desktop\патриотизм\bd0dbf77531b5545d924d8313a166b9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72198" y="1357298"/>
            <a:ext cx="278608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6429388" y="314324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Вестовой колокол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C:\Users\Ирина\Desktop\патриотизм\10588426381ff7d073221373cda6c7ea_w570_h380_cx0_cy24_cw768_ch401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43240" y="3714752"/>
            <a:ext cx="278608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3357554" y="5429264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Корочанская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школа искусств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20" y="6000768"/>
            <a:ext cx="8643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проходит вне занятий - целевые прогулки, экскурсии, так как узнать и полюбить село, город только по иллюстрациям невозможно.</a:t>
            </a:r>
            <a:endParaRPr lang="ru-RU" dirty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000"/>
                            </p:stCondLst>
                            <p:childTnLst>
                              <p:par>
                                <p:cTn id="6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0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Никто не забыт – ничто не забыто!</a:t>
            </a:r>
          </a:p>
        </p:txBody>
      </p:sp>
      <p:pic>
        <p:nvPicPr>
          <p:cNvPr id="2050" name="Picture 2" descr="E:\дети 2017-2020\фото-работа\фото-Освобождение Бехтеевки\20160205_1018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142984"/>
            <a:ext cx="3061529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E:\дети 2017-2020\фото-работа\мероприятие к 9 мая\Гусева Ксения.jf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1000108"/>
            <a:ext cx="2357454" cy="4191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00298" y="121442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Великой войны победу 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не должны забывать! 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боях отстояли деды 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Священную Родину – мать!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6143644"/>
            <a:ext cx="8715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Работа проходит вне занятий – целевая прогулка к памятникам боевой славы.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571480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Знакомство дошкольников с героями Великой Отечественной войны, с памятниками города и села. </a:t>
            </a:r>
            <a:endParaRPr lang="ru-RU" dirty="0"/>
          </a:p>
        </p:txBody>
      </p:sp>
      <p:pic>
        <p:nvPicPr>
          <p:cNvPr id="8" name="Picture 2" descr="C:\Users\Ирина\Desktop\Колесникова\Дети 2017\Дети\IMG_20200509_1704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0430" y="2357430"/>
            <a:ext cx="2411015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642910" y="4214818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Целевая прогулка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памятнику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4678" y="5429264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Встреча с ветераном Третьяковым  Д.П.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15074" y="5000636"/>
            <a:ext cx="26874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Экскурсия к братской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могиле советских войск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000"/>
                            </p:stCondLst>
                            <p:childTnLst>
                              <p:par>
                                <p:cTn id="5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2000"/>
                            </p:stCondLst>
                            <p:childTnLst>
                              <p:par>
                                <p:cTn id="5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50112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основ патриотического воспитания происходит через: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Особое место в патриотическом воспитании отводится праздникам. Праздник является наиболее древним элементом культуры человеческого общества и безусловной частью его жизни.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«День народного единства»</a:t>
            </a:r>
          </a:p>
        </p:txBody>
      </p:sp>
      <p:pic>
        <p:nvPicPr>
          <p:cNvPr id="4" name="Рисунок 3" descr="C:\Users\Ирина\Desktop\патриотизм\20210611_09395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4571984"/>
            <a:ext cx="328614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Ирина\Downloads\14.01.21_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32" y="2143116"/>
            <a:ext cx="307183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Ирина\Desktop\патриотизм\20210611_11473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2285992"/>
            <a:ext cx="3143272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Ирина\Downloads\01.05.2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28860" y="4429108"/>
            <a:ext cx="235745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3306" y="142852"/>
            <a:ext cx="230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«День России»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Ирина\Desktop\патриотизм\флешмоб- Сердечная благодарность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500042"/>
            <a:ext cx="257176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Ирина\Desktop\Колесникова\Дети 2017\разное\Дети\24-06-2020_11-47-20\IMG-28a44f5173d510041afca9d654f0f499-V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571480"/>
            <a:ext cx="3085433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Ирина\Desktop\Колесникова\Дети 2017\разное\Дети\24-06-2020_11-47-20\IMG-4c15c4acd6687873e3b3eb6cb5433e4a-V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428604"/>
            <a:ext cx="235745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3357562"/>
            <a:ext cx="311001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Флешмоб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«Сердечная благодарность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0430" y="2500306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Акция «Голубь России»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388" y="3357562"/>
            <a:ext cx="19143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Акция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«Голубь России»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Ирина\Downloads\12.06.21_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4286256"/>
            <a:ext cx="342902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Ирина\Downloads\12.06.21_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72198" y="4071942"/>
            <a:ext cx="285752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857224" y="6211669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Развлечение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«День России»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7" descr="D:\Новая папка (2)\IMG-Масловский Кирилл  присоединяется к акции Сердечная благодарность и поздравляет всех спредстоящим праздником -Днём России!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29058" y="3214686"/>
            <a:ext cx="1928826" cy="2700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6357950" y="6211669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Развлечение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«День России»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5715016"/>
            <a:ext cx="311001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Флешмоб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«Сердечная благодарность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501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Знакомство дошкольников с историей России. </a:t>
            </a:r>
          </a:p>
        </p:txBody>
      </p:sp>
      <p:pic>
        <p:nvPicPr>
          <p:cNvPr id="3" name="Рисунок 2" descr="C:\Users\Ирина\Desktop\патриотизм\беседа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929066"/>
            <a:ext cx="3071834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643306" y="4786322"/>
            <a:ext cx="2500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Урок Победы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Ирина\Desktop\патриотизм\SDC1656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3643314"/>
            <a:ext cx="2571768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858016" y="3000372"/>
            <a:ext cx="17261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Акция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«Голубь мира»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Ирина\Desktop\патриотизм\IMG_274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642918"/>
            <a:ext cx="292892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42844" y="2857496"/>
            <a:ext cx="27927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Развлечение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«9 Мая – День Победы!» 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Ирина\Downloads\05.05.2021_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0" y="571480"/>
            <a:ext cx="235745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643174" y="3286124"/>
            <a:ext cx="39140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Тематическое занятие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«Никто не забыт, ничто не забыто»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:\Users\Ирина\Desktop\Колесникова\Дети 2017\разное\Дети\IMG-4782768e08fa46d9f7b97f606e9a6571-V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15140" y="571480"/>
            <a:ext cx="1895475" cy="2527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0" y="6000768"/>
            <a:ext cx="6929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по патриотическому воспитанию проходит на занятиях, на развлечениях, на утренниках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Ирина\Desktop\патриотизм\DSCF871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4571960"/>
            <a:ext cx="3714744" cy="228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785786" y="214290"/>
            <a:ext cx="7715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Участие детей в праздновании знаменательных дат позволяет им почувствовать себя частичкой великого народа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«День защитника Отечества»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Ирина\Downloads\21.02.21_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62" y="4500546"/>
            <a:ext cx="3643338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Ирина\Desktop\патриотизм\патриотическое воспитание (2)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142984"/>
            <a:ext cx="2786082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Ирина\Desktop\патриотизм\патриотическое воспитание (3)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64" y="2285992"/>
            <a:ext cx="3214710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Ирина\Desktop\патриотизм\Гражданское воспитание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43604" y="1142984"/>
            <a:ext cx="300039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85852" y="214290"/>
            <a:ext cx="6000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«День Победы»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Ирина\Desktop\патриотизм\SDC1736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86116" y="928670"/>
            <a:ext cx="264320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Ирина\Downloads\21.02.21_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857628"/>
            <a:ext cx="3286148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Ирина\Downloads\05.05.202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500042"/>
            <a:ext cx="2071702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E:\дети 2017-2020\средняя группа 2018-2019\детский сад-фото\день победы\Акция Открытка ветерану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694916" y="948762"/>
            <a:ext cx="3357586" cy="1888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6572264" y="3429000"/>
            <a:ext cx="17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Акция «Открытка ветерану»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C:\Users\Ирина\Desktop\Колесникова\Дети 2017\Колесникова-новая\детский сад\23.02.2020\20200220_110256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86116" y="4000504"/>
            <a:ext cx="2857520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500034" y="3214686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помним – мы гордимся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43240" y="3357562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Сегодня кадет, завтра – защитник Родины!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57620" y="6000768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Утренник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«Сияет солнце в День Победы»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720" y="5857892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Развлечение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«9 Мая»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C:\Users\Ирина\Desktop\Колесникова\Дети 2017\Колесникова-новая\детский сад\23.02.2020\20200220_111638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72199" y="4286256"/>
            <a:ext cx="307180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22E7~1\AppData\Local\Temp\Rar$DI19.834\IMG-936d929cbead029b53bb35ada3351b72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5017" y="571480"/>
            <a:ext cx="2143123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71472" y="142852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Конкурс рисунков «Я рисую День Побед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ы!»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22E7~1\AppData\Local\Temp\Rar$DI14.319\IMG-d1870d71a47778d9cb7b9add519e0e73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4143356"/>
            <a:ext cx="1857388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857488" y="3643314"/>
            <a:ext cx="3857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Акция «Спасибо за Победу!»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22E7~1\AppData\Local\Temp\Rar$DI13.045\IMG-d52aaa0c51e113648d597f4b5851cf20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4188296"/>
            <a:ext cx="2214578" cy="2669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D:\фото сад\Новая папка\IMG-f4af96cd5c141212a7287b217fe65aa4-V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85852" y="4143380"/>
            <a:ext cx="2178841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 descr="C:\Users\22E7~1\AppData\Local\Temp\Rar$DI02.542\IMG-23f135ecc5a1796039ac0cfbab3be0e8-V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72264" y="642918"/>
            <a:ext cx="208956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C:\Users\22E7~1\AppData\Local\Temp\Rar$DI07.322\IMG-3e903e0e5de46d2b0be8c42a38276c88-V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14612" y="571480"/>
            <a:ext cx="3786182" cy="2839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«Любовь к родному краю, родной культуре, родной речи начинается с малого - с любви к своей семье, к своему жилищу, к своему детскому саду. Постепенно расширяясь, эта любовь переходит в любовь к родной стране, к её истории, прошлому и настоящему, ко всему человечеству» </a:t>
            </a:r>
            <a:r>
              <a:rPr lang="ru-RU" sz="1800" dirty="0" err="1" smtClean="0">
                <a:solidFill>
                  <a:schemeClr val="tx1"/>
                </a:solidFill>
              </a:rPr>
              <a:t>Л.С.Лихачев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  <a:endParaRPr lang="ru-RU" sz="1800" i="1" dirty="0" smtClean="0">
              <a:solidFill>
                <a:schemeClr val="tx1"/>
              </a:solidFill>
            </a:endParaRP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643050"/>
            <a:ext cx="6597614" cy="4525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Ирина\Desktop\патриотизм\20210708_09531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3143240" y="1357298"/>
            <a:ext cx="2857520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Ирина\Desktop\патриотизм\20210708_09472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857232"/>
            <a:ext cx="3286148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928662" y="214290"/>
            <a:ext cx="72866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Знакомство дошкольников с русской культурой, русскими народными сказками.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5786" y="3143248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Праздник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«Иван Купала»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I:\1 младшая группа 2020-2021\отчеты по проектам\проект Мы играем в театр\инсценировка Репка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28860" y="3929066"/>
            <a:ext cx="3086101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500166" y="6357958"/>
            <a:ext cx="7000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проходит вне занятий – развлечение.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00298" y="5715016"/>
            <a:ext cx="3286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Драматизация сказки «Репка»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C:\Users\Ирина\Desktop\Колесникова\Медовый спас - развлечение\20210823_09333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142844" y="3857628"/>
            <a:ext cx="2357454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428596" y="5929330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Яблочный спас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C:\Users\Ирина\Desktop\Колесникова\медовый спас\медовый спас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00085" y="785794"/>
            <a:ext cx="3443915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6572264" y="314324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Медовый спас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I:\1 младшая группа 2020-2021\отчеты по проектам\Пасха\20210415_10365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72132" y="3571876"/>
            <a:ext cx="3418341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6000760" y="5786454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Знакомство с праздником Пасха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3000"/>
                            </p:stCondLst>
                            <p:childTnLst>
                              <p:par>
                                <p:cTn id="5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14290"/>
            <a:ext cx="757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Первые ростки патриотизма в будущем превратятся в огромную любовь к своей стране, своему народу, своей родине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Ирина\Desktop\патриотизм\20200502_19003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43604" y="928670"/>
            <a:ext cx="300039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Ирина\Desktop\патриотизм\mvpwFWxsaEA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071810"/>
            <a:ext cx="2357454" cy="3536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:\дети 2017-2020\фото-работа\мероприятие к 9 мая\Поздравляю с 9 Мая!.jfif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1428736"/>
            <a:ext cx="2657468" cy="3543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Ирина\Desktop\патриотизм\патриотическое воспитание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3071810"/>
            <a:ext cx="2714644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Ирина\Desktop\патриотизм\IMG-3a985f1336025716aac723f2e5661158-V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1000108"/>
            <a:ext cx="3071834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143240" y="5357826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ГОРЖУСЬ СВОЕЙ РОДИНОЙ!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785794"/>
            <a:ext cx="821537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Главное, необходимо, чтобы педагог любил Родину, свой край, поселок, город и всегда помнил слова академика  Д. С. Лихачёва: «Чувство любви к Родине нужно заботливо выращивать, прививая духовную оседлость, так как без корней в малой местности, стороне человек похож на иссушенное растение перекати-поле».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Успехов в 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патриотическом воспитании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могут добиться только те педагоги, которые смогут добиться взаимодействия с детьми «от сердца», быть искренними и глубоко убеждёнными не только в правильности своих позиций, но и верить в целительную силу, осознавать духовное богатство своего народа. Педагоги, которые смогут увлечь своих воспитанников своими мыслями, и чувствами, вдохновить их своими идеалами и убеждениями.</a:t>
            </a: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Список используемой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501122" cy="4857784"/>
          </a:xfrm>
        </p:spPr>
        <p:txBody>
          <a:bodyPr>
            <a:normAutofit/>
          </a:bodyPr>
          <a:lstStyle/>
          <a:p>
            <a:pPr lvl="0">
              <a:lnSpc>
                <a:spcPct val="110000"/>
              </a:lnSpc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1</a:t>
            </a:r>
            <a:r>
              <a:rPr lang="ru-RU" sz="1800" dirty="0" smtClean="0">
                <a:solidFill>
                  <a:schemeClr val="tx1"/>
                </a:solidFill>
              </a:rPr>
              <a:t>. </a:t>
            </a:r>
            <a:r>
              <a:rPr lang="ru-RU" sz="1800" dirty="0" err="1" smtClean="0">
                <a:solidFill>
                  <a:schemeClr val="tx1"/>
                </a:solidFill>
              </a:rPr>
              <a:t>Ботякова</a:t>
            </a:r>
            <a:r>
              <a:rPr lang="ru-RU" sz="1800" dirty="0" smtClean="0">
                <a:solidFill>
                  <a:schemeClr val="tx1"/>
                </a:solidFill>
              </a:rPr>
              <a:t> О.А, </a:t>
            </a:r>
            <a:r>
              <a:rPr lang="ru-RU" sz="1800" dirty="0" err="1" smtClean="0">
                <a:solidFill>
                  <a:schemeClr val="tx1"/>
                </a:solidFill>
              </a:rPr>
              <a:t>Голякова</a:t>
            </a:r>
            <a:r>
              <a:rPr lang="ru-RU" sz="1800" dirty="0" smtClean="0">
                <a:solidFill>
                  <a:schemeClr val="tx1"/>
                </a:solidFill>
              </a:rPr>
              <a:t> Л.Ф. Российский этнографический музей - детям. СПб: </a:t>
            </a:r>
          </a:p>
          <a:p>
            <a:pPr lvl="0">
              <a:lnSpc>
                <a:spcPct val="110000"/>
              </a:lnSpc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«Детство-Пресс», 2001.</a:t>
            </a:r>
          </a:p>
          <a:p>
            <a:pPr lvl="0">
              <a:lnSpc>
                <a:spcPct val="110000"/>
              </a:lnSpc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 </a:t>
            </a:r>
            <a:r>
              <a:rPr lang="ru-RU" sz="1800" b="1" dirty="0" smtClean="0">
                <a:solidFill>
                  <a:schemeClr val="tx1"/>
                </a:solidFill>
              </a:rPr>
              <a:t>2.</a:t>
            </a:r>
            <a:r>
              <a:rPr lang="ru-RU" sz="1800" dirty="0" smtClean="0">
                <a:solidFill>
                  <a:schemeClr val="tx1"/>
                </a:solidFill>
              </a:rPr>
              <a:t> Князева О.Л., </a:t>
            </a:r>
            <a:r>
              <a:rPr lang="ru-RU" sz="1800" dirty="0" err="1" smtClean="0">
                <a:solidFill>
                  <a:schemeClr val="tx1"/>
                </a:solidFill>
              </a:rPr>
              <a:t>Маханаева</a:t>
            </a:r>
            <a:r>
              <a:rPr lang="ru-RU" sz="1800" dirty="0" smtClean="0">
                <a:solidFill>
                  <a:schemeClr val="tx1"/>
                </a:solidFill>
              </a:rPr>
              <a:t> М.Д. Приобщение детей к истокам русской народной </a:t>
            </a:r>
          </a:p>
          <a:p>
            <a:pPr lvl="0">
              <a:lnSpc>
                <a:spcPct val="110000"/>
              </a:lnSpc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Культуры, СПб: «Детство-Пресс», 1998.</a:t>
            </a:r>
          </a:p>
          <a:p>
            <a:pPr lvl="0">
              <a:lnSpc>
                <a:spcPct val="110000"/>
              </a:lnSpc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3.</a:t>
            </a: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</a:rPr>
              <a:t>Лесняк</a:t>
            </a:r>
            <a:r>
              <a:rPr lang="ru-RU" sz="1800" dirty="0" smtClean="0">
                <a:solidFill>
                  <a:schemeClr val="tx1"/>
                </a:solidFill>
              </a:rPr>
              <a:t> В. И. Патриотическое воспитание: проблемы и пути их решения / В. И. </a:t>
            </a:r>
          </a:p>
          <a:p>
            <a:pPr lvl="0">
              <a:lnSpc>
                <a:spcPct val="110000"/>
              </a:lnSpc>
              <a:buNone/>
            </a:pPr>
            <a:r>
              <a:rPr lang="ru-RU" sz="1800" dirty="0" err="1" smtClean="0">
                <a:solidFill>
                  <a:schemeClr val="tx1"/>
                </a:solidFill>
              </a:rPr>
              <a:t>Лесняк</a:t>
            </a:r>
            <a:r>
              <a:rPr lang="ru-RU" sz="1800" dirty="0" smtClean="0">
                <a:solidFill>
                  <a:schemeClr val="tx1"/>
                </a:solidFill>
              </a:rPr>
              <a:t> // Педагогика. - 2013. </a:t>
            </a:r>
          </a:p>
          <a:p>
            <a:pPr lvl="0">
              <a:lnSpc>
                <a:spcPct val="110000"/>
              </a:lnSpc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4.</a:t>
            </a:r>
            <a:r>
              <a:rPr lang="ru-RU" sz="1800" dirty="0" smtClean="0">
                <a:solidFill>
                  <a:schemeClr val="tx1"/>
                </a:solidFill>
              </a:rPr>
              <a:t> Луховицкий В. Патриотическое воспитание: задачи, содержание, акценты: [на </a:t>
            </a:r>
          </a:p>
          <a:p>
            <a:pPr lvl="0">
              <a:lnSpc>
                <a:spcPct val="110000"/>
              </a:lnSpc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примере Великой </a:t>
            </a:r>
            <a:r>
              <a:rPr lang="ru-RU" sz="1800" dirty="0" err="1" smtClean="0">
                <a:solidFill>
                  <a:schemeClr val="tx1"/>
                </a:solidFill>
              </a:rPr>
              <a:t>Отеч</a:t>
            </a:r>
            <a:r>
              <a:rPr lang="ru-RU" sz="1800" dirty="0" smtClean="0">
                <a:solidFill>
                  <a:schemeClr val="tx1"/>
                </a:solidFill>
              </a:rPr>
              <a:t>. войны] / В. Луховицкий, Е. </a:t>
            </a:r>
            <a:r>
              <a:rPr lang="ru-RU" sz="1800" dirty="0" err="1" smtClean="0">
                <a:solidFill>
                  <a:schemeClr val="tx1"/>
                </a:solidFill>
              </a:rPr>
              <a:t>Русакова</a:t>
            </a:r>
            <a:r>
              <a:rPr lang="ru-RU" sz="1800" dirty="0" smtClean="0">
                <a:solidFill>
                  <a:schemeClr val="tx1"/>
                </a:solidFill>
              </a:rPr>
              <a:t>, Ю. </a:t>
            </a:r>
            <a:r>
              <a:rPr lang="ru-RU" sz="1800" dirty="0" err="1" smtClean="0">
                <a:solidFill>
                  <a:schemeClr val="tx1"/>
                </a:solidFill>
              </a:rPr>
              <a:t>Силинг</a:t>
            </a:r>
            <a:r>
              <a:rPr lang="ru-RU" sz="1800" dirty="0" smtClean="0">
                <a:solidFill>
                  <a:schemeClr val="tx1"/>
                </a:solidFill>
              </a:rPr>
              <a:t> // Нар. </a:t>
            </a:r>
          </a:p>
          <a:p>
            <a:pPr lvl="0">
              <a:lnSpc>
                <a:spcPct val="110000"/>
              </a:lnSpc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образование. – 2012.</a:t>
            </a:r>
          </a:p>
          <a:p>
            <a:pPr lvl="0">
              <a:lnSpc>
                <a:spcPct val="110000"/>
              </a:lnSpc>
              <a:buNone/>
            </a:pPr>
            <a:r>
              <a:rPr lang="ru-RU" sz="1800" b="1" dirty="0" smtClean="0">
                <a:solidFill>
                  <a:schemeClr val="tx1"/>
                </a:solidFill>
              </a:rPr>
              <a:t>5.</a:t>
            </a:r>
            <a:r>
              <a:rPr lang="ru-RU" sz="1800" dirty="0" smtClean="0">
                <a:solidFill>
                  <a:schemeClr val="tx1"/>
                </a:solidFill>
              </a:rPr>
              <a:t> Никандров Н.Д. Духовные ценности и воспитание в современной России / Н. Д </a:t>
            </a:r>
          </a:p>
          <a:p>
            <a:pPr lvl="0">
              <a:lnSpc>
                <a:spcPct val="110000"/>
              </a:lnSpc>
              <a:buNone/>
            </a:pPr>
            <a:r>
              <a:rPr lang="ru-RU" sz="1800" dirty="0" err="1" smtClean="0">
                <a:solidFill>
                  <a:schemeClr val="tx1"/>
                </a:solidFill>
              </a:rPr>
              <a:t>Никандро</a:t>
            </a:r>
            <a:r>
              <a:rPr lang="ru-RU" sz="1800" dirty="0" smtClean="0">
                <a:solidFill>
                  <a:schemeClr val="tx1"/>
                </a:solidFill>
              </a:rPr>
              <a:t>// Педагогика. - 2013</a:t>
            </a:r>
            <a:r>
              <a:rPr lang="ru-RU" sz="1800" smtClean="0">
                <a:solidFill>
                  <a:schemeClr val="tx1"/>
                </a:solidFill>
              </a:rPr>
              <a:t>. </a:t>
            </a:r>
            <a:endParaRPr lang="ru-RU" sz="18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86808" cy="22860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 внимание!</a:t>
            </a:r>
            <a:endParaRPr lang="ru-RU" sz="6000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85728"/>
            <a:ext cx="8715436" cy="6143668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8400" dirty="0" smtClean="0">
                <a:solidFill>
                  <a:schemeClr val="tx1"/>
                </a:solidFill>
              </a:rPr>
              <a:t>     В настоящее время перед дошкольными образовательными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400" dirty="0" smtClean="0">
                <a:solidFill>
                  <a:schemeClr val="tx1"/>
                </a:solidFill>
              </a:rPr>
              <a:t>учреждениями остро встала проблема гражданско</a:t>
            </a:r>
            <a:r>
              <a:rPr lang="ru-RU" sz="8400" b="1" dirty="0" smtClean="0">
                <a:solidFill>
                  <a:schemeClr val="tx1"/>
                </a:solidFill>
              </a:rPr>
              <a:t>-</a:t>
            </a:r>
            <a:r>
              <a:rPr lang="ru-RU" sz="8400" dirty="0" smtClean="0">
                <a:solidFill>
                  <a:schemeClr val="tx1"/>
                </a:solidFill>
              </a:rPr>
              <a:t>патриотического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400" dirty="0" smtClean="0">
                <a:solidFill>
                  <a:schemeClr val="tx1"/>
                </a:solidFill>
              </a:rPr>
              <a:t>воспитания подрастающего поколения, так как наследование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400" dirty="0" smtClean="0">
                <a:solidFill>
                  <a:schemeClr val="tx1"/>
                </a:solidFill>
              </a:rPr>
              <a:t>нравственных, патриотических ценностей семьи, родного края в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400" dirty="0" smtClean="0">
                <a:solidFill>
                  <a:schemeClr val="tx1"/>
                </a:solidFill>
              </a:rPr>
              <a:t>самом нежном возрасте – есть самый естественный, а поэтому и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400" dirty="0" smtClean="0">
                <a:solidFill>
                  <a:schemeClr val="tx1"/>
                </a:solidFill>
              </a:rPr>
              <a:t>верный способ гражданско</a:t>
            </a:r>
            <a:r>
              <a:rPr lang="ru-RU" sz="8400" b="1" dirty="0" smtClean="0">
                <a:solidFill>
                  <a:schemeClr val="tx1"/>
                </a:solidFill>
              </a:rPr>
              <a:t>-</a:t>
            </a:r>
            <a:r>
              <a:rPr lang="ru-RU" sz="8400" dirty="0" smtClean="0">
                <a:solidFill>
                  <a:schemeClr val="tx1"/>
                </a:solidFill>
              </a:rPr>
              <a:t>патриотического воспитания,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400" dirty="0" smtClean="0">
                <a:solidFill>
                  <a:schemeClr val="tx1"/>
                </a:solidFill>
              </a:rPr>
              <a:t>формирования чувства любви к своему краю, к Родине.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400" dirty="0" smtClean="0">
                <a:solidFill>
                  <a:schemeClr val="tx1"/>
                </a:solidFill>
              </a:rPr>
              <a:t>     Одним из компонентов образовательной области «Социально –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400" dirty="0" smtClean="0">
                <a:solidFill>
                  <a:schemeClr val="tx1"/>
                </a:solidFill>
              </a:rPr>
              <a:t>коммуникативное развитие».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400" dirty="0" smtClean="0">
                <a:solidFill>
                  <a:schemeClr val="tx1"/>
                </a:solidFill>
              </a:rPr>
              <a:t>     ФГОС ДО является патриотическое воспитание дошкольников,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400" dirty="0" smtClean="0">
                <a:solidFill>
                  <a:schemeClr val="tx1"/>
                </a:solidFill>
              </a:rPr>
              <a:t>позитивная социализация детей дошкольного возраста,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400" dirty="0" smtClean="0">
                <a:solidFill>
                  <a:schemeClr val="tx1"/>
                </a:solidFill>
              </a:rPr>
              <a:t>приобщение детей к </a:t>
            </a:r>
            <a:r>
              <a:rPr lang="ru-RU" sz="8400" dirty="0" err="1" smtClean="0">
                <a:solidFill>
                  <a:schemeClr val="tx1"/>
                </a:solidFill>
              </a:rPr>
              <a:t>социокультурным</a:t>
            </a:r>
            <a:r>
              <a:rPr lang="ru-RU" sz="8400" dirty="0" smtClean="0">
                <a:solidFill>
                  <a:schemeClr val="tx1"/>
                </a:solidFill>
              </a:rPr>
              <a:t> нормам, традициям семьи,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400" dirty="0" smtClean="0">
                <a:solidFill>
                  <a:schemeClr val="tx1"/>
                </a:solidFill>
              </a:rPr>
              <a:t>общества и государства. 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400" b="1" dirty="0" smtClean="0">
                <a:solidFill>
                  <a:schemeClr val="tx1"/>
                </a:solidFill>
              </a:rPr>
              <a:t>     Патриотизм</a:t>
            </a:r>
            <a:r>
              <a:rPr lang="ru-RU" sz="8400" dirty="0" smtClean="0">
                <a:solidFill>
                  <a:schemeClr val="tx1"/>
                </a:solidFill>
              </a:rPr>
              <a:t> – это любовь к Родине, преданность своему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400" dirty="0" smtClean="0">
                <a:solidFill>
                  <a:schemeClr val="tx1"/>
                </a:solidFill>
              </a:rPr>
              <a:t>Отечеству, стремление служить его интересам и готовность, вплоть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400" dirty="0" smtClean="0">
                <a:solidFill>
                  <a:schemeClr val="tx1"/>
                </a:solidFill>
              </a:rPr>
              <a:t>до самопожертвования, к его защите.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285728"/>
            <a:ext cx="8286808" cy="4429157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9600" b="1" dirty="0" smtClean="0">
                <a:solidFill>
                  <a:schemeClr val="tx1"/>
                </a:solidFill>
              </a:rPr>
              <a:t>     </a:t>
            </a:r>
            <a:r>
              <a:rPr lang="ru-RU" sz="8800" b="1" dirty="0" smtClean="0">
                <a:solidFill>
                  <a:schemeClr val="tx1"/>
                </a:solidFill>
              </a:rPr>
              <a:t>Патриотическое воспитание </a:t>
            </a:r>
            <a:r>
              <a:rPr lang="ru-RU" sz="8800" dirty="0" smtClean="0">
                <a:solidFill>
                  <a:schemeClr val="tx1"/>
                </a:solidFill>
              </a:rPr>
              <a:t>дошкольников реализуется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800" dirty="0" smtClean="0">
                <a:solidFill>
                  <a:schemeClr val="tx1"/>
                </a:solidFill>
              </a:rPr>
              <a:t>в основной общеобразовательной программе дошкольного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800" dirty="0" smtClean="0">
                <a:solidFill>
                  <a:schemeClr val="tx1"/>
                </a:solidFill>
              </a:rPr>
              <a:t>образовательного учреждения в соответствии с ФГОС, в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800" dirty="0" smtClean="0">
                <a:solidFill>
                  <a:schemeClr val="tx1"/>
                </a:solidFill>
              </a:rPr>
              <a:t>образовательной области «Социально-коммуникативное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800" dirty="0" smtClean="0">
                <a:solidFill>
                  <a:schemeClr val="tx1"/>
                </a:solidFill>
              </a:rPr>
              <a:t>развитие», в интеграции с другими образовательными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800" dirty="0" smtClean="0">
                <a:solidFill>
                  <a:schemeClr val="tx1"/>
                </a:solidFill>
              </a:rPr>
              <a:t>областями: «Речевое развитие», «Познавательное»,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800" dirty="0" smtClean="0">
                <a:solidFill>
                  <a:schemeClr val="tx1"/>
                </a:solidFill>
              </a:rPr>
              <a:t>«Художественно- эстетическое», «Физическое развитие».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800" dirty="0" smtClean="0">
                <a:solidFill>
                  <a:schemeClr val="tx1"/>
                </a:solidFill>
              </a:rPr>
              <a:t>     О необходимости патриотического воспитания говорится в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800" dirty="0" smtClean="0">
                <a:solidFill>
                  <a:schemeClr val="tx1"/>
                </a:solidFill>
              </a:rPr>
              <a:t>Законе Российской Федерации «Об образовании», где одной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800" dirty="0" smtClean="0">
                <a:solidFill>
                  <a:schemeClr val="tx1"/>
                </a:solidFill>
              </a:rPr>
              <a:t>из приоритетных задач системы образования ставится: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800" dirty="0" smtClean="0">
                <a:solidFill>
                  <a:schemeClr val="tx1"/>
                </a:solidFill>
              </a:rPr>
              <a:t>«воспитание гражданственности и патриотизма, любви к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800" dirty="0" smtClean="0">
                <a:solidFill>
                  <a:schemeClr val="tx1"/>
                </a:solidFill>
              </a:rPr>
              <a:t>своей Родине </a:t>
            </a:r>
            <a:r>
              <a:rPr lang="ru-RU" sz="8800" b="1" dirty="0" smtClean="0">
                <a:solidFill>
                  <a:schemeClr val="tx1"/>
                </a:solidFill>
              </a:rPr>
              <a:t>-</a:t>
            </a:r>
            <a:r>
              <a:rPr lang="ru-RU" sz="8800" dirty="0" smtClean="0">
                <a:solidFill>
                  <a:schemeClr val="tx1"/>
                </a:solidFill>
              </a:rPr>
              <a:t> России, уважение к государственным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800" dirty="0" smtClean="0">
                <a:solidFill>
                  <a:schemeClr val="tx1"/>
                </a:solidFill>
              </a:rPr>
              <a:t>символам, почитание народных традиций, нетерпимости к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800" dirty="0" smtClean="0">
                <a:solidFill>
                  <a:schemeClr val="tx1"/>
                </a:solidFill>
              </a:rPr>
              <a:t>любым антиконституционным и антиобщественным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8800" dirty="0" smtClean="0">
                <a:solidFill>
                  <a:schemeClr val="tx1"/>
                </a:solidFill>
              </a:rPr>
              <a:t>проявлениям»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Цель патриотического воспитания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071678"/>
            <a:ext cx="814393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 патриотического воспитания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– развитие в российском обществе высокой социальной активности, гражданской ответственности, духовности, становления граждан, обладающих позитивными ценностями и качествами, способных проявить их в созидательном процессе в интересах отечества, укрепления государства, обеспечение его жизненно важных интересов и устойчивого развития.</a:t>
            </a: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429652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Задачи патриотического воспитания дошкольников: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- историческая преемственность поколений, сохранение, распространение и развитие национальной культуры, воспитание 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бережного отношения к историческому и культурному наследию народов России;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- воспитание у ребенка любви и привязанности к своей семье, дому, детскому саду, улице, поселку;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-проявление доброжелательного внимания к окружающим, стремление оказать помощь, поддержку другому человеку;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-бережное отношение к окружающей природе, результатам труда других людей, чужим и своим вещам.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-формирование элементарных знаний о правах человека;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- знакомство детей с символами государства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(герб, флаг, гимн)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- развитие чувства ответственности и гордости за достижения страны;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- формирование толерантности, чувства уважения к другим народам, их традициям.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Данные задачи решаются во всех видах детской деятельности: на занятиях, в играх, в труде, в быту — так как воспитывают в ребенке не только патриотические чувства, но и формируют его взаимоотношения со взрослыми и сверстниками.</a:t>
            </a: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571612"/>
            <a:ext cx="75724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Система работы по патриотическому воспитанию дошкольников в детском саду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7"/>
            <a:ext cx="864399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Задача педагога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отобрать из массы впечатлений, получаемых ребенком, наиболее доступные ему: природа и мир животных дома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(детского сада, родного края)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труд людей, традиции, общественные события и т.д. Причем эпизоды, к которым привлекается внимание детей, должны быть яркими, образными, конкретными, вызывающими интерес.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Начиная работу по воспитанию любви к родному поселку, городу, краю, педагог обязан сам его хорошо знать. Он должен продумать, что целесообразнее показать и рассказать детям, особо выделив наиболее характерное для данной местности или данного края.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Планирование данной работы наиболее целесообразно по следующим темам: «Моя семья», «Моя улица», «Мой детский сад», «Мой край», «Моя страна – Россия». Работа по каждой теме должна включать занятия, игры, экскурсии, нерегламентированную деятельность детей, по некоторым темам — праздники.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714488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Формы и методы работы по патриотическому воспитанию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1106</Words>
  <Application>Microsoft Office PowerPoint</Application>
  <PresentationFormat>Экран (4:3)</PresentationFormat>
  <Paragraphs>169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«Воспитание патриота и гражданина России 21 века»</vt:lpstr>
      <vt:lpstr>«Любовь к родному краю, родной культуре, родной речи начинается с малого - с любви к своей семье, к своему жилищу, к своему детскому саду. Постепенно расширяясь, эта любовь переходит в любовь к родной стране, к её истории, прошлому и настоящему, ко всему человечеству» Л.С.Лихачев.</vt:lpstr>
      <vt:lpstr>Презентация PowerPoint</vt:lpstr>
      <vt:lpstr>Презентация PowerPoint</vt:lpstr>
      <vt:lpstr>Цель патриотического воспитания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используемой литературы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</dc:title>
  <cp:lastModifiedBy>Admin</cp:lastModifiedBy>
  <cp:revision>71</cp:revision>
  <dcterms:modified xsi:type="dcterms:W3CDTF">2022-02-21T07:38:31Z</dcterms:modified>
</cp:coreProperties>
</file>