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8" r:id="rId1"/>
  </p:sldMasterIdLst>
  <p:notesMasterIdLst>
    <p:notesMasterId r:id="rId10"/>
  </p:notesMasterIdLst>
  <p:sldIdLst>
    <p:sldId id="256" r:id="rId2"/>
    <p:sldId id="258" r:id="rId3"/>
    <p:sldId id="259" r:id="rId4"/>
    <p:sldId id="266" r:id="rId5"/>
    <p:sldId id="264" r:id="rId6"/>
    <p:sldId id="265" r:id="rId7"/>
    <p:sldId id="267" r:id="rId8"/>
    <p:sldId id="268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2BE00FA-FE85-46FC-93D2-DD07289111C3}">
          <p14:sldIdLst>
            <p14:sldId id="256"/>
            <p14:sldId id="258"/>
            <p14:sldId id="259"/>
            <p14:sldId id="266"/>
            <p14:sldId id="264"/>
            <p14:sldId id="265"/>
            <p14:sldId id="267"/>
            <p14:sldId id="26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CFFFF"/>
    <a:srgbClr val="99FFCC"/>
    <a:srgbClr val="D2F8F0"/>
    <a:srgbClr val="4AC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74" autoAdjust="0"/>
    <p:restoredTop sz="94667" autoAdjust="0"/>
  </p:normalViewPr>
  <p:slideViewPr>
    <p:cSldViewPr snapToGrid="0">
      <p:cViewPr varScale="1">
        <p:scale>
          <a:sx n="95" d="100"/>
          <a:sy n="95" d="100"/>
        </p:scale>
        <p:origin x="17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F52F6A-AAAA-40CE-B9EC-212E90DA3948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CA6880-2608-47EB-8056-30B9D1D257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9068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rgbClr val="262626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5C824745-E8AC-49B3-AE9C-028466A5AF63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2820803E-5405-4078-82FF-56B29EE34E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9852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4745-E8AC-49B3-AE9C-028466A5AF63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0803E-5405-4078-82FF-56B29EE34E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85745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4745-E8AC-49B3-AE9C-028466A5AF63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0803E-5405-4078-82FF-56B29EE34E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3154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4745-E8AC-49B3-AE9C-028466A5AF63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0803E-5405-4078-82FF-56B29EE34E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1483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4745-E8AC-49B3-AE9C-028466A5AF63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0803E-5405-4078-82FF-56B29EE34E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15089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4745-E8AC-49B3-AE9C-028466A5AF63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0803E-5405-4078-82FF-56B29EE34E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3994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4745-E8AC-49B3-AE9C-028466A5AF63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0803E-5405-4078-82FF-56B29EE34E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03836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4745-E8AC-49B3-AE9C-028466A5AF63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0803E-5405-4078-82FF-56B29EE34E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2783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4745-E8AC-49B3-AE9C-028466A5AF63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0803E-5405-4078-82FF-56B29EE34E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32952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4745-E8AC-49B3-AE9C-028466A5AF63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2820803E-5405-4078-82FF-56B29EE34E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992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5C824745-E8AC-49B3-AE9C-028466A5AF63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2820803E-5405-4078-82FF-56B29EE34E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55893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5C824745-E8AC-49B3-AE9C-028466A5AF63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2820803E-5405-4078-82FF-56B29EE34E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1160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9" r:id="rId1"/>
    <p:sldLayoutId id="2147483920" r:id="rId2"/>
    <p:sldLayoutId id="2147483921" r:id="rId3"/>
    <p:sldLayoutId id="2147483922" r:id="rId4"/>
    <p:sldLayoutId id="2147483923" r:id="rId5"/>
    <p:sldLayoutId id="2147483924" r:id="rId6"/>
    <p:sldLayoutId id="2147483925" r:id="rId7"/>
    <p:sldLayoutId id="2147483926" r:id="rId8"/>
    <p:sldLayoutId id="2147483927" r:id="rId9"/>
    <p:sldLayoutId id="2147483928" r:id="rId10"/>
    <p:sldLayoutId id="214748392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5448" y="1225932"/>
            <a:ext cx="7059168" cy="1013651"/>
          </a:xfrm>
        </p:spPr>
        <p:txBody>
          <a:bodyPr/>
          <a:lstStyle/>
          <a:p>
            <a:r>
              <a:rPr lang="ru-RU" sz="4800" b="1" dirty="0" smtClean="0"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Цифровые образовательные ресурсы</a:t>
            </a:r>
            <a:endParaRPr lang="ru-RU" sz="4800" b="1" dirty="0"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3999" y="-2"/>
            <a:ext cx="6858001" cy="6858001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4437" y="5061711"/>
            <a:ext cx="4740573" cy="164592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Как </a:t>
            </a:r>
            <a:r>
              <a:rPr lang="ru-RU" dirty="0" err="1" smtClean="0">
                <a:solidFill>
                  <a:schemeClr val="bg1"/>
                </a:solidFill>
              </a:rPr>
              <a:t>чилить</a:t>
            </a:r>
            <a:r>
              <a:rPr lang="ru-RU" dirty="0" smtClean="0">
                <a:solidFill>
                  <a:schemeClr val="bg1"/>
                </a:solidFill>
              </a:rPr>
              <a:t> с пользой для себя</a:t>
            </a:r>
            <a:r>
              <a:rPr lang="ru-RU" dirty="0" smtClean="0">
                <a:solidFill>
                  <a:schemeClr val="bg1"/>
                </a:solidFill>
              </a:rPr>
              <a:t>?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Автор: </a:t>
            </a:r>
            <a:r>
              <a:rPr lang="ru-RU" sz="2000" dirty="0" err="1" smtClean="0">
                <a:solidFill>
                  <a:schemeClr val="bg1"/>
                </a:solidFill>
              </a:rPr>
              <a:t>Добрякова</a:t>
            </a:r>
            <a:r>
              <a:rPr lang="ru-RU" sz="2000" dirty="0" smtClean="0">
                <a:solidFill>
                  <a:schemeClr val="bg1"/>
                </a:solidFill>
              </a:rPr>
              <a:t> Е.Д. - психолог МБУ ДО ЦОТ «Омега»</a:t>
            </a: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762" y="2310703"/>
            <a:ext cx="3571595" cy="2679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744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5843" y="354901"/>
            <a:ext cx="11640312" cy="132556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Критерии оценки эффективности цифровых образовательных ресурсов</a:t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749946"/>
              </p:ext>
            </p:extLst>
          </p:nvPr>
        </p:nvGraphicFramePr>
        <p:xfrm>
          <a:off x="275843" y="1417319"/>
          <a:ext cx="7754112" cy="5303520"/>
        </p:xfrm>
        <a:graphic>
          <a:graphicData uri="http://schemas.openxmlformats.org/drawingml/2006/table">
            <a:tbl>
              <a:tblPr firstRow="1" firstCol="1" bandRow="1"/>
              <a:tblGrid>
                <a:gridCol w="2583876"/>
                <a:gridCol w="5170236"/>
              </a:tblGrid>
              <a:tr h="33147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90" marR="639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Описание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90" marR="639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1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Доступность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90" marR="639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Наличие бесплатного контента, стоимость курсов, активность курсов (открытые или заявленные, но закрытые долгое время для пользователей курсы)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90" marR="639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9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Профессиональное сообщество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90" marR="639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Педагоги, психологи, специалисты в предметных областях, привлечённые спикеры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90" marR="639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9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Целевая рассылка материалов по подписке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90" marR="639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Учет личных интересов пользователя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90" marR="639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9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Доступность на различных технологичных устройствах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90" marR="639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Компьютеры, планшеты, смартфоны, а также мессенджеры в социальных сетях (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Telegram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YouTube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90" marR="639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9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Проведение собственных исследований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90" marR="639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Изучение меняющихся условий среды, потребностей рынка, навыков специалистов, ценностей общества и т.д.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90" marR="639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9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Ориентация на конкретный целевой запрос аудитории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90" marR="639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Возраст, решаемые задачи, сдача ЕГЭ-ОГЭ, репетиторство и т.д.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90" marR="639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9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Оформление цифровой образовательной платформы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90" marR="639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Структурированность, компактность контента, современный привлекательный дизайн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90" marR="639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9628" y="742475"/>
            <a:ext cx="2287523" cy="2287523"/>
          </a:xfrm>
          <a:prstGeom prst="rect">
            <a:avLst/>
          </a:prstGeom>
        </p:spPr>
      </p:pic>
      <p:pic>
        <p:nvPicPr>
          <p:cNvPr id="2050" name="Picture 2" descr="https://logosdownload.com/logo/skillbox-logo-b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9761" y="3577441"/>
            <a:ext cx="2392658" cy="532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43302" y="2338613"/>
            <a:ext cx="3374644" cy="13495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14715" y="4033450"/>
            <a:ext cx="3901440" cy="16703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39294" y="5426703"/>
            <a:ext cx="2976861" cy="733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659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46004" y="499533"/>
            <a:ext cx="83995" cy="165819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half" idx="1"/>
          </p:nvPr>
        </p:nvSpPr>
        <p:spPr>
          <a:xfrm>
            <a:off x="676656" y="406400"/>
            <a:ext cx="4663440" cy="5359062"/>
          </a:xfrm>
        </p:spPr>
        <p:txBody>
          <a:bodyPr>
            <a:normAutofit/>
          </a:bodyPr>
          <a:lstStyle/>
          <a:p>
            <a:r>
              <a:rPr lang="en-US" sz="4800" dirty="0" err="1" smtClean="0"/>
              <a:t>Skillbox</a:t>
            </a:r>
            <a:endParaRPr lang="ru-RU" sz="4800" dirty="0"/>
          </a:p>
        </p:txBody>
      </p:sp>
      <p:sp>
        <p:nvSpPr>
          <p:cNvPr id="10" name="Объект 9"/>
          <p:cNvSpPr>
            <a:spLocks noGrp="1"/>
          </p:cNvSpPr>
          <p:nvPr>
            <p:ph sz="half" idx="2"/>
          </p:nvPr>
        </p:nvSpPr>
        <p:spPr>
          <a:xfrm>
            <a:off x="5340097" y="406400"/>
            <a:ext cx="6089902" cy="5359062"/>
          </a:xfrm>
        </p:spPr>
        <p:txBody>
          <a:bodyPr>
            <a:normAutofit/>
          </a:bodyPr>
          <a:lstStyle/>
          <a:p>
            <a:pPr marL="1571400" lvl="8" indent="0">
              <a:buNone/>
            </a:pPr>
            <a:r>
              <a:rPr lang="en-US" sz="4800" dirty="0" err="1" smtClean="0"/>
              <a:t>Stepik</a:t>
            </a:r>
            <a:endParaRPr lang="ru-RU" sz="48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02" y="3508438"/>
            <a:ext cx="2801874" cy="280187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298" y="1122350"/>
            <a:ext cx="4293870" cy="193224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8376" y="3085601"/>
            <a:ext cx="3382137" cy="314798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57605" y="1313875"/>
            <a:ext cx="1705476" cy="168771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62235" y="4909375"/>
            <a:ext cx="1749813" cy="174981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63771" y="1122350"/>
            <a:ext cx="4690759" cy="378717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41371" y="4645866"/>
            <a:ext cx="2938815" cy="1959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17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972800" y="499533"/>
            <a:ext cx="457199" cy="165819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676656" y="429768"/>
            <a:ext cx="4663440" cy="5335694"/>
          </a:xfrm>
        </p:spPr>
        <p:txBody>
          <a:bodyPr>
            <a:normAutofit/>
          </a:bodyPr>
          <a:lstStyle/>
          <a:p>
            <a:r>
              <a:rPr lang="ru-RU" sz="4800" dirty="0" err="1" smtClean="0"/>
              <a:t>Нетология</a:t>
            </a:r>
            <a:endParaRPr lang="ru-RU" sz="4800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6011330" y="429768"/>
            <a:ext cx="4663440" cy="5335694"/>
          </a:xfrm>
        </p:spPr>
        <p:txBody>
          <a:bodyPr>
            <a:normAutofit/>
          </a:bodyPr>
          <a:lstStyle/>
          <a:p>
            <a:r>
              <a:rPr lang="ru-RU" sz="4800" dirty="0" err="1" smtClean="0"/>
              <a:t>Навигатум</a:t>
            </a:r>
            <a:endParaRPr lang="ru-RU" sz="48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589" y="1194340"/>
            <a:ext cx="5069900" cy="269338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686" y="3217735"/>
            <a:ext cx="5395186" cy="254772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5665" y="4252180"/>
            <a:ext cx="5340096" cy="245215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4853" y="5459928"/>
            <a:ext cx="2944677" cy="126069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30725" y="1194247"/>
            <a:ext cx="5263283" cy="296235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31709" y="4702505"/>
            <a:ext cx="3448527" cy="84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85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4" y="115485"/>
            <a:ext cx="11476864" cy="1246971"/>
          </a:xfrm>
        </p:spPr>
        <p:txBody>
          <a:bodyPr>
            <a:noAutofit/>
          </a:bodyPr>
          <a:lstStyle/>
          <a:p>
            <a:r>
              <a:rPr lang="ru-RU" sz="4400" dirty="0" smtClean="0"/>
              <a:t>Бесплатные онлайн-курсы в профориентации старших школьников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05272" y="4497173"/>
            <a:ext cx="6208776" cy="2009967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dirty="0">
                <a:solidFill>
                  <a:prstClr val="black">
                    <a:lumMod val="85000"/>
                    <a:lumOff val="15000"/>
                  </a:prstClr>
                </a:solidFill>
              </a:rPr>
              <a:t>Профориентация -  это система подготовки человека к свободному, самостоятельному выбору с учётом его склонностей, интересов, возможностей, общественных потребностей, перспектив развития в быстро меняющихся условиях среды. (</a:t>
            </a:r>
            <a:r>
              <a:rPr lang="ru-RU" dirty="0" err="1">
                <a:solidFill>
                  <a:prstClr val="black">
                    <a:lumMod val="85000"/>
                    <a:lumOff val="15000"/>
                  </a:prstClr>
                </a:solidFill>
              </a:rPr>
              <a:t>Е.В.Гудкова</a:t>
            </a:r>
            <a:r>
              <a:rPr lang="ru-RU" dirty="0">
                <a:solidFill>
                  <a:prstClr val="black">
                    <a:lumMod val="85000"/>
                    <a:lumOff val="15000"/>
                  </a:prstClr>
                </a:solidFill>
              </a:rPr>
              <a:t>)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6775" y="921259"/>
            <a:ext cx="6230113" cy="3504438"/>
          </a:xfrm>
          <a:prstGeom prst="rect">
            <a:avLst/>
          </a:prstGeom>
        </p:spPr>
      </p:pic>
      <p:pic>
        <p:nvPicPr>
          <p:cNvPr id="1026" name="Picture 2" descr="https://sun9-77.userapi.com/impg/Pv_8V0MZFJKcpbghVOVxHMy8bJcFr6gvKcHnGA/8SCSNRz9mcc.jpg?size=1242x1113&amp;quality=95&amp;sign=d7196db3725477c4492490334468e880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105" y="1362456"/>
            <a:ext cx="3520957" cy="3155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49.userapi.com/impg/LeDsT1wHZpnKmHiCZqcGwhbjjB2WFF2C3ySRXw/Qgxmd0iGp2s.jpg?size=1242x1046&amp;quality=95&amp;sign=2b1a17ab332dcdefd54c158dd463891a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9302" y="3838114"/>
            <a:ext cx="3492881" cy="2941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5252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9411" y="293112"/>
            <a:ext cx="10772775" cy="945219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/>
              <a:t>Курсы по саморазвитию</a:t>
            </a:r>
            <a:endParaRPr lang="ru-RU" sz="4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7784" y="1238331"/>
            <a:ext cx="2221835" cy="223906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11480" y="3563578"/>
            <a:ext cx="277977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Курс</a:t>
            </a:r>
            <a:r>
              <a:rPr lang="ru-RU" sz="2000" b="1" dirty="0"/>
              <a:t>: </a:t>
            </a:r>
            <a:r>
              <a:rPr lang="en-US" sz="2000" b="1" dirty="0"/>
              <a:t>Art of soft skills</a:t>
            </a:r>
            <a:r>
              <a:rPr lang="ru-RU" sz="2000" b="1" dirty="0"/>
              <a:t>: гибкие навыки для жизни и учёбы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4478" y="2451960"/>
            <a:ext cx="2188498" cy="222323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03831" y="4761383"/>
            <a:ext cx="30220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Курс: Личностное развитие</a:t>
            </a:r>
            <a:endParaRPr lang="ru-RU" sz="2000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1831" y="2451960"/>
            <a:ext cx="2187946" cy="222323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433777" y="4761383"/>
            <a:ext cx="2286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Курс: Гибкое мышление</a:t>
            </a:r>
            <a:endParaRPr lang="ru-RU" sz="2000" b="1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51977" y="1152144"/>
            <a:ext cx="2187086" cy="222323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9585338" y="3563578"/>
            <a:ext cx="24231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Курс: Введение в программирование (С++)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719897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5176" y="499533"/>
            <a:ext cx="5504688" cy="1658198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Тест «Гуманитарий» или «технарь» (</a:t>
            </a:r>
            <a:r>
              <a:rPr lang="en-US" sz="4000" dirty="0" err="1" smtClean="0"/>
              <a:t>Testometrika</a:t>
            </a:r>
            <a:r>
              <a:rPr lang="en-US" sz="4000" dirty="0" smtClean="0"/>
              <a:t> Team)</a:t>
            </a:r>
            <a:endParaRPr lang="ru-RU" sz="4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6598" y="499533"/>
            <a:ext cx="5831119" cy="5911858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54280" y="2395728"/>
            <a:ext cx="3528276" cy="3565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159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1060" y="409374"/>
            <a:ext cx="5219280" cy="40644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08534" y="4605145"/>
            <a:ext cx="2702109" cy="1658198"/>
          </a:xfrm>
        </p:spPr>
        <p:txBody>
          <a:bodyPr/>
          <a:lstStyle/>
          <a:p>
            <a:r>
              <a:rPr lang="ru-RU" dirty="0" smtClean="0"/>
              <a:t>Кто ты?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86016" y="2011680"/>
            <a:ext cx="4444365" cy="376618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658" y="351957"/>
            <a:ext cx="5059492" cy="5824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174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Метрополия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Метрополи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поли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0941A018-FB9B-4401-A32C-7E04526866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Метрополия</Template>
  <TotalTime>337</TotalTime>
  <Words>238</Words>
  <Application>Microsoft Office PowerPoint</Application>
  <PresentationFormat>Широкоэкранный</PresentationFormat>
  <Paragraphs>33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Microsoft YaHei Light</vt:lpstr>
      <vt:lpstr>Arial</vt:lpstr>
      <vt:lpstr>Calibri</vt:lpstr>
      <vt:lpstr>Calibri Light</vt:lpstr>
      <vt:lpstr>Times New Roman</vt:lpstr>
      <vt:lpstr>Метрополия</vt:lpstr>
      <vt:lpstr>Цифровые образовательные ресурсы</vt:lpstr>
      <vt:lpstr>Критерии оценки эффективности цифровых образовательных ресурсов </vt:lpstr>
      <vt:lpstr>Презентация PowerPoint</vt:lpstr>
      <vt:lpstr>Презентация PowerPoint</vt:lpstr>
      <vt:lpstr>Бесплатные онлайн-курсы в профориентации старших школьников</vt:lpstr>
      <vt:lpstr>Курсы по саморазвитию</vt:lpstr>
      <vt:lpstr>Тест «Гуманитарий» или «технарь» (Testometrika Team)</vt:lpstr>
      <vt:lpstr>Кто ты?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Цифровые образовательные ресурсы</dc:title>
  <dc:creator>Учетная запись Майкрософт</dc:creator>
  <cp:lastModifiedBy>Учетная запись Майкрософт</cp:lastModifiedBy>
  <cp:revision>24</cp:revision>
  <dcterms:created xsi:type="dcterms:W3CDTF">2023-04-06T18:58:54Z</dcterms:created>
  <dcterms:modified xsi:type="dcterms:W3CDTF">2024-01-15T12:24:31Z</dcterms:modified>
</cp:coreProperties>
</file>