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70" r:id="rId5"/>
    <p:sldId id="271" r:id="rId6"/>
    <p:sldId id="273" r:id="rId7"/>
    <p:sldId id="272" r:id="rId8"/>
    <p:sldId id="265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61" r:id="rId23"/>
    <p:sldId id="28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000000"/>
    <a:srgbClr val="0000CC"/>
    <a:srgbClr val="3B9616"/>
    <a:srgbClr val="5DDF29"/>
    <a:srgbClr val="4ABE1C"/>
    <a:srgbClr val="FFFF66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62" autoAdjust="0"/>
  </p:normalViewPr>
  <p:slideViewPr>
    <p:cSldViewPr>
      <p:cViewPr>
        <p:scale>
          <a:sx n="60" d="100"/>
          <a:sy n="60" d="100"/>
        </p:scale>
        <p:origin x="-1560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http://player.myshared.ru/900456/data/images/img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6036" cy="686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>
              <a:defRPr b="1" cap="none" spc="0">
                <a:ln/>
                <a:solidFill>
                  <a:srgbClr val="3B9616"/>
                </a:solidFill>
                <a:effectLst>
                  <a:outerShdw blurRad="50800" dist="50800" dir="5400000" algn="ctr" rotWithShape="0">
                    <a:srgbClr val="FFFF00"/>
                  </a:outerShdw>
                </a:effectLst>
              </a:defRPr>
            </a:lvl1pPr>
          </a:lstStyle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0" cap="none" spc="0" baseline="0">
                <a:ln w="10160">
                  <a:solidFill>
                    <a:srgbClr val="92D050"/>
                  </a:solidFill>
                  <a:prstDash val="solid"/>
                </a:ln>
                <a:solidFill>
                  <a:srgbClr val="FFFF66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ru-RU" dirty="0"/>
          </a:p>
        </p:txBody>
      </p:sp>
      <p:pic>
        <p:nvPicPr>
          <p:cNvPr id="1026" name="Picture 2" descr="http://www.children.dark-energy.ru/upload/iblock/71d/71dca34580070ad5e38ec8efe454973a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754" b="100000" l="0" r="100000">
                        <a14:foregroundMark x1="67431" y1="52047" x2="67431" y2="52047"/>
                        <a14:foregroundMark x1="78899" y1="44444" x2="78899" y2="4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28918" y="5013176"/>
            <a:ext cx="2076450" cy="162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2230198">
            <a:off x="174607" y="740281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273734">
            <a:off x="1143027" y="160453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6" descr="После уроков: Апрель 2011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6021288"/>
            <a:ext cx="2643206" cy="6819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52446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>
                <a:latin typeface="Times New Roman" pitchFamily="18" charset="0"/>
                <a:cs typeface="Times New Roman" pitchFamily="18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2050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11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07812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 sz="2800"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 sz="2000"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 sz="1800"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 sz="1800"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Clr>
                <a:srgbClr val="00B050"/>
              </a:buClr>
              <a:buFontTx/>
              <a:buBlip>
                <a:blip r:embed="rId2"/>
              </a:buBlip>
              <a:defRPr sz="2800"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buClr>
                <a:srgbClr val="00B050"/>
              </a:buClr>
              <a:buFont typeface="Wingdings" pitchFamily="2" charset="2"/>
              <a:buChar char="Ø"/>
              <a:defRPr sz="2400">
                <a:latin typeface="Times New Roman" pitchFamily="18" charset="0"/>
                <a:cs typeface="Times New Roman" pitchFamily="18" charset="0"/>
              </a:defRPr>
            </a:lvl2pPr>
            <a:lvl3pPr>
              <a:buClr>
                <a:srgbClr val="00B050"/>
              </a:buClr>
              <a:defRPr sz="2000">
                <a:latin typeface="Times New Roman" pitchFamily="18" charset="0"/>
                <a:cs typeface="Times New Roman" pitchFamily="18" charset="0"/>
              </a:defRPr>
            </a:lvl3pPr>
            <a:lvl4pPr marL="1600200" indent="-228600">
              <a:buClr>
                <a:srgbClr val="00B050"/>
              </a:buClr>
              <a:buFont typeface="Courier New" pitchFamily="49" charset="0"/>
              <a:buChar char="o"/>
              <a:defRPr sz="1800">
                <a:latin typeface="Times New Roman" pitchFamily="18" charset="0"/>
                <a:cs typeface="Times New Roman" pitchFamily="18" charset="0"/>
              </a:defRPr>
            </a:lvl4pPr>
            <a:lvl5pPr>
              <a:buClr>
                <a:srgbClr val="00B050"/>
              </a:buClr>
              <a:defRPr sz="1800">
                <a:latin typeface="Times New Roman" pitchFamily="18" charset="0"/>
                <a:cs typeface="Times New Roman" pitchFamily="18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8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13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2345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rgbClr val="FFC000"/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0" y="4327668"/>
            <a:ext cx="9169657" cy="2530332"/>
          </a:xfrm>
          <a:prstGeom prst="rect">
            <a:avLst/>
          </a:prstGeom>
        </p:spPr>
      </p:pic>
      <p:pic>
        <p:nvPicPr>
          <p:cNvPr id="9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210274">
            <a:off x="574182" y="4687766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2578" y="188640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player.myshared.ru/457183/data/images/img4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3141">
            <a:off x="8092219" y="620688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38438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B386-E0E9-4F67-B7AA-70E5FF3FE7CD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39257-3892-4965-9465-25F88323B7B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660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271920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Мастер класс </a:t>
            </a:r>
            <a:br>
              <a:rPr lang="ru-RU" dirty="0" smtClean="0"/>
            </a:br>
            <a:r>
              <a:rPr lang="ru-RU" dirty="0" smtClean="0"/>
              <a:t>«Экологические проекты как способ вовлечения детей и их родителей в экологическую культуру окружающего мира».</a:t>
            </a:r>
            <a:br>
              <a:rPr lang="ru-RU" dirty="0" smtClean="0"/>
            </a:br>
            <a:endParaRPr lang="ru-RU" dirty="0">
              <a:ln>
                <a:solidFill>
                  <a:srgbClr val="00B050"/>
                </a:solidFill>
              </a:ln>
              <a:solidFill>
                <a:srgbClr val="4ABE1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005064"/>
            <a:ext cx="6872808" cy="266429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    </a:t>
            </a:r>
          </a:p>
          <a:p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                Автор: Зозуля Ю.А. </a:t>
            </a:r>
            <a:endParaRPr lang="ru-RU" sz="2800" b="1" spc="50" dirty="0" smtClean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                            </a:t>
            </a:r>
            <a:r>
              <a:rPr lang="ru-RU" sz="2800" b="1" spc="50" dirty="0" err="1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Кнутас</a:t>
            </a:r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 Л.А.</a:t>
            </a:r>
          </a:p>
          <a:p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                               Копылова В.Г.</a:t>
            </a:r>
          </a:p>
          <a:p>
            <a:r>
              <a:rPr lang="ru-RU" sz="2800" b="1" spc="50" dirty="0" smtClean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                                 Волошина В.В.</a:t>
            </a:r>
            <a:endParaRPr lang="ru-RU" sz="2800" b="1" spc="50" dirty="0" smtClean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  <a:p>
            <a:endParaRPr lang="ru-RU" sz="2800" b="1" spc="50" dirty="0" smtClean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  <a:p>
            <a:pPr lvl="1"/>
            <a:endParaRPr lang="ru-RU" sz="2400" b="1" spc="50" dirty="0" smtClean="0">
              <a:ln w="11430">
                <a:solidFill>
                  <a:srgbClr val="C00000"/>
                </a:solidFill>
              </a:ln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1392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Психогимнастика</a:t>
            </a:r>
            <a:r>
              <a:rPr lang="ru-RU" dirty="0" smtClean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– </a:t>
            </a:r>
            <a:br>
              <a:rPr lang="ru-RU" sz="4000" dirty="0" smtClean="0"/>
            </a:br>
            <a:r>
              <a:rPr lang="ru-RU" sz="4000" dirty="0" smtClean="0"/>
              <a:t>это система этюдов (</a:t>
            </a:r>
            <a:r>
              <a:rPr lang="ru-RU" sz="4000" i="1" dirty="0" smtClean="0"/>
              <a:t>«выразительных движений»</a:t>
            </a:r>
            <a:r>
              <a:rPr lang="ru-RU" sz="4000" dirty="0" smtClean="0"/>
              <a:t>, сориентированных, в первую очередь, на формирование определенных сторон личности: способности к сопереживанию, чувству сострадания, понимания, а также на формирование нравственно-экологических взглядов).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1845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>Деятельность с участниками мастер-класса с демонстрацией приемов эффективной работы с детьми.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pPr lvl="0"/>
            <a:r>
              <a:rPr lang="ru-RU" sz="6000" dirty="0" smtClean="0"/>
              <a:t> </a:t>
            </a:r>
            <a:r>
              <a:rPr lang="ru-RU" sz="8000" dirty="0" smtClean="0"/>
              <a:t>Разминка: </a:t>
            </a:r>
            <a:br>
              <a:rPr lang="ru-RU" sz="8000" dirty="0" smtClean="0"/>
            </a:br>
            <a:r>
              <a:rPr lang="ru-RU" sz="8000" dirty="0" smtClean="0"/>
              <a:t>Блиц - вопросы</a:t>
            </a:r>
            <a:br>
              <a:rPr lang="ru-RU" sz="8000" dirty="0" smtClean="0"/>
            </a:br>
            <a:endParaRPr lang="ru-RU" sz="8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 fontScale="90000"/>
          </a:bodyPr>
          <a:lstStyle/>
          <a:p>
            <a:pPr lvl="0"/>
            <a:r>
              <a:rPr lang="ru-RU" sz="8000" dirty="0" smtClean="0"/>
              <a:t>Дидактическая игра:</a:t>
            </a:r>
            <a:br>
              <a:rPr lang="ru-RU" sz="8000" dirty="0" smtClean="0"/>
            </a:br>
            <a:r>
              <a:rPr lang="ru-RU" sz="8000" dirty="0" smtClean="0"/>
              <a:t> </a:t>
            </a:r>
            <a:r>
              <a:rPr lang="ru-RU" sz="6700" dirty="0" smtClean="0"/>
              <a:t> «Собери правильно»</a:t>
            </a:r>
            <a:br>
              <a:rPr lang="ru-RU" sz="6700" dirty="0" smtClean="0"/>
            </a:br>
            <a:endParaRPr lang="ru-RU" sz="67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rmAutofit fontScale="90000"/>
          </a:bodyPr>
          <a:lstStyle/>
          <a:p>
            <a:pPr lvl="0"/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Решение педагогических ситуаций</a:t>
            </a:r>
            <a:br>
              <a:rPr lang="ru-RU" sz="8000" dirty="0" smtClean="0"/>
            </a:br>
            <a:endParaRPr lang="ru-RU" sz="8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pPr lvl="0"/>
            <a:r>
              <a:rPr lang="ru-RU" sz="6000" dirty="0" smtClean="0"/>
              <a:t>Шуточная игра «Концовки обманки»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pPr lvl="0"/>
            <a:r>
              <a:rPr lang="ru-RU" sz="8000" dirty="0" smtClean="0"/>
              <a:t>Музыкальная пауза </a:t>
            </a:r>
            <a:br>
              <a:rPr lang="ru-RU" sz="8000" dirty="0" smtClean="0"/>
            </a:br>
            <a:endParaRPr lang="ru-RU" sz="8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/>
          </a:bodyPr>
          <a:lstStyle/>
          <a:p>
            <a:pPr lvl="0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Творческое задание</a:t>
            </a:r>
            <a:br>
              <a:rPr lang="ru-RU" sz="60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ru-RU" sz="8000" dirty="0" err="1" smtClean="0"/>
              <a:t>Ароматерапия</a:t>
            </a:r>
            <a:r>
              <a:rPr lang="ru-RU" sz="8000" dirty="0" smtClean="0"/>
              <a:t> </a:t>
            </a:r>
            <a:endParaRPr lang="ru-RU" sz="8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530626"/>
          </a:xfrm>
        </p:spPr>
        <p:txBody>
          <a:bodyPr>
            <a:normAutofit/>
          </a:bodyPr>
          <a:lstStyle/>
          <a:p>
            <a:r>
              <a:rPr lang="ru-RU" sz="6000" dirty="0" smtClean="0"/>
              <a:t>«А знаете ли вы?»</a:t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G:\праздник\картинки семья\210403_20136-650x6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348880"/>
            <a:ext cx="4559548" cy="373882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532859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Экологическая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культура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это уровень восприятия людьми природы, окружающего мира и оценка своего положения во вселенной, отношение человека к миру.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5112568"/>
          </a:xfrm>
        </p:spPr>
        <p:txBody>
          <a:bodyPr>
            <a:normAutofit/>
          </a:bodyPr>
          <a:lstStyle/>
          <a:p>
            <a:r>
              <a:rPr lang="ru-RU" sz="6700" dirty="0" smtClean="0"/>
              <a:t>кроссворд </a:t>
            </a:r>
            <a:br>
              <a:rPr lang="ru-RU" sz="6700" dirty="0" smtClean="0"/>
            </a:br>
            <a:r>
              <a:rPr lang="ru-RU" dirty="0" smtClean="0"/>
              <a:t>«Лекарственные растения»</a:t>
            </a:r>
            <a:br>
              <a:rPr lang="ru-RU" dirty="0" smtClean="0"/>
            </a:br>
            <a:r>
              <a:rPr lang="ru-RU" sz="6000" dirty="0" smtClean="0"/>
              <a:t> </a:t>
            </a:r>
            <a:br>
              <a:rPr lang="ru-RU" sz="6000" dirty="0" smtClean="0"/>
            </a:br>
            <a:endParaRPr lang="ru-RU" sz="6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/>
          </a:bodyPr>
          <a:lstStyle/>
          <a:p>
            <a:r>
              <a:rPr lang="ru-RU" sz="8000" smtClean="0"/>
              <a:t/>
            </a:r>
            <a:br>
              <a:rPr lang="ru-RU" sz="8000" smtClean="0"/>
            </a:br>
            <a:r>
              <a:rPr lang="ru-RU" sz="8000" smtClean="0"/>
              <a:t>Красная  </a:t>
            </a:r>
            <a:r>
              <a:rPr lang="ru-RU" sz="8000" dirty="0" smtClean="0"/>
              <a:t>книга</a:t>
            </a:r>
            <a:br>
              <a:rPr lang="ru-RU" sz="8000" dirty="0" smtClean="0"/>
            </a:br>
            <a:r>
              <a:rPr lang="ru-RU" sz="8000" dirty="0" smtClean="0"/>
              <a:t> </a:t>
            </a:r>
            <a:br>
              <a:rPr lang="ru-RU" sz="8000" dirty="0" smtClean="0"/>
            </a:br>
            <a:endParaRPr lang="ru-RU" sz="8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5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2" descr="C:\Users\HP\Downloads\фото дед Костя\0005864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71805" cy="604867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ВНИМАНИЕ!!!</a:t>
            </a:r>
            <a:endParaRPr lang="ru-RU" sz="4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 fontScale="90000"/>
          </a:bodyPr>
          <a:lstStyle/>
          <a:p>
            <a:r>
              <a:rPr lang="ru-RU" sz="6000" i="1" dirty="0" smtClean="0"/>
              <a:t>Уровень</a:t>
            </a:r>
            <a:r>
              <a:rPr lang="ru-RU" sz="6000" dirty="0" smtClean="0"/>
              <a:t> экологической культуры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– </a:t>
            </a:r>
            <a:br>
              <a:rPr lang="ru-RU" dirty="0" smtClean="0"/>
            </a:br>
            <a:r>
              <a:rPr lang="ru-RU" dirty="0" smtClean="0"/>
              <a:t>это  результат воспитания, главной функцией которого является подготовка подрастающего поколения к жизни в этом мире.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r>
              <a:rPr lang="ru-RU" sz="4800" i="1" dirty="0" smtClean="0"/>
              <a:t>Основными</a:t>
            </a:r>
            <a:r>
              <a:rPr lang="ru-RU" sz="4800" dirty="0" smtClean="0"/>
              <a:t> </a:t>
            </a:r>
            <a:r>
              <a:rPr lang="ru-RU" sz="4800" i="1" dirty="0" smtClean="0"/>
              <a:t>компонентами</a:t>
            </a:r>
            <a:r>
              <a:rPr lang="ru-RU" sz="4800" dirty="0" smtClean="0"/>
              <a:t> экологической культуры личности 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экологические знания;</a:t>
            </a:r>
          </a:p>
          <a:p>
            <a:r>
              <a:rPr lang="ru-RU" sz="4000" dirty="0" smtClean="0"/>
              <a:t>экологическое мышление;</a:t>
            </a:r>
          </a:p>
          <a:p>
            <a:r>
              <a:rPr lang="ru-RU" sz="4000" dirty="0" smtClean="0"/>
              <a:t> экологически оправданное поведение и чувство любви к природе.</a:t>
            </a:r>
            <a:endParaRPr lang="ru-RU" sz="4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6000" dirty="0" smtClean="0"/>
              <a:t>Задачи экологического воспитания –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это задачи создания и реализации воспитательно-образовательной модели, при которой достигается эффект - очевидные проявления начал экологической культуры у детей.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Autofit/>
          </a:bodyPr>
          <a:lstStyle/>
          <a:p>
            <a:r>
              <a:rPr lang="ru-RU" sz="4000" dirty="0" smtClean="0"/>
              <a:t>Главная задача экологического воспитания в детском саду </a:t>
            </a:r>
            <a:br>
              <a:rPr lang="ru-RU" sz="4000" dirty="0" smtClean="0"/>
            </a:br>
            <a:r>
              <a:rPr lang="ru-RU" sz="4000" dirty="0" smtClean="0"/>
              <a:t>–</a:t>
            </a:r>
            <a:br>
              <a:rPr lang="ru-RU" sz="4000" dirty="0" smtClean="0"/>
            </a:br>
            <a:r>
              <a:rPr lang="ru-RU" sz="4000" dirty="0" smtClean="0"/>
              <a:t> научить ребенка заботливому отношению к природе, бережно распоряжаться богатствами природы, воспитать защитников природы. </a:t>
            </a:r>
            <a:br>
              <a:rPr lang="ru-RU" sz="40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Проектная </a:t>
            </a:r>
            <a:r>
              <a:rPr lang="ru-RU" sz="6000" dirty="0" err="1" smtClean="0"/>
              <a:t>деятельноcть</a:t>
            </a:r>
            <a:r>
              <a:rPr lang="ru-RU" sz="6000" dirty="0" smtClean="0"/>
              <a:t>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– </a:t>
            </a:r>
            <a:br>
              <a:rPr lang="ru-RU" sz="4000" dirty="0" smtClean="0"/>
            </a:br>
            <a:r>
              <a:rPr lang="ru-RU" sz="4000" dirty="0" smtClean="0"/>
              <a:t>это </a:t>
            </a:r>
            <a:r>
              <a:rPr lang="ru-RU" sz="4000" dirty="0" err="1" smtClean="0"/>
              <a:t>cовместная</a:t>
            </a:r>
            <a:r>
              <a:rPr lang="ru-RU" sz="4000" dirty="0" smtClean="0"/>
              <a:t> учебно-познавательная, </a:t>
            </a:r>
            <a:r>
              <a:rPr lang="ru-RU" sz="4000" dirty="0" err="1" smtClean="0"/>
              <a:t>творчеcкая</a:t>
            </a:r>
            <a:r>
              <a:rPr lang="ru-RU" sz="4000" dirty="0" smtClean="0"/>
              <a:t> или игровая </a:t>
            </a:r>
            <a:r>
              <a:rPr lang="ru-RU" sz="4000" dirty="0" err="1" smtClean="0"/>
              <a:t>деятельноcть</a:t>
            </a:r>
            <a:r>
              <a:rPr lang="ru-RU" sz="4000" dirty="0" smtClean="0"/>
              <a:t>, имеющая общую цель, </a:t>
            </a:r>
            <a:r>
              <a:rPr lang="ru-RU" sz="4000" dirty="0" err="1" smtClean="0"/>
              <a:t>cогласованные</a:t>
            </a:r>
            <a:r>
              <a:rPr lang="ru-RU" sz="4000" dirty="0" smtClean="0"/>
              <a:t> методы, </a:t>
            </a:r>
            <a:r>
              <a:rPr lang="ru-RU" sz="4000" dirty="0" err="1" smtClean="0"/>
              <a:t>споcобы</a:t>
            </a:r>
            <a:r>
              <a:rPr lang="ru-RU" sz="4000" dirty="0" smtClean="0"/>
              <a:t> </a:t>
            </a:r>
            <a:r>
              <a:rPr lang="ru-RU" sz="4000" dirty="0" err="1" smtClean="0"/>
              <a:t>деятельноcти</a:t>
            </a:r>
            <a:r>
              <a:rPr lang="ru-RU" sz="4000" dirty="0" smtClean="0"/>
              <a:t>, направленная на </a:t>
            </a:r>
            <a:r>
              <a:rPr lang="ru-RU" sz="4000" dirty="0" err="1" smtClean="0"/>
              <a:t>доcтижение</a:t>
            </a:r>
            <a:r>
              <a:rPr lang="ru-RU" sz="4000" dirty="0" smtClean="0"/>
              <a:t> общего результата. </a:t>
            </a:r>
            <a:br>
              <a:rPr lang="ru-RU" sz="40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Виды проектов: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Autofit/>
          </a:bodyPr>
          <a:lstStyle/>
          <a:p>
            <a:r>
              <a:rPr lang="ru-RU" sz="4000" b="1" dirty="0" smtClean="0"/>
              <a:t>Информационные проекты;</a:t>
            </a:r>
          </a:p>
          <a:p>
            <a:r>
              <a:rPr lang="ru-RU" sz="4000" b="1" dirty="0" err="1" smtClean="0"/>
              <a:t>Исcледовательские</a:t>
            </a:r>
            <a:r>
              <a:rPr lang="ru-RU" sz="4000" b="1" dirty="0" smtClean="0"/>
              <a:t> проекты;</a:t>
            </a:r>
          </a:p>
          <a:p>
            <a:r>
              <a:rPr lang="ru-RU" sz="4000" b="1" dirty="0" smtClean="0"/>
              <a:t>Творческие проекты;</a:t>
            </a:r>
          </a:p>
          <a:p>
            <a:r>
              <a:rPr lang="ru-RU" sz="4000" b="1" dirty="0" smtClean="0"/>
              <a:t>Ролевые проекты, в том числе игровые проекты.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664482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dirty="0" smtClean="0"/>
              <a:t>Формы и методы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Autofit/>
          </a:bodyPr>
          <a:lstStyle/>
          <a:p>
            <a:r>
              <a:rPr lang="ru-RU" sz="1400" dirty="0" smtClean="0"/>
              <a:t>экологические занятия,</a:t>
            </a:r>
          </a:p>
          <a:p>
            <a:r>
              <a:rPr lang="ru-RU" sz="1400" dirty="0" smtClean="0"/>
              <a:t> экскурсии,</a:t>
            </a:r>
          </a:p>
          <a:p>
            <a:r>
              <a:rPr lang="ru-RU" sz="1400" dirty="0" smtClean="0"/>
              <a:t> уроки доброты,</a:t>
            </a:r>
          </a:p>
          <a:p>
            <a:r>
              <a:rPr lang="ru-RU" sz="1400" dirty="0" smtClean="0"/>
              <a:t> экологические конкурсы и акции,</a:t>
            </a:r>
          </a:p>
          <a:p>
            <a:r>
              <a:rPr lang="ru-RU" sz="1400" dirty="0" smtClean="0"/>
              <a:t> трудовой десант и зеленый патруль,</a:t>
            </a:r>
          </a:p>
          <a:p>
            <a:r>
              <a:rPr lang="ru-RU" sz="1400" dirty="0" smtClean="0"/>
              <a:t> выставки и экспозиции,</a:t>
            </a:r>
          </a:p>
          <a:p>
            <a:r>
              <a:rPr lang="ru-RU" sz="1400" dirty="0" smtClean="0"/>
              <a:t> праздники и фестивали на экологическую тематику и др.</a:t>
            </a:r>
          </a:p>
          <a:p>
            <a:r>
              <a:rPr lang="ru-RU" sz="1400" dirty="0" smtClean="0"/>
              <a:t> обсуждение и проигрывание ситуаций;</a:t>
            </a:r>
          </a:p>
          <a:p>
            <a:r>
              <a:rPr lang="ru-RU" sz="1400" dirty="0" smtClean="0"/>
              <a:t> составление экологических карт;</a:t>
            </a:r>
          </a:p>
          <a:p>
            <a:r>
              <a:rPr lang="ru-RU" sz="1400" dirty="0" smtClean="0"/>
              <a:t> ведение «Панорамы добрых дел»;	</a:t>
            </a:r>
          </a:p>
          <a:p>
            <a:r>
              <a:rPr lang="ru-RU" sz="1400" dirty="0" smtClean="0"/>
              <a:t> ведение фенологических календарей природы;</a:t>
            </a:r>
          </a:p>
          <a:p>
            <a:r>
              <a:rPr lang="ru-RU" sz="1400" dirty="0" smtClean="0"/>
              <a:t> коллекционирование;</a:t>
            </a:r>
          </a:p>
          <a:p>
            <a:r>
              <a:rPr lang="ru-RU" sz="1400" dirty="0" smtClean="0"/>
              <a:t> эксперименты;</a:t>
            </a:r>
          </a:p>
          <a:p>
            <a:r>
              <a:rPr lang="ru-RU" sz="1400" dirty="0" smtClean="0"/>
              <a:t> опыты;</a:t>
            </a:r>
          </a:p>
          <a:p>
            <a:r>
              <a:rPr lang="ru-RU" sz="1400" dirty="0" smtClean="0"/>
              <a:t> экологические проекты;</a:t>
            </a:r>
          </a:p>
          <a:p>
            <a:r>
              <a:rPr lang="ru-RU" sz="1400" dirty="0" smtClean="0"/>
              <a:t> наблюдения</a:t>
            </a:r>
          </a:p>
          <a:p>
            <a:r>
              <a:rPr lang="ru-RU" sz="1400" dirty="0" smtClean="0"/>
              <a:t> экологические игры (дидактические, имитационные, игры - моделирование экосистем; соревновательные, игры путешествия и т. д.);</a:t>
            </a:r>
          </a:p>
          <a:p>
            <a:r>
              <a:rPr lang="ru-RU" sz="1400" dirty="0" smtClean="0"/>
              <a:t> экологические сказки;</a:t>
            </a:r>
          </a:p>
          <a:p>
            <a:r>
              <a:rPr lang="ru-RU" sz="1400" dirty="0" smtClean="0"/>
              <a:t> экологические тренинги;</a:t>
            </a:r>
          </a:p>
          <a:p>
            <a:r>
              <a:rPr lang="ru-RU" sz="1400" dirty="0" smtClean="0"/>
              <a:t> инсценировки, театрализации и т. д.</a:t>
            </a:r>
          </a:p>
          <a:p>
            <a:r>
              <a:rPr lang="ru-RU" sz="1400" dirty="0" smtClean="0"/>
              <a:t> </a:t>
            </a:r>
            <a:r>
              <a:rPr lang="ru-RU" sz="1400" dirty="0" err="1" smtClean="0"/>
              <a:t>психогимнастика</a:t>
            </a:r>
            <a:r>
              <a:rPr lang="ru-RU" sz="1400" dirty="0" smtClean="0"/>
              <a:t>.</a:t>
            </a:r>
          </a:p>
          <a:p>
            <a:endParaRPr lang="ru-RU" sz="1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sh dir="u"/>
      </p:transition>
    </mc:Choice>
    <mc:Fallback>
      <p:transition>
        <p:push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136</Words>
  <Application>Microsoft Office PowerPoint</Application>
  <PresentationFormat>Экран (4:3)</PresentationFormat>
  <Paragraphs>55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Мастер класс  «Экологические проекты как способ вовлечения детей и их родителей в экологическую культуру окружающего мира». </vt:lpstr>
      <vt:lpstr>Экологическая культура - это уровень восприятия людьми природы, окружающего мира и оценка своего положения во вселенной, отношение человека к миру.  </vt:lpstr>
      <vt:lpstr>Уровень экологической культуры  –  это  результат воспитания, главной функцией которого является подготовка подрастающего поколения к жизни в этом мире. </vt:lpstr>
      <vt:lpstr>Основными компонентами экологической культуры личности :</vt:lpstr>
      <vt:lpstr> Задачи экологического воспитания –  это задачи создания и реализации воспитательно-образовательной модели, при которой достигается эффект - очевидные проявления начал экологической культуры у детей. </vt:lpstr>
      <vt:lpstr>Главная задача экологического воспитания в детском саду  –  научить ребенка заботливому отношению к природе, бережно распоряжаться богатствами природы, воспитать защитников природы.    </vt:lpstr>
      <vt:lpstr>Проектная деятельноcть  –  это cовместная учебно-познавательная, творчеcкая или игровая деятельноcть, имеющая общую цель, cогласованные методы, споcобы деятельноcти, направленная на доcтижение общего результата.   </vt:lpstr>
      <vt:lpstr>Виды проектов:</vt:lpstr>
      <vt:lpstr>Формы и методы :</vt:lpstr>
      <vt:lpstr> Психогимнастика  –  это система этюдов («выразительных движений», сориентированных, в первую очередь, на формирование определенных сторон личности: способности к сопереживанию, чувству сострадания, понимания, а также на формирование нравственно-экологических взглядов). </vt:lpstr>
      <vt:lpstr>  Деятельность с участниками мастер-класса с демонстрацией приемов эффективной работы с детьми.   </vt:lpstr>
      <vt:lpstr> Разминка:  Блиц - вопросы </vt:lpstr>
      <vt:lpstr>Дидактическая игра:   «Собери правильно» </vt:lpstr>
      <vt:lpstr> Решение педагогических ситуаций </vt:lpstr>
      <vt:lpstr>Шуточная игра «Концовки обманки» </vt:lpstr>
      <vt:lpstr>Музыкальная пауза  </vt:lpstr>
      <vt:lpstr>  Творческое задание   </vt:lpstr>
      <vt:lpstr>Ароматерапия </vt:lpstr>
      <vt:lpstr>«А знаете ли вы?»     </vt:lpstr>
      <vt:lpstr>кроссворд  «Лекарственные растения»   </vt:lpstr>
      <vt:lpstr> Красная  книга   </vt:lpstr>
      <vt:lpstr>Слайд 22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1</cp:lastModifiedBy>
  <cp:revision>44</cp:revision>
  <dcterms:created xsi:type="dcterms:W3CDTF">2015-11-05T08:05:29Z</dcterms:created>
  <dcterms:modified xsi:type="dcterms:W3CDTF">2021-10-19T18:52:17Z</dcterms:modified>
</cp:coreProperties>
</file>