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9F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07" autoAdjust="0"/>
    <p:restoredTop sz="94660"/>
  </p:normalViewPr>
  <p:slideViewPr>
    <p:cSldViewPr snapToGrid="0">
      <p:cViewPr>
        <p:scale>
          <a:sx n="60" d="100"/>
          <a:sy n="60" d="100"/>
        </p:scale>
        <p:origin x="-403" y="-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97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06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58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69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77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12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80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6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61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01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53B9-3AAD-4CA9-A5A6-2E85EA110CF6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0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5.xml"/><Relationship Id="rId18" Type="http://schemas.openxmlformats.org/officeDocument/2006/relationships/slide" Target="slide35.xml"/><Relationship Id="rId26" Type="http://schemas.openxmlformats.org/officeDocument/2006/relationships/slide" Target="slide51.xml"/><Relationship Id="rId3" Type="http://schemas.openxmlformats.org/officeDocument/2006/relationships/slide" Target="slide5.xml"/><Relationship Id="rId21" Type="http://schemas.openxmlformats.org/officeDocument/2006/relationships/slide" Target="slide41.xml"/><Relationship Id="rId7" Type="http://schemas.openxmlformats.org/officeDocument/2006/relationships/slide" Target="slide13.xml"/><Relationship Id="rId12" Type="http://schemas.openxmlformats.org/officeDocument/2006/relationships/slide" Target="slide23.xml"/><Relationship Id="rId17" Type="http://schemas.openxmlformats.org/officeDocument/2006/relationships/slide" Target="slide33.xml"/><Relationship Id="rId25" Type="http://schemas.openxmlformats.org/officeDocument/2006/relationships/slide" Target="slide49.xml"/><Relationship Id="rId2" Type="http://schemas.openxmlformats.org/officeDocument/2006/relationships/slide" Target="slide3.xml"/><Relationship Id="rId16" Type="http://schemas.openxmlformats.org/officeDocument/2006/relationships/slide" Target="slide31.xml"/><Relationship Id="rId20" Type="http://schemas.openxmlformats.org/officeDocument/2006/relationships/slide" Target="slide3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21.xml"/><Relationship Id="rId24" Type="http://schemas.openxmlformats.org/officeDocument/2006/relationships/slide" Target="slide47.xml"/><Relationship Id="rId5" Type="http://schemas.openxmlformats.org/officeDocument/2006/relationships/slide" Target="slide9.xml"/><Relationship Id="rId15" Type="http://schemas.openxmlformats.org/officeDocument/2006/relationships/slide" Target="slide29.xml"/><Relationship Id="rId23" Type="http://schemas.openxmlformats.org/officeDocument/2006/relationships/slide" Target="slide45.xml"/><Relationship Id="rId10" Type="http://schemas.openxmlformats.org/officeDocument/2006/relationships/slide" Target="slide19.xml"/><Relationship Id="rId19" Type="http://schemas.openxmlformats.org/officeDocument/2006/relationships/slide" Target="slide37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slide" Target="slide27.xml"/><Relationship Id="rId22" Type="http://schemas.openxmlformats.org/officeDocument/2006/relationships/slide" Target="slide43.xml"/><Relationship Id="rId27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34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40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42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50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52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564226" y="274047"/>
            <a:ext cx="9103774" cy="540147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3 тур</a:t>
            </a:r>
          </a:p>
          <a:p>
            <a:pPr algn="ctr"/>
            <a:r>
              <a:rPr lang="ru-RU" sz="115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«Безопасный </a:t>
            </a:r>
          </a:p>
          <a:p>
            <a:pPr algn="ctr"/>
            <a:r>
              <a:rPr lang="ru-RU" sz="115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Интернет»</a:t>
            </a:r>
            <a:endParaRPr lang="ru-RU" sz="115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642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470704" y="461665"/>
            <a:ext cx="10629096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4.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Не </a:t>
            </a:r>
            <a:r>
              <a:rPr lang="ru-RU" sz="3600" dirty="0" smtClean="0"/>
              <a:t>буду скачивать </a:t>
            </a:r>
            <a:r>
              <a:rPr lang="ru-RU" sz="3600" dirty="0"/>
              <a:t>и </a:t>
            </a:r>
            <a:r>
              <a:rPr lang="ru-RU" sz="3600" dirty="0" smtClean="0"/>
              <a:t> открывать </a:t>
            </a:r>
            <a:r>
              <a:rPr lang="ru-RU" sz="3600" dirty="0"/>
              <a:t>неизвестные </a:t>
            </a:r>
            <a:r>
              <a:rPr lang="ru-RU" sz="3600" dirty="0" smtClean="0"/>
              <a:t>файлы, присланные </a:t>
            </a:r>
            <a:r>
              <a:rPr lang="ru-RU" sz="3600" dirty="0"/>
              <a:t>незнакомцами </a:t>
            </a:r>
            <a:r>
              <a:rPr lang="ru-RU" sz="3600" dirty="0" smtClean="0"/>
              <a:t>из </a:t>
            </a:r>
            <a:r>
              <a:rPr lang="ru-RU" sz="3600" dirty="0"/>
              <a:t>Интернета.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926771" y="4164049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175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354956" y="357388"/>
            <a:ext cx="11694289" cy="30918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5.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В социальной сети в группе размещена реклама </a:t>
            </a:r>
            <a:r>
              <a:rPr lang="ru-RU" sz="3600" dirty="0" smtClean="0"/>
              <a:t>о продаже </a:t>
            </a:r>
            <a:r>
              <a:rPr lang="ru-RU" sz="3600" dirty="0"/>
              <a:t>смартфона со скидкой 90 процентов. </a:t>
            </a:r>
            <a:r>
              <a:rPr lang="ru-RU" sz="3600" dirty="0" smtClean="0"/>
              <a:t>Для покупки </a:t>
            </a:r>
            <a:r>
              <a:rPr lang="ru-RU" sz="3600" dirty="0"/>
              <a:t>телефона </a:t>
            </a:r>
            <a:r>
              <a:rPr lang="ru-RU" sz="3600" dirty="0" smtClean="0"/>
              <a:t> необходимо </a:t>
            </a:r>
            <a:r>
              <a:rPr lang="ru-RU" sz="3600" dirty="0"/>
              <a:t>отправить </a:t>
            </a:r>
            <a:r>
              <a:rPr lang="ru-RU" sz="3600" dirty="0" smtClean="0"/>
              <a:t>деньги администратору </a:t>
            </a:r>
            <a:r>
              <a:rPr lang="ru-RU" sz="3600" dirty="0"/>
              <a:t>группы. Как Вы поступите?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86933" y="4111741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170820" y="0"/>
            <a:ext cx="2845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8194" name="Picture 2" descr="ÐÐ°ÑÑÐ¸Ð½ÐºÐ¸ Ð¿Ð¾ Ð·Ð°Ð¿ÑÐ¾ÑÑ ÑÐºÐ¸Ð´ÐºÐ° 90 Ð¿ÑÐ¾ÑÐµÐ½ÑÐ¾Ð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568" y="3804936"/>
            <a:ext cx="6106128" cy="305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72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5.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Не буду отправлять деньги, это мошенники! Заблокирую группу и оставлю жалобу на сообщество.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170820" y="0"/>
            <a:ext cx="2845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695277" y="3932554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ÐÐ°ÑÑÐ¸Ð½ÐºÐ¸ Ð¿Ð¾ Ð·Ð°Ð¿ÑÐ¾ÑÑ ÑÐºÐ¸Ð´ÐºÐ° 90 Ð¿ÑÐ¾ÑÐµÐ½ÑÐ¾Ð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344" y="3587610"/>
            <a:ext cx="6106128" cy="305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09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1.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5400" dirty="0" smtClean="0"/>
              <a:t>Программа для борьбы с вредоносными файлами называется...</a:t>
            </a:r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528290" y="0"/>
            <a:ext cx="2130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 балл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434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1.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7200" dirty="0" smtClean="0"/>
              <a:t>Антивирус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28289" y="0"/>
            <a:ext cx="2130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 балл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574" y="807583"/>
            <a:ext cx="4561070" cy="453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80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2.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5400" dirty="0" smtClean="0"/>
              <a:t>Зачем люди создают вирусы?</a:t>
            </a:r>
            <a:endParaRPr lang="ru-RU" sz="54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2192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434533" y="596419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2.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4800" dirty="0" smtClean="0"/>
              <a:t>Чтобы навредить:</a:t>
            </a:r>
          </a:p>
          <a:p>
            <a:pPr marL="571500" indent="-571500">
              <a:buFontTx/>
              <a:buChar char="-"/>
            </a:pPr>
            <a:r>
              <a:rPr lang="ru-RU" sz="4800" dirty="0" smtClean="0"/>
              <a:t>Сломать компьютер;</a:t>
            </a:r>
          </a:p>
          <a:p>
            <a:pPr marL="571500" indent="-571500">
              <a:buFontTx/>
              <a:buChar char="-"/>
            </a:pPr>
            <a:r>
              <a:rPr lang="ru-RU" sz="4800" dirty="0" smtClean="0"/>
              <a:t>Украсть информацию;</a:t>
            </a:r>
          </a:p>
          <a:p>
            <a:pPr marL="571500" indent="-571500">
              <a:buFontTx/>
              <a:buChar char="-"/>
            </a:pPr>
            <a:r>
              <a:rPr lang="ru-RU" sz="4800" dirty="0" smtClean="0"/>
              <a:t>Подменить данные и т.д.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1506" name="Picture 2" descr="ÐÐ°ÑÑÐ¸Ð½ÐºÐ¸ Ð¿Ð¾ Ð·Ð°Ð¿ÑÐ¾ÑÑ ÑÐ¾Ð·Ð´Ð°ÑÐµÐ»Ñ Ð²Ð¸ÑÑÑÐ¾Ð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202" y="1261640"/>
            <a:ext cx="3882662" cy="259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06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3.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Почему вирус так называется?</a:t>
            </a:r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831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262359" y="0"/>
            <a:ext cx="11671139" cy="21528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3.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Потому что он может распространяться и заражать другие компьютеры сети, как болезнь у человека может заражать других людей.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94335" y="4083026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4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629" y="2152890"/>
            <a:ext cx="5671596" cy="4728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98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10668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4.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4800" dirty="0" smtClean="0"/>
              <a:t>Как вирус попадает на компьютер?</a:t>
            </a:r>
            <a:endParaRPr lang="ru-RU" sz="48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841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333818"/>
              </p:ext>
            </p:extLst>
          </p:nvPr>
        </p:nvGraphicFramePr>
        <p:xfrm>
          <a:off x="571497" y="228605"/>
          <a:ext cx="10777820" cy="61407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805150"/>
                <a:gridCol w="1594534"/>
                <a:gridCol w="1594534"/>
                <a:gridCol w="1594534"/>
                <a:gridCol w="1594534"/>
                <a:gridCol w="1594534"/>
              </a:tblGrid>
              <a:tr h="15204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  <a:effectLst>
                            <a:innerShdw blurRad="114300">
                              <a:prstClr val="black"/>
                            </a:innerShdw>
                          </a:effectLst>
                        </a:rPr>
                        <a:t>Мошенники и преступники в Интернете</a:t>
                      </a:r>
                      <a:endParaRPr lang="ru-RU" sz="3200" b="1" dirty="0">
                        <a:solidFill>
                          <a:srgbClr val="FF0000"/>
                        </a:solidFill>
                        <a:effectLst>
                          <a:innerShdw blurRad="114300">
                            <a:prstClr val="black"/>
                          </a:inn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" action="ppaction://hlinksldjump"/>
                        </a:rPr>
                        <a:t>1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3" action="ppaction://hlinksldjump"/>
                        </a:rPr>
                        <a:t>2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4" action="ppaction://hlinksldjump"/>
                        </a:rPr>
                        <a:t>3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5" action="ppaction://hlinksldjump"/>
                        </a:rPr>
                        <a:t>4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6" action="ppaction://hlinksldjump"/>
                        </a:rPr>
                        <a:t>5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</a:tr>
              <a:tr h="1132520"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solidFill>
                            <a:srgbClr val="FFC000"/>
                          </a:solidFill>
                          <a:effectLst>
                            <a:innerShdw blurRad="114300">
                              <a:prstClr val="black"/>
                            </a:innerShdw>
                          </a:effectLst>
                        </a:rPr>
                        <a:t>Вредоносные программы</a:t>
                      </a:r>
                      <a:endParaRPr lang="ru-RU" sz="3200" b="1" kern="1200" dirty="0">
                        <a:solidFill>
                          <a:srgbClr val="FFC000"/>
                        </a:solidFill>
                        <a:effectLst>
                          <a:innerShdw blurRad="114300">
                            <a:prstClr val="black"/>
                          </a:inn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7" action="ppaction://hlinksldjump"/>
                        </a:rPr>
                        <a:t>1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8" action="ppaction://hlinksldjump"/>
                        </a:rPr>
                        <a:t>2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9" action="ppaction://hlinksldjump"/>
                        </a:rPr>
                        <a:t>3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0" action="ppaction://hlinksldjump"/>
                        </a:rPr>
                        <a:t>4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1" action="ppaction://hlinksldjump"/>
                        </a:rPr>
                        <a:t>5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</a:tr>
              <a:tr h="1132520"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solidFill>
                            <a:srgbClr val="FFFF00"/>
                          </a:solidFill>
                          <a:effectLst>
                            <a:innerShdw blurRad="114300">
                              <a:prstClr val="black"/>
                            </a:innerShdw>
                          </a:effectLst>
                        </a:rPr>
                        <a:t>Персональные данные</a:t>
                      </a:r>
                      <a:endParaRPr lang="ru-RU" sz="3200" b="1" kern="1200" dirty="0">
                        <a:solidFill>
                          <a:srgbClr val="FFFF00"/>
                        </a:solidFill>
                        <a:effectLst>
                          <a:innerShdw blurRad="114300">
                            <a:prstClr val="black"/>
                          </a:inn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2" action="ppaction://hlinksldjump"/>
                        </a:rPr>
                        <a:t>1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3" action="ppaction://hlinksldjump"/>
                        </a:rPr>
                        <a:t>2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4" action="ppaction://hlinksldjump"/>
                        </a:rPr>
                        <a:t>3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5" action="ppaction://hlinksldjump"/>
                        </a:rPr>
                        <a:t>4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6" action="ppaction://hlinksldjump"/>
                        </a:rPr>
                        <a:t>5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</a:tr>
              <a:tr h="1132520">
                <a:tc>
                  <a:txBody>
                    <a:bodyPr/>
                    <a:lstStyle/>
                    <a:p>
                      <a:pPr algn="ctr"/>
                      <a:r>
                        <a:rPr lang="ru-RU" sz="4000" b="1" kern="1200" dirty="0" smtClean="0">
                          <a:solidFill>
                            <a:srgbClr val="92D050"/>
                          </a:solidFill>
                          <a:effectLst>
                            <a:innerShdw blurRad="114300">
                              <a:prstClr val="black"/>
                            </a:innerShdw>
                          </a:effectLst>
                        </a:rPr>
                        <a:t>Ребусы</a:t>
                      </a:r>
                      <a:endParaRPr lang="ru-RU" sz="4000" b="1" kern="1200" dirty="0">
                        <a:solidFill>
                          <a:srgbClr val="92D050"/>
                        </a:solidFill>
                        <a:effectLst>
                          <a:innerShdw blurRad="114300">
                            <a:prstClr val="black"/>
                          </a:inn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7" action="ppaction://hlinksldjump"/>
                        </a:rPr>
                        <a:t>1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8" action="ppaction://hlinksldjump"/>
                        </a:rPr>
                        <a:t>2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9" action="ppaction://hlinksldjump"/>
                        </a:rPr>
                        <a:t>3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0" action="ppaction://hlinksldjump"/>
                        </a:rPr>
                        <a:t>4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1" action="ppaction://hlinksldjump"/>
                        </a:rPr>
                        <a:t>5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</a:tr>
              <a:tr h="1132520">
                <a:tc>
                  <a:txBody>
                    <a:bodyPr/>
                    <a:lstStyle/>
                    <a:p>
                      <a:pPr algn="ctr"/>
                      <a:r>
                        <a:rPr lang="ru-RU" sz="3600" b="1" kern="1200" dirty="0" smtClean="0">
                          <a:solidFill>
                            <a:schemeClr val="tx2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  <a:innerShdw blurRad="114300">
                              <a:prstClr val="black"/>
                            </a:innerShdw>
                          </a:effectLst>
                        </a:rPr>
                        <a:t>Этикет в Интернете</a:t>
                      </a:r>
                      <a:endParaRPr lang="ru-RU" sz="3600" b="1" kern="1200" dirty="0">
                        <a:solidFill>
                          <a:schemeClr val="tx2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  <a:innerShdw blurRad="114300">
                            <a:prstClr val="black"/>
                          </a:inn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2" action="ppaction://hlinksldjump"/>
                        </a:rPr>
                        <a:t>1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3" action="ppaction://hlinksldjump"/>
                        </a:rPr>
                        <a:t>2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4" action="ppaction://hlinksldjump"/>
                        </a:rPr>
                        <a:t>3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5" action="ppaction://hlinksldjump"/>
                        </a:rPr>
                        <a:t>4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6" action="ppaction://hlinksldjump"/>
                        </a:rPr>
                        <a:t>5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2290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60414" y="6126414"/>
            <a:ext cx="731586" cy="73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69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794795" y="0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4.</a:t>
            </a:r>
          </a:p>
          <a:p>
            <a:r>
              <a:rPr lang="ru-RU" sz="4000" dirty="0" smtClean="0"/>
              <a:t>-    Скачивается другой файл;</a:t>
            </a:r>
          </a:p>
          <a:p>
            <a:pPr marL="571500" indent="-571500">
              <a:buFontTx/>
              <a:buChar char="-"/>
            </a:pPr>
            <a:r>
              <a:rPr lang="ru-RU" sz="4000" dirty="0" smtClean="0"/>
              <a:t>Подключается заражённый носитель;</a:t>
            </a:r>
          </a:p>
          <a:p>
            <a:pPr marL="571500" indent="-571500">
              <a:buFontTx/>
              <a:buChar char="-"/>
            </a:pPr>
            <a:r>
              <a:rPr lang="ru-RU" sz="4000" dirty="0" smtClean="0"/>
              <a:t>Сайт, на котором вы находитесь в Интернете, содержит вредоносные скрипты.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794795" y="4291370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2290" name="Picture 2" descr="ÐÐ°ÑÑÐ¸Ð½ÐºÐ¸ Ð¿Ð¾ Ð·Ð°Ð¿ÑÐ¾ÑÑ Ð¾ÑÑÐ¾ÑÐ¾Ð¶Ð½Ð¾ Ð²Ð¸ÑÑÑ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488" y="3331579"/>
            <a:ext cx="5200650" cy="335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49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</a:t>
            </a:r>
            <a:r>
              <a:rPr lang="ru-RU" sz="3600" dirty="0"/>
              <a:t>5</a:t>
            </a:r>
            <a:r>
              <a:rPr lang="ru-RU" sz="3600" dirty="0" smtClean="0"/>
              <a:t>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4800" dirty="0" smtClean="0"/>
              <a:t>Что делать, если вирус уже находится на вашем компьютере?</a:t>
            </a:r>
            <a:endParaRPr lang="ru-RU" sz="48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170820" y="0"/>
            <a:ext cx="2845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50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308658" y="110281"/>
            <a:ext cx="10082784" cy="36931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5.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4800" dirty="0" smtClean="0"/>
              <a:t>Необходимо запустить антивирус и попробовать вылечить компьютер.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170820" y="0"/>
            <a:ext cx="2845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-207549" y="4117750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314" name="Picture 2" descr="ÐÐ°ÑÑÐ¸Ð½ÐºÐ¸ Ð¿Ð¾ Ð·Ð°Ð¿ÑÐ¾ÑÑ Ð°Ð½ÑÐ¸Ð²Ð¸ÑÑÑÑ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20"/>
          <a:stretch/>
        </p:blipFill>
        <p:spPr bwMode="auto">
          <a:xfrm>
            <a:off x="4524178" y="3458098"/>
            <a:ext cx="6927349" cy="285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149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1.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Что такое персональные данные?</a:t>
            </a:r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1088816" y="3805233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528289" y="0"/>
            <a:ext cx="2130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 балл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0482" name="Picture 2" descr="ÐÐ°ÑÑÐ¸Ð½ÐºÐ¸ Ð¿Ð¾ Ð·Ð°Ð¿ÑÐ¾ÑÑ Ð¿ÐµÑÑÐ¾Ð½Ð°Ð»ÑÐ½ÑÐµ Ð´Ð°Ð½Ð½Ñ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446" y="3129318"/>
            <a:ext cx="3810000" cy="347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612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505428" y="307051"/>
            <a:ext cx="10768314" cy="38135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1.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Это абсолютно любая информация о конкретном человеке (физическом лице). </a:t>
            </a:r>
            <a:r>
              <a:rPr lang="ru-RU" sz="3600" dirty="0"/>
              <a:t>Это те данные, которые позволяют нам узнать человека в толпе, идентифицировать и определить как конкретную личность.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28289" y="0"/>
            <a:ext cx="2130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 балл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505428" y="412058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ÐÐ°ÑÑÐ¸Ð½ÐºÐ¸ Ð¿Ð¾ Ð·Ð°Ð¿ÑÐ¾ÑÑ Ð¿ÐµÑÑÐ¾Ð½Ð°Ð»ÑÐ½ÑÐµ Ð´Ð°Ð½Ð½Ñ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651" y="3843303"/>
            <a:ext cx="2900704" cy="264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30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470704" y="26643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2.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Можешь ли ты контролировать размещение своих фотографий в сети Интернет, если выкладываешь их в социальные сети?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70704" y="3805233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150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780" y="3078865"/>
            <a:ext cx="4297174" cy="4297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9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2.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Нет!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1697295" y="4175623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780" y="3078865"/>
            <a:ext cx="4297174" cy="4297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10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760071" y="26643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3.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 Может ли твой друг заходить в твой аккаунт и отправлять от твоего имени сообщения?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232290" y="3689486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355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461" y="2585273"/>
            <a:ext cx="6955600" cy="427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ÐÐ°ÑÑÐ¸Ð½ÐºÐ¸ Ð¿Ð¾ Ð·Ð°Ð¿ÑÐ¾ÑÑ Ð¼Ð¾Ð½Ð¸ÑÐ¾Ñ ÑÐ·Ð°Ð´Ð¸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945" y="5445447"/>
            <a:ext cx="1792413" cy="150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95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679048" y="110282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3.</a:t>
            </a:r>
          </a:p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>Нет. Имея доступ к твоему аккаунту друг может иметь доступ не только к тем файлам, которые ты разрешил смотреть, но и ко всем остальным данных.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359612" y="4002003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584" y="2994031"/>
            <a:ext cx="5837960" cy="358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ÐÐ°ÑÑÐ¸Ð½ÐºÐ¸ Ð¿Ð¾ Ð·Ð°Ð¿ÑÐ¾ÑÑ Ð¼Ð¾Ð½Ð¸ÑÐ¾Ñ ÑÐ·Ð°Ð´Ð¸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999" y="5490366"/>
            <a:ext cx="1504404" cy="1262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919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3999" y="1244600"/>
            <a:ext cx="10444223" cy="2644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</a:t>
            </a:r>
            <a:r>
              <a:rPr lang="ru-RU" sz="3600" dirty="0"/>
              <a:t>4</a:t>
            </a:r>
            <a:r>
              <a:rPr lang="ru-RU" sz="3600" dirty="0" smtClean="0"/>
              <a:t>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Вы хотите опубликовать в Интернете свою </a:t>
            </a:r>
            <a:r>
              <a:rPr lang="ru-RU" sz="3600" dirty="0" smtClean="0"/>
              <a:t>фотографию и </a:t>
            </a:r>
            <a:r>
              <a:rPr lang="ru-RU" sz="3600" dirty="0"/>
              <a:t>фотографии своих одноклассников. Можно ли </a:t>
            </a:r>
            <a:r>
              <a:rPr lang="ru-RU" sz="3600" dirty="0" smtClean="0"/>
              <a:t>это сделать</a:t>
            </a:r>
            <a:r>
              <a:rPr lang="ru-RU" sz="3600" dirty="0"/>
              <a:t>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049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1. </a:t>
            </a:r>
          </a:p>
          <a:p>
            <a:endParaRPr lang="ru-RU" sz="3600" dirty="0"/>
          </a:p>
          <a:p>
            <a:r>
              <a:rPr lang="ru-RU" sz="3600" dirty="0" smtClean="0"/>
              <a:t>Вас просят указать реквизиты банковской карты и номер на обратной стороне. Что вы сделаете?</a:t>
            </a:r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170820" y="0"/>
            <a:ext cx="2845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Picture 2" descr="ÐÐ°ÑÑÐ¸Ð½ÐºÐ¸ Ð¿Ð¾ Ð·Ð°Ð¿ÑÐ¾ÑÑ Ð±Ð°Ð½ÐºÐ¾Ð²ÑÐºÐ°Ñ ÐºÐ°ÑÑÐ°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2340" y="3419164"/>
            <a:ext cx="3310294" cy="331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59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470704" y="35335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</a:t>
            </a:r>
            <a:r>
              <a:rPr lang="ru-RU" sz="3600" dirty="0"/>
              <a:t>4</a:t>
            </a:r>
            <a:r>
              <a:rPr lang="ru-RU" sz="3600" dirty="0" smtClean="0"/>
              <a:t>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Можно, с согласия одноклассников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116543" y="4048301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560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282" y="2820451"/>
            <a:ext cx="3375412" cy="421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ая выноска 1"/>
          <p:cNvSpPr/>
          <p:nvPr/>
        </p:nvSpPr>
        <p:spPr>
          <a:xfrm>
            <a:off x="3576577" y="2580613"/>
            <a:ext cx="4653023" cy="1551549"/>
          </a:xfrm>
          <a:prstGeom prst="wedgeRectCallout">
            <a:avLst>
              <a:gd name="adj1" fmla="val 63744"/>
              <a:gd name="adj2" fmla="val 289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Чужие фотки без спроса не выкладывай!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654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73620" y="289367"/>
            <a:ext cx="10420025" cy="27594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</a:t>
            </a:r>
            <a:r>
              <a:rPr lang="ru-RU" sz="3600" dirty="0"/>
              <a:t>5</a:t>
            </a:r>
            <a:r>
              <a:rPr lang="ru-RU" sz="3600" dirty="0" smtClean="0"/>
              <a:t>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Какая </a:t>
            </a:r>
            <a:r>
              <a:rPr lang="ru-RU" sz="3600" dirty="0"/>
              <a:t>персональная информация, размещенная на онлайн-ресурсе, должна быть удалена из поисковой системы по запросу пользователя?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59612" y="3805233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170820" y="0"/>
            <a:ext cx="2845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632" y="3048800"/>
            <a:ext cx="5064607" cy="369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526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598025" y="67744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5.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Номер паспорта или любого другого официального документа пользователя.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170820" y="0"/>
            <a:ext cx="28456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 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598025" y="3932554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86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617" y="3304710"/>
            <a:ext cx="4731915" cy="323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192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528289" y="0"/>
            <a:ext cx="2130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 балл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02" y="939006"/>
            <a:ext cx="10902269" cy="403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2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528290" y="0"/>
            <a:ext cx="2130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 балл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2" name="Прямоугольник 11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02" y="939006"/>
            <a:ext cx="10902269" cy="403587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64941" y="4235402"/>
            <a:ext cx="661912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strike="sngStrike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</a:t>
            </a:r>
            <a:r>
              <a:rPr lang="ru-RU" sz="7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         Р  У  С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801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05162" y="4558690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54" y="946176"/>
            <a:ext cx="11888632" cy="4348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00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4" y="946176"/>
            <a:ext cx="11888632" cy="4348047"/>
          </a:xfrm>
          <a:prstGeom prst="rect">
            <a:avLst/>
          </a:prstGeom>
        </p:spPr>
      </p:pic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654" y="4491095"/>
            <a:ext cx="1044290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КЛАВ      И     </a:t>
            </a:r>
            <a:r>
              <a:rPr lang="ru-RU" sz="72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</a:t>
            </a:r>
            <a:r>
              <a:rPr lang="ru-RU" sz="7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ТУРА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329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187501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9681" y="962576"/>
            <a:ext cx="8660947" cy="410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90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9681" y="962576"/>
            <a:ext cx="8660947" cy="410583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5654" y="4491095"/>
            <a:ext cx="1044290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         НИТО   Р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909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801" y="923329"/>
            <a:ext cx="11038342" cy="4230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31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1.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Не буду отвечать тому, кто просит это сделать, заблокирую его. Пожалуюсь на мошенничество администрации сайта.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28289" y="0"/>
            <a:ext cx="2130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 балл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ÐÐ°ÑÑÐ¸Ð½ÐºÐ¸ Ð¿Ð¾ Ð·Ð°Ð¿ÑÐ¾ÑÑ Ð±Ð°Ð½ÐºÐ¾Ð²ÑÐºÐ°Ñ ÐºÐ°ÑÑÐ°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2340" y="3419164"/>
            <a:ext cx="3310294" cy="331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4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801" y="923329"/>
            <a:ext cx="11038342" cy="423072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78241" y="4362784"/>
            <a:ext cx="1044290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 	    РИТ       	 ЕЛ 	Ь НА Я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650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170820" y="0"/>
            <a:ext cx="2845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050" name="Picture 2" descr="ÐÐ°ÑÑÐ¸Ð½ÐºÐ¸ Ð¿Ð¾ Ð·Ð°Ð¿ÑÐ¾ÑÑ ÑÐµÐ±ÑÑ ÑÐ»Ð¾Ð²Ð¾ Ð¿ÑÐ¾Ð³ÑÐ°Ð¼Ð¼Ð¸ÑÐ¾Ð²Ð°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90" b="22374"/>
          <a:stretch/>
        </p:blipFill>
        <p:spPr bwMode="auto">
          <a:xfrm>
            <a:off x="145143" y="1808701"/>
            <a:ext cx="11919317" cy="282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15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170820" y="0"/>
            <a:ext cx="2845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2" descr="ÐÐ°ÑÑÐ¸Ð½ÐºÐ¸ Ð¿Ð¾ Ð·Ð°Ð¿ÑÐ¾ÑÑ ÑÐµÐ±ÑÑ ÑÐ»Ð¾Ð²Ð¾ Ð¿ÑÐ¾Ð³ÑÐ°Ð¼Ð¼Ð¸ÑÐ¾Ð²Ð°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90" b="22374"/>
          <a:stretch/>
        </p:blipFill>
        <p:spPr bwMode="auto">
          <a:xfrm>
            <a:off x="145143" y="1808701"/>
            <a:ext cx="11919317" cy="282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64401" y="4210347"/>
            <a:ext cx="114808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 РОГ РА М </a:t>
            </a:r>
            <a:r>
              <a:rPr lang="ru-RU" sz="7200" b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7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ИР ОВА НИ Е 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360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1.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Что такое сетевой этикет?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528289" y="0"/>
            <a:ext cx="2130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 балл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896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713772" y="596418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1.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Это правила поведения в Интернете.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28289" y="0"/>
            <a:ext cx="2130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 балл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433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291" y="2309997"/>
            <a:ext cx="5715000" cy="273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49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2.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Нужно ли в Интернете соблюдать правила русского языка?</a:t>
            </a:r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010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2.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Конечно, да.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05910" y="4326094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5364" name="Picture 4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9" t="8875" r="12260" b="15038"/>
          <a:stretch/>
        </p:blipFill>
        <p:spPr bwMode="auto">
          <a:xfrm>
            <a:off x="6493397" y="3471862"/>
            <a:ext cx="4051139" cy="346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625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3.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В Интернете кто-то выражает мнение, противоположное моему. Как реагировать?</a:t>
            </a:r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801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505427" y="318626"/>
            <a:ext cx="10270603" cy="4218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3.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Каждый имеет право на своё мнение, а в Интернете мы общаемся с реальными людьми. Даже если я не согласен, я всё равно уважаю других комментаторов.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151267" y="4117749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6386" name="Picture 2" descr="ÐÐ°ÑÑÐ¸Ð½ÐºÐ¸ Ð¿Ð¾ Ð·Ð°Ð¿ÑÐ¾ÑÑ Ð¿Ð¾Ð»ÑÐ·Ð¾Ð²Ð°ÑÐµÐ»Ñ ÐºÐ¾Ð¼Ð¿ÑÑÑÐµÑ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111" y="3106499"/>
            <a:ext cx="5146079" cy="375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2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4.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Мы можем использовать смайлики и </a:t>
            </a:r>
            <a:r>
              <a:rPr lang="ru-RU" sz="3600" dirty="0" err="1" smtClean="0"/>
              <a:t>эмоджи</a:t>
            </a:r>
            <a:r>
              <a:rPr lang="ru-RU" sz="3600" dirty="0" smtClean="0"/>
              <a:t> для передачи эмоций. Что означает эта картинка?</a:t>
            </a:r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718427" y="3987098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741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444" y="3584897"/>
            <a:ext cx="4417671" cy="2839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71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2.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Вы вместе с родителями отправляетесь в отпуск. Что нельзя делать?</a:t>
            </a:r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241707" y="41429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050" name="Picture 2" descr="ÐÐ°ÑÑÐ¸Ð½ÐºÐ¸ Ð¿Ð¾ Ð·Ð°Ð¿ÑÐ¾ÑÑ Ð¾ÑÐ¿ÑÑÐº 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342" y="2916992"/>
            <a:ext cx="4386396" cy="394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33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4.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Очень смешно!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637404" y="4117749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444" y="3584897"/>
            <a:ext cx="4417671" cy="2839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89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5.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А что означает этот </a:t>
            </a:r>
            <a:r>
              <a:rPr lang="ru-RU" sz="3600" dirty="0" err="1" smtClean="0"/>
              <a:t>смайл</a:t>
            </a:r>
            <a:r>
              <a:rPr lang="ru-RU" sz="3600" dirty="0" smtClean="0"/>
              <a:t>? :-/</a:t>
            </a:r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170820" y="0"/>
            <a:ext cx="2845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65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Ответ 5.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Это недовольство или озадаченность.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170820" y="0"/>
            <a:ext cx="2845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баллов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8434" name="Picture 2" descr="ÐÐ°ÑÑÐ¸Ð½ÐºÐ¸ Ð¿Ð¾ Ð·Ð°Ð¿ÑÐ¾ÑÑ Ð¾Ð·Ð°Ð´Ð°ÑÐµÐ½Ð½ÑÐ¹ ÑÐ¼Ð°Ð¹Ð»Ð¸Ð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189" y="3275636"/>
            <a:ext cx="3103958" cy="310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95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725346" y="461665"/>
            <a:ext cx="10687291" cy="1510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3600" dirty="0" smtClean="0"/>
              <a:t>Ответ 2.</a:t>
            </a:r>
          </a:p>
          <a:p>
            <a:pPr algn="just"/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Нельзя выкладывать информацию об отъезде в сеть, иначе преступники могут во время вашего отсутствия забраться в вашу квартиру.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ÐÐ°ÑÑÐ¸Ð½ÐºÐ¸ Ð¿Ð¾ Ð·Ð°Ð¿ÑÐ¾ÑÑ Ð¾ÑÐ¿ÑÑÐº 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873" y="2916992"/>
            <a:ext cx="4386396" cy="394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47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470704" y="461665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3.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Друг в социальной сети просит у вас в долг крупную сумму, причём просит перевести деньги в электронном виде. Что нужно делать?</a:t>
            </a:r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1119514" y="4000796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098" name="Picture 2" descr="ÐÐ°ÑÑÐ¸Ð½ÐºÐ¸ Ð¿Ð¾ Ð·Ð°Ð¿ÑÐ¾ÑÑ Ð´ÑÑÐ³ Ð¿ÑÐ¾ÑÐ¸Ñ Ð´ÐµÐ½ÐµÐ³ Ð² ÐºÐ¾Ð½ÑÐ°ÐºÑ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157" y="3150592"/>
            <a:ext cx="4738065" cy="353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47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505427" y="-1"/>
            <a:ext cx="11057682" cy="40164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3600" dirty="0" smtClean="0"/>
              <a:t>Ответ 3.</a:t>
            </a:r>
          </a:p>
          <a:p>
            <a:pPr algn="just"/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Получив просьбу дать в долг, положить деньги на телефон, заплатить за Интернет... перезвоните и уточните, действительно ли знакомый нуждается в деньгах. Если у вас нет его номера, подумайте, стал бы этот человек просить у вас денег? 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116543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братно!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146" name="Picture 2" descr="ÐÐ°ÑÑÐ¸Ð½ÐºÐ¸ Ð¿Ð¾ Ð·Ð°Ð¿ÑÐ¾ÑÑ Ð¼Ð¾ÑÐ°Ð»ÑÐ½Ð¾ ÑÐ¾ÑÑÐ²ÑÑÐ²ÑÑ Ð½Ð¾ Ð´ÐµÐ½ÐµÐ³ Ð½Ðµ Ð´Ð°Ð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225" y="3653002"/>
            <a:ext cx="4633732" cy="320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490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435980" y="27714"/>
            <a:ext cx="11011382" cy="30456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Вопрос 4. </a:t>
            </a:r>
          </a:p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Вам на </a:t>
            </a:r>
            <a:r>
              <a:rPr lang="ru-RU" sz="3600" dirty="0"/>
              <a:t>адрес </a:t>
            </a:r>
            <a:r>
              <a:rPr lang="ru-RU" sz="3600" dirty="0" smtClean="0"/>
              <a:t> </a:t>
            </a:r>
            <a:r>
              <a:rPr lang="ru-RU" sz="3600" dirty="0"/>
              <a:t>электронной почты пришло сообщение: файл с игрой от неизвестного пользователя. Как </a:t>
            </a:r>
            <a:r>
              <a:rPr lang="ru-RU" sz="3600" dirty="0" smtClean="0"/>
              <a:t>вы поступите?</a:t>
            </a:r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637404" y="4000796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57569" y="0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 балла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717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604" y="2826153"/>
            <a:ext cx="4031847" cy="403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40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687</TotalTime>
  <Words>430</Words>
  <Application>Microsoft Office PowerPoint</Application>
  <PresentationFormat>Произвольный</PresentationFormat>
  <Paragraphs>225</Paragraphs>
  <Slides>52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Космическая презентация</dc:title>
  <dc:creator>Няша</dc:creator>
  <cp:lastModifiedBy>Windows User</cp:lastModifiedBy>
  <cp:revision>87</cp:revision>
  <dcterms:created xsi:type="dcterms:W3CDTF">2018-04-06T17:58:55Z</dcterms:created>
  <dcterms:modified xsi:type="dcterms:W3CDTF">2021-04-12T07:54:47Z</dcterms:modified>
</cp:coreProperties>
</file>