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70" r:id="rId3"/>
    <p:sldId id="267" r:id="rId4"/>
    <p:sldId id="268" r:id="rId5"/>
    <p:sldId id="269" r:id="rId6"/>
    <p:sldId id="256" r:id="rId7"/>
    <p:sldId id="273" r:id="rId8"/>
    <p:sldId id="259" r:id="rId9"/>
    <p:sldId id="260" r:id="rId10"/>
    <p:sldId id="272" r:id="rId11"/>
    <p:sldId id="261" r:id="rId12"/>
    <p:sldId id="262" r:id="rId13"/>
    <p:sldId id="263" r:id="rId14"/>
    <p:sldId id="271" r:id="rId15"/>
    <p:sldId id="257" r:id="rId16"/>
    <p:sldId id="258" r:id="rId17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EEF4"/>
    <a:srgbClr val="FDEADA"/>
    <a:srgbClr val="16F6F1"/>
    <a:srgbClr val="1AF2B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494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16F6F1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 rot="513566">
            <a:off x="-815975" y="-650818"/>
            <a:ext cx="10575925" cy="1491762"/>
          </a:xfrm>
          <a:custGeom>
            <a:avLst/>
            <a:gdLst>
              <a:gd name="connsiteX0" fmla="*/ 381678 w 10576441"/>
              <a:gd name="connsiteY0" fmla="*/ 1312436 h 2108356"/>
              <a:gd name="connsiteX1" fmla="*/ 2137326 w 10576441"/>
              <a:gd name="connsiteY1" fmla="*/ 2104916 h 2108356"/>
              <a:gd name="connsiteX2" fmla="*/ 3746670 w 10576441"/>
              <a:gd name="connsiteY2" fmla="*/ 1617236 h 2108356"/>
              <a:gd name="connsiteX3" fmla="*/ 5197518 w 10576441"/>
              <a:gd name="connsiteY3" fmla="*/ 2043956 h 2108356"/>
              <a:gd name="connsiteX4" fmla="*/ 6867822 w 10576441"/>
              <a:gd name="connsiteY4" fmla="*/ 1129556 h 2108356"/>
              <a:gd name="connsiteX5" fmla="*/ 8794158 w 10576441"/>
              <a:gd name="connsiteY5" fmla="*/ 1970804 h 2108356"/>
              <a:gd name="connsiteX6" fmla="*/ 10110894 w 10576441"/>
              <a:gd name="connsiteY6" fmla="*/ 7892 h 2108356"/>
              <a:gd name="connsiteX7" fmla="*/ 381678 w 10576441"/>
              <a:gd name="connsiteY7" fmla="*/ 1312436 h 210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76441" h="2108356">
                <a:moveTo>
                  <a:pt x="381678" y="1312436"/>
                </a:moveTo>
                <a:cubicBezTo>
                  <a:pt x="-947250" y="1661940"/>
                  <a:pt x="1576494" y="2054116"/>
                  <a:pt x="2137326" y="2104916"/>
                </a:cubicBezTo>
                <a:cubicBezTo>
                  <a:pt x="2698158" y="2155716"/>
                  <a:pt x="3236638" y="1627396"/>
                  <a:pt x="3746670" y="1617236"/>
                </a:cubicBezTo>
                <a:cubicBezTo>
                  <a:pt x="4256702" y="1607076"/>
                  <a:pt x="4677326" y="2125236"/>
                  <a:pt x="5197518" y="2043956"/>
                </a:cubicBezTo>
                <a:cubicBezTo>
                  <a:pt x="5717710" y="1962676"/>
                  <a:pt x="6268382" y="1141748"/>
                  <a:pt x="6867822" y="1129556"/>
                </a:cubicBezTo>
                <a:cubicBezTo>
                  <a:pt x="7467262" y="1117364"/>
                  <a:pt x="8253646" y="2157748"/>
                  <a:pt x="8794158" y="1970804"/>
                </a:cubicBezTo>
                <a:cubicBezTo>
                  <a:pt x="9334670" y="1783860"/>
                  <a:pt x="11519070" y="117620"/>
                  <a:pt x="10110894" y="7892"/>
                </a:cubicBezTo>
                <a:cubicBezTo>
                  <a:pt x="8702718" y="-101836"/>
                  <a:pt x="1710606" y="962932"/>
                  <a:pt x="381678" y="1312436"/>
                </a:cubicBezTo>
                <a:close/>
              </a:path>
            </a:pathLst>
          </a:custGeom>
          <a:solidFill>
            <a:srgbClr val="FFE5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олилиния 3"/>
          <p:cNvSpPr/>
          <p:nvPr/>
        </p:nvSpPr>
        <p:spPr>
          <a:xfrm rot="513566">
            <a:off x="409575" y="-504093"/>
            <a:ext cx="6680200" cy="1008185"/>
          </a:xfrm>
          <a:custGeom>
            <a:avLst/>
            <a:gdLst>
              <a:gd name="connsiteX0" fmla="*/ 381678 w 10576441"/>
              <a:gd name="connsiteY0" fmla="*/ 1312436 h 2108356"/>
              <a:gd name="connsiteX1" fmla="*/ 2137326 w 10576441"/>
              <a:gd name="connsiteY1" fmla="*/ 2104916 h 2108356"/>
              <a:gd name="connsiteX2" fmla="*/ 3746670 w 10576441"/>
              <a:gd name="connsiteY2" fmla="*/ 1617236 h 2108356"/>
              <a:gd name="connsiteX3" fmla="*/ 5197518 w 10576441"/>
              <a:gd name="connsiteY3" fmla="*/ 2043956 h 2108356"/>
              <a:gd name="connsiteX4" fmla="*/ 6867822 w 10576441"/>
              <a:gd name="connsiteY4" fmla="*/ 1129556 h 2108356"/>
              <a:gd name="connsiteX5" fmla="*/ 8794158 w 10576441"/>
              <a:gd name="connsiteY5" fmla="*/ 1970804 h 2108356"/>
              <a:gd name="connsiteX6" fmla="*/ 10110894 w 10576441"/>
              <a:gd name="connsiteY6" fmla="*/ 7892 h 2108356"/>
              <a:gd name="connsiteX7" fmla="*/ 381678 w 10576441"/>
              <a:gd name="connsiteY7" fmla="*/ 1312436 h 210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76441" h="2108356">
                <a:moveTo>
                  <a:pt x="381678" y="1312436"/>
                </a:moveTo>
                <a:cubicBezTo>
                  <a:pt x="-947250" y="1661940"/>
                  <a:pt x="1576494" y="2054116"/>
                  <a:pt x="2137326" y="2104916"/>
                </a:cubicBezTo>
                <a:cubicBezTo>
                  <a:pt x="2698158" y="2155716"/>
                  <a:pt x="3236638" y="1627396"/>
                  <a:pt x="3746670" y="1617236"/>
                </a:cubicBezTo>
                <a:cubicBezTo>
                  <a:pt x="4256702" y="1607076"/>
                  <a:pt x="4677326" y="2125236"/>
                  <a:pt x="5197518" y="2043956"/>
                </a:cubicBezTo>
                <a:cubicBezTo>
                  <a:pt x="5717710" y="1962676"/>
                  <a:pt x="6268382" y="1141748"/>
                  <a:pt x="6867822" y="1129556"/>
                </a:cubicBezTo>
                <a:cubicBezTo>
                  <a:pt x="7467262" y="1117364"/>
                  <a:pt x="8253646" y="2157748"/>
                  <a:pt x="8794158" y="1970804"/>
                </a:cubicBezTo>
                <a:cubicBezTo>
                  <a:pt x="9334670" y="1783860"/>
                  <a:pt x="11519070" y="117620"/>
                  <a:pt x="10110894" y="7892"/>
                </a:cubicBezTo>
                <a:cubicBezTo>
                  <a:pt x="8702718" y="-101836"/>
                  <a:pt x="1710606" y="962932"/>
                  <a:pt x="381678" y="1312436"/>
                </a:cubicBezTo>
                <a:close/>
              </a:path>
            </a:pathLst>
          </a:custGeom>
          <a:solidFill>
            <a:srgbClr val="DBEEF4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лилиния 2"/>
          <p:cNvSpPr/>
          <p:nvPr/>
        </p:nvSpPr>
        <p:spPr>
          <a:xfrm rot="15393553">
            <a:off x="589954" y="5125565"/>
            <a:ext cx="2899542" cy="6161778"/>
          </a:xfrm>
          <a:custGeom>
            <a:avLst/>
            <a:gdLst>
              <a:gd name="connsiteX0" fmla="*/ 540194 w 1262766"/>
              <a:gd name="connsiteY0" fmla="*/ 71405 h 3258324"/>
              <a:gd name="connsiteX1" fmla="*/ 1035494 w 1262766"/>
              <a:gd name="connsiteY1" fmla="*/ 1049305 h 3258324"/>
              <a:gd name="connsiteX2" fmla="*/ 654494 w 1262766"/>
              <a:gd name="connsiteY2" fmla="*/ 1544605 h 3258324"/>
              <a:gd name="connsiteX3" fmla="*/ 1251394 w 1262766"/>
              <a:gd name="connsiteY3" fmla="*/ 2128805 h 3258324"/>
              <a:gd name="connsiteX4" fmla="*/ 19494 w 1262766"/>
              <a:gd name="connsiteY4" fmla="*/ 3195605 h 3258324"/>
              <a:gd name="connsiteX5" fmla="*/ 540194 w 1262766"/>
              <a:gd name="connsiteY5" fmla="*/ 71405 h 32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2766" h="3258324">
                <a:moveTo>
                  <a:pt x="540194" y="71405"/>
                </a:moveTo>
                <a:cubicBezTo>
                  <a:pt x="709527" y="-286312"/>
                  <a:pt x="1016444" y="803772"/>
                  <a:pt x="1035494" y="1049305"/>
                </a:cubicBezTo>
                <a:cubicBezTo>
                  <a:pt x="1054544" y="1294838"/>
                  <a:pt x="618511" y="1364688"/>
                  <a:pt x="654494" y="1544605"/>
                </a:cubicBezTo>
                <a:cubicBezTo>
                  <a:pt x="690477" y="1724522"/>
                  <a:pt x="1357227" y="1853638"/>
                  <a:pt x="1251394" y="2128805"/>
                </a:cubicBezTo>
                <a:cubicBezTo>
                  <a:pt x="1145561" y="2403972"/>
                  <a:pt x="140144" y="3534272"/>
                  <a:pt x="19494" y="3195605"/>
                </a:cubicBezTo>
                <a:cubicBezTo>
                  <a:pt x="-101156" y="2856938"/>
                  <a:pt x="370861" y="429122"/>
                  <a:pt x="540194" y="7140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олилиния 1"/>
          <p:cNvSpPr/>
          <p:nvPr/>
        </p:nvSpPr>
        <p:spPr>
          <a:xfrm rot="16200000">
            <a:off x="2640205" y="4359267"/>
            <a:ext cx="2770964" cy="7591607"/>
          </a:xfrm>
          <a:custGeom>
            <a:avLst/>
            <a:gdLst>
              <a:gd name="connsiteX0" fmla="*/ 120853 w 2311233"/>
              <a:gd name="connsiteY0" fmla="*/ 383141 h 5485110"/>
              <a:gd name="connsiteX1" fmla="*/ 2266645 w 2311233"/>
              <a:gd name="connsiteY1" fmla="*/ 639173 h 5485110"/>
              <a:gd name="connsiteX2" fmla="*/ 1193749 w 2311233"/>
              <a:gd name="connsiteY2" fmla="*/ 3077573 h 5485110"/>
              <a:gd name="connsiteX3" fmla="*/ 2303221 w 2311233"/>
              <a:gd name="connsiteY3" fmla="*/ 4028549 h 5485110"/>
              <a:gd name="connsiteX4" fmla="*/ 486613 w 2311233"/>
              <a:gd name="connsiteY4" fmla="*/ 5345285 h 5485110"/>
              <a:gd name="connsiteX5" fmla="*/ 120853 w 2311233"/>
              <a:gd name="connsiteY5" fmla="*/ 383141 h 548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1233" h="5485110">
                <a:moveTo>
                  <a:pt x="120853" y="383141"/>
                </a:moveTo>
                <a:cubicBezTo>
                  <a:pt x="417525" y="-401211"/>
                  <a:pt x="2087829" y="190101"/>
                  <a:pt x="2266645" y="639173"/>
                </a:cubicBezTo>
                <a:cubicBezTo>
                  <a:pt x="2445461" y="1088245"/>
                  <a:pt x="1187653" y="2512677"/>
                  <a:pt x="1193749" y="3077573"/>
                </a:cubicBezTo>
                <a:cubicBezTo>
                  <a:pt x="1199845" y="3642469"/>
                  <a:pt x="2421077" y="3650597"/>
                  <a:pt x="2303221" y="4028549"/>
                </a:cubicBezTo>
                <a:cubicBezTo>
                  <a:pt x="2185365" y="4406501"/>
                  <a:pt x="850341" y="5952853"/>
                  <a:pt x="486613" y="5345285"/>
                </a:cubicBezTo>
                <a:cubicBezTo>
                  <a:pt x="122885" y="4737717"/>
                  <a:pt x="-175819" y="1167493"/>
                  <a:pt x="120853" y="383141"/>
                </a:cubicBezTo>
                <a:close/>
              </a:path>
            </a:pathLst>
          </a:custGeom>
          <a:solidFill>
            <a:srgbClr val="FDEADA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" name="Рисунок 15" descr="phpeTj8ZL_Konsultaciya-Rol-skazok-v-vospitanii-detej_html_ee558530f0c5e7b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857999" cy="9066055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692696" y="2627784"/>
            <a:ext cx="527153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50800"/>
                <a:solidFill>
                  <a:schemeClr val="accent1">
                    <a:lumMod val="75000"/>
                  </a:schemeClr>
                </a:solidFill>
                <a:effectLst/>
              </a:rPr>
              <a:t>МОИ ПЕРВЫЕ СКАЗКИ.</a:t>
            </a:r>
            <a:endParaRPr lang="ru-RU" sz="6000" b="1" cap="none" spc="0" dirty="0">
              <a:ln w="50800"/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0"/>
          <p:cNvGrpSpPr/>
          <p:nvPr/>
        </p:nvGrpSpPr>
        <p:grpSpPr>
          <a:xfrm>
            <a:off x="836712" y="539552"/>
            <a:ext cx="2376264" cy="2024345"/>
            <a:chOff x="836712" y="539552"/>
            <a:chExt cx="2376264" cy="2024345"/>
          </a:xfrm>
        </p:grpSpPr>
        <p:pic>
          <p:nvPicPr>
            <p:cNvPr id="2" name="Рисунок 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073" name="Rectangle 1"/>
            <p:cNvSpPr>
              <a:spLocks noChangeArrowheads="1"/>
            </p:cNvSpPr>
            <p:nvPr/>
          </p:nvSpPr>
          <p:spPr bwMode="auto">
            <a:xfrm>
              <a:off x="1124744" y="1187624"/>
              <a:ext cx="1800200" cy="1077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 smtClean="0"/>
                <a:t>Увы, промах!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600" dirty="0" smtClean="0"/>
                <a:t>Досчитай до 10 и иди на </a:t>
              </a:r>
              <a:r>
                <a:rPr lang="ru-RU" sz="1600" b="1" dirty="0" smtClean="0"/>
                <a:t>белый!</a:t>
              </a:r>
              <a:endParaRPr lang="ru-RU" sz="1600" b="1" dirty="0" smtClean="0"/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60648" y="17951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Желтый ОВЗ</a:t>
            </a:r>
            <a:endParaRPr lang="ru-RU" dirty="0"/>
          </a:p>
        </p:txBody>
      </p:sp>
      <p:pic>
        <p:nvPicPr>
          <p:cNvPr id="24" name="Рисунок 23" descr="9d21680820e4e7db90740a853c110df4--apple-template--ki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0688" y="2771800"/>
            <a:ext cx="2376264" cy="2024345"/>
          </a:xfrm>
          <a:prstGeom prst="rect">
            <a:avLst/>
          </a:prstGeom>
        </p:spPr>
      </p:pic>
      <p:grpSp>
        <p:nvGrpSpPr>
          <p:cNvPr id="5" name="Группа 10"/>
          <p:cNvGrpSpPr/>
          <p:nvPr/>
        </p:nvGrpSpPr>
        <p:grpSpPr>
          <a:xfrm>
            <a:off x="692696" y="5148064"/>
            <a:ext cx="2376264" cy="2088232"/>
            <a:chOff x="836712" y="539552"/>
            <a:chExt cx="2376264" cy="2088232"/>
          </a:xfrm>
        </p:grpSpPr>
        <p:pic>
          <p:nvPicPr>
            <p:cNvPr id="29" name="Рисунок 28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0" name="Rectangle 1"/>
            <p:cNvSpPr>
              <a:spLocks noChangeArrowheads="1"/>
            </p:cNvSpPr>
            <p:nvPr/>
          </p:nvSpPr>
          <p:spPr bwMode="auto">
            <a:xfrm>
              <a:off x="1124744" y="1027346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 smtClean="0"/>
                <a:t>Увы! Ответ неверный! Выбери </a:t>
              </a:r>
              <a:r>
                <a:rPr lang="ru-RU" sz="1400" u="sng" dirty="0" smtClean="0"/>
                <a:t>оранжевый</a:t>
              </a:r>
              <a:r>
                <a:rPr lang="ru-RU" sz="1400" dirty="0" smtClean="0"/>
                <a:t> цвет и выполни дополнительное задание!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32" name="Рисунок 31" descr="9d21680820e4e7db90740a853c110df4--apple-template--ki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5024" y="539552"/>
            <a:ext cx="2376264" cy="2024345"/>
          </a:xfrm>
          <a:prstGeom prst="rect">
            <a:avLst/>
          </a:prstGeom>
        </p:spPr>
      </p:pic>
      <p:grpSp>
        <p:nvGrpSpPr>
          <p:cNvPr id="7" name="Группа 10"/>
          <p:cNvGrpSpPr/>
          <p:nvPr/>
        </p:nvGrpSpPr>
        <p:grpSpPr>
          <a:xfrm>
            <a:off x="3717032" y="5292080"/>
            <a:ext cx="2376264" cy="2088232"/>
            <a:chOff x="980728" y="539552"/>
            <a:chExt cx="2376264" cy="2088232"/>
          </a:xfrm>
        </p:grpSpPr>
        <p:pic>
          <p:nvPicPr>
            <p:cNvPr id="38" name="Рисунок 37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0728" y="539552"/>
              <a:ext cx="2376264" cy="2024345"/>
            </a:xfrm>
            <a:prstGeom prst="rect">
              <a:avLst/>
            </a:prstGeom>
          </p:spPr>
        </p:pic>
        <p:sp>
          <p:nvSpPr>
            <p:cNvPr id="39" name="Rectangle 1"/>
            <p:cNvSpPr>
              <a:spLocks noChangeArrowheads="1"/>
            </p:cNvSpPr>
            <p:nvPr/>
          </p:nvSpPr>
          <p:spPr bwMode="auto">
            <a:xfrm>
              <a:off x="1124744" y="1027346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 smtClean="0"/>
                <a:t>Увы! Ответ неверный! Выбери </a:t>
              </a:r>
              <a:r>
                <a:rPr lang="ru-RU" sz="1400" u="sng" dirty="0" smtClean="0"/>
                <a:t>оранжевый</a:t>
              </a:r>
              <a:r>
                <a:rPr lang="ru-RU" sz="1400" dirty="0" smtClean="0"/>
                <a:t> цвет и выполни дополнительное задание!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41" name="Рисунок 40" descr="9d21680820e4e7db90740a853c110df4--apple-template--ki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45024" y="2915816"/>
            <a:ext cx="2376264" cy="2024345"/>
          </a:xfrm>
          <a:prstGeom prst="rect">
            <a:avLst/>
          </a:prstGeom>
        </p:spPr>
      </p:pic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3861048" y="1115616"/>
            <a:ext cx="18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Увы, промах!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Досчитай до 10 и иди на </a:t>
            </a:r>
            <a:r>
              <a:rPr lang="ru-RU" sz="1600" b="1" dirty="0" smtClean="0"/>
              <a:t>белый!</a:t>
            </a:r>
            <a:endParaRPr lang="ru-RU" sz="1600" b="1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836712" y="3347864"/>
            <a:ext cx="18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Увы, промах!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Досчитай до 10 и иди на </a:t>
            </a:r>
            <a:r>
              <a:rPr lang="ru-RU" sz="1600" b="1" dirty="0" smtClean="0"/>
              <a:t>белый!</a:t>
            </a:r>
            <a:endParaRPr lang="ru-RU" sz="1600" b="1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3933056" y="3491880"/>
            <a:ext cx="1800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Увы, промах!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Досчитай до 10 и иди на </a:t>
            </a:r>
            <a:r>
              <a:rPr lang="ru-RU" sz="1600" b="1" dirty="0" smtClean="0"/>
              <a:t>белый!</a:t>
            </a:r>
            <a:endParaRPr lang="ru-RU" sz="1600" b="1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0"/>
          <p:cNvGrpSpPr/>
          <p:nvPr/>
        </p:nvGrpSpPr>
        <p:grpSpPr>
          <a:xfrm>
            <a:off x="836712" y="539552"/>
            <a:ext cx="2376264" cy="2032486"/>
            <a:chOff x="836712" y="539552"/>
            <a:chExt cx="2376264" cy="2032486"/>
          </a:xfrm>
        </p:grpSpPr>
        <p:pic>
          <p:nvPicPr>
            <p:cNvPr id="2" name="Рисунок 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073" name="Rectangle 1"/>
            <p:cNvSpPr>
              <a:spLocks noChangeArrowheads="1"/>
            </p:cNvSpPr>
            <p:nvPr/>
          </p:nvSpPr>
          <p:spPr bwMode="auto">
            <a:xfrm>
              <a:off x="1124744" y="971600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У тетрадного листочка, и у сахара кусочка, и у соли, и у мела цвет какой бывает???</a:t>
              </a:r>
            </a:p>
            <a:p>
              <a:pPr algn="ctr"/>
              <a:r>
                <a:rPr lang="ru-RU" sz="1400" u="sng" dirty="0" smtClean="0"/>
                <a:t>Иди на этот цвет!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60648" y="17951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оранжевый</a:t>
            </a:r>
            <a:endParaRPr lang="ru-RU" dirty="0"/>
          </a:p>
        </p:txBody>
      </p:sp>
      <p:grpSp>
        <p:nvGrpSpPr>
          <p:cNvPr id="21" name="Группа 10"/>
          <p:cNvGrpSpPr/>
          <p:nvPr/>
        </p:nvGrpSpPr>
        <p:grpSpPr>
          <a:xfrm>
            <a:off x="3789040" y="611560"/>
            <a:ext cx="2376264" cy="2032486"/>
            <a:chOff x="836712" y="539552"/>
            <a:chExt cx="2376264" cy="2032486"/>
          </a:xfrm>
        </p:grpSpPr>
        <p:pic>
          <p:nvPicPr>
            <p:cNvPr id="22" name="Рисунок 2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23" name="Rectangle 1"/>
            <p:cNvSpPr>
              <a:spLocks noChangeArrowheads="1"/>
            </p:cNvSpPr>
            <p:nvPr/>
          </p:nvSpPr>
          <p:spPr bwMode="auto">
            <a:xfrm>
              <a:off x="1124744" y="971600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У тетрадного листочка, и у сахара кусочка, и у соли, и у мела цвет какой бывает???</a:t>
              </a:r>
            </a:p>
            <a:p>
              <a:pPr algn="ctr"/>
              <a:r>
                <a:rPr lang="ru-RU" sz="1400" u="sng" dirty="0" smtClean="0"/>
                <a:t>Иди на этот цвет!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5" name="Группа 10"/>
          <p:cNvGrpSpPr/>
          <p:nvPr/>
        </p:nvGrpSpPr>
        <p:grpSpPr>
          <a:xfrm>
            <a:off x="620688" y="2915816"/>
            <a:ext cx="2376264" cy="2032486"/>
            <a:chOff x="836712" y="539552"/>
            <a:chExt cx="2376264" cy="2032486"/>
          </a:xfrm>
        </p:grpSpPr>
        <p:pic>
          <p:nvPicPr>
            <p:cNvPr id="26" name="Рисунок 25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28" name="Rectangle 1"/>
            <p:cNvSpPr>
              <a:spLocks noChangeArrowheads="1"/>
            </p:cNvSpPr>
            <p:nvPr/>
          </p:nvSpPr>
          <p:spPr bwMode="auto">
            <a:xfrm>
              <a:off x="1124744" y="971600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У тетрадного листочка, и у сахара кусочка, и у соли, и у мела цвет какой бывает???</a:t>
              </a:r>
            </a:p>
            <a:p>
              <a:pPr algn="ctr"/>
              <a:r>
                <a:rPr lang="ru-RU" sz="1400" u="sng" dirty="0" smtClean="0"/>
                <a:t>Иди на этот цвет!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" name="Группа 10"/>
          <p:cNvGrpSpPr/>
          <p:nvPr/>
        </p:nvGrpSpPr>
        <p:grpSpPr>
          <a:xfrm>
            <a:off x="476672" y="5364088"/>
            <a:ext cx="2376264" cy="2032486"/>
            <a:chOff x="836712" y="539552"/>
            <a:chExt cx="2376264" cy="2032486"/>
          </a:xfrm>
        </p:grpSpPr>
        <p:pic>
          <p:nvPicPr>
            <p:cNvPr id="34" name="Рисунок 33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5" name="Rectangle 1"/>
            <p:cNvSpPr>
              <a:spLocks noChangeArrowheads="1"/>
            </p:cNvSpPr>
            <p:nvPr/>
          </p:nvSpPr>
          <p:spPr bwMode="auto">
            <a:xfrm>
              <a:off x="1124744" y="971600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У тетрадного листочка, и у сахара кусочка, и у соли, и у мела цвет какой бывает???</a:t>
              </a:r>
            </a:p>
            <a:p>
              <a:pPr algn="ctr"/>
              <a:r>
                <a:rPr lang="ru-RU" sz="1400" u="sng" dirty="0" smtClean="0"/>
                <a:t>Иди на этот цвет!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6" name="Группа 10"/>
          <p:cNvGrpSpPr/>
          <p:nvPr/>
        </p:nvGrpSpPr>
        <p:grpSpPr>
          <a:xfrm>
            <a:off x="3501008" y="2915816"/>
            <a:ext cx="2376264" cy="2032486"/>
            <a:chOff x="836712" y="539552"/>
            <a:chExt cx="2376264" cy="2032486"/>
          </a:xfrm>
        </p:grpSpPr>
        <p:pic>
          <p:nvPicPr>
            <p:cNvPr id="37" name="Рисунок 36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40" name="Rectangle 1"/>
            <p:cNvSpPr>
              <a:spLocks noChangeArrowheads="1"/>
            </p:cNvSpPr>
            <p:nvPr/>
          </p:nvSpPr>
          <p:spPr bwMode="auto">
            <a:xfrm>
              <a:off x="1124744" y="971600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У тетрадного листочка, и у сахара кусочка, и у соли, и у мела цвет какой бывает???</a:t>
              </a:r>
            </a:p>
            <a:p>
              <a:pPr algn="ctr"/>
              <a:r>
                <a:rPr lang="ru-RU" sz="1400" u="sng" dirty="0" smtClean="0"/>
                <a:t>Иди на этот цвет!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3" name="Группа 10"/>
          <p:cNvGrpSpPr/>
          <p:nvPr/>
        </p:nvGrpSpPr>
        <p:grpSpPr>
          <a:xfrm>
            <a:off x="3429000" y="5364088"/>
            <a:ext cx="2376264" cy="2032486"/>
            <a:chOff x="836712" y="539552"/>
            <a:chExt cx="2376264" cy="2032486"/>
          </a:xfrm>
        </p:grpSpPr>
        <p:pic>
          <p:nvPicPr>
            <p:cNvPr id="44" name="Рисунок 43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45" name="Rectangle 1"/>
            <p:cNvSpPr>
              <a:spLocks noChangeArrowheads="1"/>
            </p:cNvSpPr>
            <p:nvPr/>
          </p:nvSpPr>
          <p:spPr bwMode="auto">
            <a:xfrm>
              <a:off x="1124744" y="971600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У тетрадного листочка, и у сахара кусочка, и у соли, и у мела цвет какой бывает???</a:t>
              </a:r>
            </a:p>
            <a:p>
              <a:pPr algn="ctr"/>
              <a:r>
                <a:rPr lang="ru-RU" sz="1400" u="sng" dirty="0" smtClean="0"/>
                <a:t>Иди на этот цвет!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0"/>
          <p:cNvGrpSpPr/>
          <p:nvPr/>
        </p:nvGrpSpPr>
        <p:grpSpPr>
          <a:xfrm>
            <a:off x="836712" y="539552"/>
            <a:ext cx="2376264" cy="2024345"/>
            <a:chOff x="836712" y="539552"/>
            <a:chExt cx="2376264" cy="2024345"/>
          </a:xfrm>
        </p:grpSpPr>
        <p:pic>
          <p:nvPicPr>
            <p:cNvPr id="2" name="Рисунок 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073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УРА!!! Ты ответил верно! Оставайся на своем месте!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60648" y="17951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белый</a:t>
            </a:r>
            <a:endParaRPr lang="ru-RU" dirty="0"/>
          </a:p>
        </p:txBody>
      </p:sp>
      <p:grpSp>
        <p:nvGrpSpPr>
          <p:cNvPr id="21" name="Группа 10"/>
          <p:cNvGrpSpPr/>
          <p:nvPr/>
        </p:nvGrpSpPr>
        <p:grpSpPr>
          <a:xfrm>
            <a:off x="3717032" y="6084168"/>
            <a:ext cx="2376264" cy="2024345"/>
            <a:chOff x="836712" y="539552"/>
            <a:chExt cx="2376264" cy="2024345"/>
          </a:xfrm>
        </p:grpSpPr>
        <p:pic>
          <p:nvPicPr>
            <p:cNvPr id="24" name="Рисунок 23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25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 smtClean="0"/>
                <a:t>УРА!!! Ты ответил верно! Оставайся на своем месте!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7" name="Группа 10"/>
          <p:cNvGrpSpPr/>
          <p:nvPr/>
        </p:nvGrpSpPr>
        <p:grpSpPr>
          <a:xfrm>
            <a:off x="3645024" y="3419872"/>
            <a:ext cx="2376264" cy="2024345"/>
            <a:chOff x="836712" y="539552"/>
            <a:chExt cx="2376264" cy="2024345"/>
          </a:xfrm>
        </p:grpSpPr>
        <p:pic>
          <p:nvPicPr>
            <p:cNvPr id="29" name="Рисунок 28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0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 smtClean="0"/>
                <a:t>УРА!!! Ты ответил верно! Оставайся на своем месте!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" name="Группа 10"/>
          <p:cNvGrpSpPr/>
          <p:nvPr/>
        </p:nvGrpSpPr>
        <p:grpSpPr>
          <a:xfrm>
            <a:off x="3861048" y="683568"/>
            <a:ext cx="2376264" cy="2024345"/>
            <a:chOff x="836712" y="539552"/>
            <a:chExt cx="2376264" cy="2024345"/>
          </a:xfrm>
        </p:grpSpPr>
        <p:pic>
          <p:nvPicPr>
            <p:cNvPr id="32" name="Рисунок 3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3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 smtClean="0"/>
                <a:t>УРА!!! Ты ответил верно! Оставайся на своем месте!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6" name="Группа 10"/>
          <p:cNvGrpSpPr/>
          <p:nvPr/>
        </p:nvGrpSpPr>
        <p:grpSpPr>
          <a:xfrm>
            <a:off x="692696" y="3419872"/>
            <a:ext cx="2376264" cy="2024345"/>
            <a:chOff x="836712" y="539552"/>
            <a:chExt cx="2376264" cy="2024345"/>
          </a:xfrm>
        </p:grpSpPr>
        <p:pic>
          <p:nvPicPr>
            <p:cNvPr id="38" name="Рисунок 37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9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 smtClean="0"/>
                <a:t>УРА!!! Ты ответил верно! Оставайся на своем месте!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1" name="Группа 10"/>
          <p:cNvGrpSpPr/>
          <p:nvPr/>
        </p:nvGrpSpPr>
        <p:grpSpPr>
          <a:xfrm>
            <a:off x="836712" y="6156176"/>
            <a:ext cx="2376264" cy="2024345"/>
            <a:chOff x="836712" y="539552"/>
            <a:chExt cx="2376264" cy="2024345"/>
          </a:xfrm>
        </p:grpSpPr>
        <p:pic>
          <p:nvPicPr>
            <p:cNvPr id="42" name="Рисунок 4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43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 smtClean="0"/>
                <a:t>УРА!!! Ты ответил верно! Оставайся на своем месте!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0"/>
          <p:cNvGrpSpPr/>
          <p:nvPr/>
        </p:nvGrpSpPr>
        <p:grpSpPr>
          <a:xfrm>
            <a:off x="836712" y="539552"/>
            <a:ext cx="2376264" cy="2024345"/>
            <a:chOff x="836712" y="539552"/>
            <a:chExt cx="2376264" cy="2024345"/>
          </a:xfrm>
        </p:grpSpPr>
        <p:pic>
          <p:nvPicPr>
            <p:cNvPr id="2" name="Рисунок 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073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Ты должен идти на четвертый цвет радуги.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60648" y="17951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голубой</a:t>
            </a:r>
            <a:endParaRPr lang="ru-RU" dirty="0"/>
          </a:p>
        </p:txBody>
      </p:sp>
      <p:grpSp>
        <p:nvGrpSpPr>
          <p:cNvPr id="21" name="Группа 10"/>
          <p:cNvGrpSpPr/>
          <p:nvPr/>
        </p:nvGrpSpPr>
        <p:grpSpPr>
          <a:xfrm>
            <a:off x="3573016" y="6228184"/>
            <a:ext cx="2376264" cy="2024345"/>
            <a:chOff x="836712" y="539552"/>
            <a:chExt cx="2376264" cy="2024345"/>
          </a:xfrm>
        </p:grpSpPr>
        <p:pic>
          <p:nvPicPr>
            <p:cNvPr id="22" name="Рисунок 2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23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Ты должен идти на четвертый цвет радуги.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6" name="Группа 10"/>
          <p:cNvGrpSpPr/>
          <p:nvPr/>
        </p:nvGrpSpPr>
        <p:grpSpPr>
          <a:xfrm>
            <a:off x="3717032" y="3275856"/>
            <a:ext cx="2376264" cy="2024345"/>
            <a:chOff x="836712" y="539552"/>
            <a:chExt cx="2376264" cy="2024345"/>
          </a:xfrm>
        </p:grpSpPr>
        <p:pic>
          <p:nvPicPr>
            <p:cNvPr id="27" name="Рисунок 26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28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Ты должен идти на четвертый цвет радуги.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" name="Группа 10"/>
          <p:cNvGrpSpPr/>
          <p:nvPr/>
        </p:nvGrpSpPr>
        <p:grpSpPr>
          <a:xfrm>
            <a:off x="3573016" y="467544"/>
            <a:ext cx="2376264" cy="2024345"/>
            <a:chOff x="836712" y="539552"/>
            <a:chExt cx="2376264" cy="2024345"/>
          </a:xfrm>
        </p:grpSpPr>
        <p:pic>
          <p:nvPicPr>
            <p:cNvPr id="34" name="Рисунок 33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5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Ты должен идти на четвертый цвет радуги.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6" name="Группа 10"/>
          <p:cNvGrpSpPr/>
          <p:nvPr/>
        </p:nvGrpSpPr>
        <p:grpSpPr>
          <a:xfrm>
            <a:off x="620688" y="3203848"/>
            <a:ext cx="2376264" cy="2024345"/>
            <a:chOff x="836712" y="539552"/>
            <a:chExt cx="2376264" cy="2024345"/>
          </a:xfrm>
        </p:grpSpPr>
        <p:pic>
          <p:nvPicPr>
            <p:cNvPr id="37" name="Рисунок 36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40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Ты должен идти на четвертый цвет радуги.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1" name="Группа 10"/>
          <p:cNvGrpSpPr/>
          <p:nvPr/>
        </p:nvGrpSpPr>
        <p:grpSpPr>
          <a:xfrm>
            <a:off x="620688" y="6300192"/>
            <a:ext cx="2376264" cy="2024345"/>
            <a:chOff x="836712" y="539552"/>
            <a:chExt cx="2376264" cy="2024345"/>
          </a:xfrm>
        </p:grpSpPr>
        <p:pic>
          <p:nvPicPr>
            <p:cNvPr id="44" name="Рисунок 43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45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Ты должен идти на четвертый цвет радуги.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0"/>
          <p:cNvGrpSpPr/>
          <p:nvPr/>
        </p:nvGrpSpPr>
        <p:grpSpPr>
          <a:xfrm>
            <a:off x="836712" y="539552"/>
            <a:ext cx="2376264" cy="2024345"/>
            <a:chOff x="836712" y="539552"/>
            <a:chExt cx="2376264" cy="2024345"/>
          </a:xfrm>
        </p:grpSpPr>
        <p:pic>
          <p:nvPicPr>
            <p:cNvPr id="2" name="Рисунок 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073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Ура!!! Ты можешь двигаться дальше!</a:t>
              </a:r>
            </a:p>
            <a:p>
              <a:pPr algn="ctr"/>
              <a:r>
                <a:rPr lang="ru-RU" sz="1400" dirty="0" smtClean="0"/>
                <a:t>Твой стол 1</a:t>
              </a:r>
              <a:endParaRPr lang="ru-RU" sz="1400" dirty="0" smtClean="0"/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60648" y="17951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БЕЛЫЙ ОВЗ</a:t>
            </a:r>
            <a:endParaRPr lang="ru-RU" dirty="0"/>
          </a:p>
        </p:txBody>
      </p:sp>
      <p:grpSp>
        <p:nvGrpSpPr>
          <p:cNvPr id="4" name="Группа 10"/>
          <p:cNvGrpSpPr/>
          <p:nvPr/>
        </p:nvGrpSpPr>
        <p:grpSpPr>
          <a:xfrm>
            <a:off x="3573016" y="6228184"/>
            <a:ext cx="2376264" cy="2024345"/>
            <a:chOff x="836712" y="539552"/>
            <a:chExt cx="2376264" cy="2024345"/>
          </a:xfrm>
        </p:grpSpPr>
        <p:pic>
          <p:nvPicPr>
            <p:cNvPr id="22" name="Рисунок 2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23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Ты должен идти на четвертый цвет радуги.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" name="Группа 10"/>
          <p:cNvGrpSpPr/>
          <p:nvPr/>
        </p:nvGrpSpPr>
        <p:grpSpPr>
          <a:xfrm>
            <a:off x="3717032" y="3275856"/>
            <a:ext cx="2376264" cy="2024345"/>
            <a:chOff x="836712" y="539552"/>
            <a:chExt cx="2376264" cy="2024345"/>
          </a:xfrm>
        </p:grpSpPr>
        <p:pic>
          <p:nvPicPr>
            <p:cNvPr id="27" name="Рисунок 26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28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Ты должен идти на четвертый цвет радуги.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34" name="Рисунок 33" descr="9d21680820e4e7db90740a853c110df4--apple-template--ki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3016" y="467544"/>
            <a:ext cx="2376264" cy="2024345"/>
          </a:xfrm>
          <a:prstGeom prst="rect">
            <a:avLst/>
          </a:prstGeom>
        </p:spPr>
      </p:pic>
      <p:pic>
        <p:nvPicPr>
          <p:cNvPr id="37" name="Рисунок 36" descr="9d21680820e4e7db90740a853c110df4--apple-template--ki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0688" y="3203848"/>
            <a:ext cx="2376264" cy="2024345"/>
          </a:xfrm>
          <a:prstGeom prst="rect">
            <a:avLst/>
          </a:prstGeom>
        </p:spPr>
      </p:pic>
      <p:grpSp>
        <p:nvGrpSpPr>
          <p:cNvPr id="8" name="Группа 10"/>
          <p:cNvGrpSpPr/>
          <p:nvPr/>
        </p:nvGrpSpPr>
        <p:grpSpPr>
          <a:xfrm>
            <a:off x="620688" y="6300192"/>
            <a:ext cx="2376264" cy="2024345"/>
            <a:chOff x="836712" y="539552"/>
            <a:chExt cx="2376264" cy="2024345"/>
          </a:xfrm>
        </p:grpSpPr>
        <p:pic>
          <p:nvPicPr>
            <p:cNvPr id="44" name="Рисунок 43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45" name="Rectangle 1"/>
            <p:cNvSpPr>
              <a:spLocks noChangeArrowheads="1"/>
            </p:cNvSpPr>
            <p:nvPr/>
          </p:nvSpPr>
          <p:spPr bwMode="auto">
            <a:xfrm>
              <a:off x="1124744" y="1294766"/>
              <a:ext cx="180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ru-RU" sz="1400" dirty="0" smtClean="0"/>
                <a:t>Ты должен идти на четвертый цвет радуги.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3789040" y="1115616"/>
            <a:ext cx="1800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/>
              <a:t>Ура!!! Ты можешь двигаться дальше!</a:t>
            </a:r>
          </a:p>
          <a:p>
            <a:pPr algn="ctr"/>
            <a:r>
              <a:rPr lang="ru-RU" sz="1400" dirty="0" smtClean="0"/>
              <a:t>Твой стол 2</a:t>
            </a:r>
            <a:endParaRPr lang="ru-RU" sz="1400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836712" y="3851920"/>
            <a:ext cx="1800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 smtClean="0"/>
              <a:t>Ура!!! Ты можешь двигаться дальше!</a:t>
            </a:r>
          </a:p>
          <a:p>
            <a:pPr algn="ctr"/>
            <a:r>
              <a:rPr lang="ru-RU" sz="1400" dirty="0" smtClean="0"/>
              <a:t>Твой стол 3</a:t>
            </a:r>
            <a:endParaRPr lang="ru-RU" sz="1400" dirty="0" smtClean="0"/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404664" y="315407"/>
            <a:ext cx="3168352" cy="2528401"/>
            <a:chOff x="404664" y="315407"/>
            <a:chExt cx="3168352" cy="2528401"/>
          </a:xfrm>
        </p:grpSpPr>
        <p:pic>
          <p:nvPicPr>
            <p:cNvPr id="2" name="Рисунок 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4664" y="315407"/>
              <a:ext cx="3168352" cy="252840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836712" y="892041"/>
              <a:ext cx="18722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Какой волшебный предмет есть в сказке Аксакова «Аленький цветочек»?</a:t>
              </a:r>
            </a:p>
            <a:p>
              <a:pPr algn="ctr"/>
              <a:endParaRPr lang="ru-RU" sz="1200" dirty="0"/>
            </a:p>
          </p:txBody>
        </p:sp>
        <p:cxnSp>
          <p:nvCxnSpPr>
            <p:cNvPr id="1026" name="AutoShape 2"/>
            <p:cNvCxnSpPr>
              <a:cxnSpLocks noChangeShapeType="1"/>
            </p:cNvCxnSpPr>
            <p:nvPr/>
          </p:nvCxnSpPr>
          <p:spPr bwMode="auto">
            <a:xfrm flipH="1">
              <a:off x="908720" y="1619672"/>
              <a:ext cx="452438" cy="1079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1027" name="AutoShape 3"/>
            <p:cNvCxnSpPr>
              <a:cxnSpLocks noChangeShapeType="1"/>
            </p:cNvCxnSpPr>
            <p:nvPr/>
          </p:nvCxnSpPr>
          <p:spPr bwMode="auto">
            <a:xfrm>
              <a:off x="2060848" y="1619672"/>
              <a:ext cx="432048" cy="21602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1028" name="Text Box 4"/>
            <p:cNvSpPr txBox="1">
              <a:spLocks noChangeArrowheads="1"/>
            </p:cNvSpPr>
            <p:nvPr/>
          </p:nvSpPr>
          <p:spPr bwMode="auto">
            <a:xfrm>
              <a:off x="548680" y="1691680"/>
              <a:ext cx="1296144" cy="852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Скатерть-самобранка: иди на </a:t>
              </a:r>
              <a:r>
                <a:rPr kumimoji="0" lang="ru-RU" sz="12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красный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29" name="Text Box 5"/>
            <p:cNvSpPr txBox="1">
              <a:spLocks noChangeArrowheads="1"/>
            </p:cNvSpPr>
            <p:nvPr/>
          </p:nvSpPr>
          <p:spPr bwMode="auto">
            <a:xfrm>
              <a:off x="1916832" y="1835696"/>
              <a:ext cx="1224136" cy="94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Злат-перстень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: иди на </a:t>
              </a:r>
              <a:r>
                <a:rPr kumimoji="0" lang="ru-RU" sz="12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зеленый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04664" y="2915816"/>
            <a:ext cx="3168352" cy="2528401"/>
            <a:chOff x="404664" y="315407"/>
            <a:chExt cx="3168352" cy="2528401"/>
          </a:xfrm>
        </p:grpSpPr>
        <p:pic>
          <p:nvPicPr>
            <p:cNvPr id="18" name="Рисунок 17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4664" y="315407"/>
              <a:ext cx="3168352" cy="2528401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836712" y="892041"/>
              <a:ext cx="18722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Какой волшебный предмет есть в сказке Аксакова «Аленький цветочек»?</a:t>
              </a:r>
            </a:p>
            <a:p>
              <a:pPr algn="ctr"/>
              <a:endParaRPr lang="ru-RU" sz="1200" dirty="0"/>
            </a:p>
          </p:txBody>
        </p:sp>
        <p:cxnSp>
          <p:nvCxnSpPr>
            <p:cNvPr id="20" name="AutoShape 2"/>
            <p:cNvCxnSpPr>
              <a:cxnSpLocks noChangeShapeType="1"/>
            </p:cNvCxnSpPr>
            <p:nvPr/>
          </p:nvCxnSpPr>
          <p:spPr bwMode="auto">
            <a:xfrm flipH="1">
              <a:off x="908720" y="1619672"/>
              <a:ext cx="452438" cy="1079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1" name="AutoShape 3"/>
            <p:cNvCxnSpPr>
              <a:cxnSpLocks noChangeShapeType="1"/>
            </p:cNvCxnSpPr>
            <p:nvPr/>
          </p:nvCxnSpPr>
          <p:spPr bwMode="auto">
            <a:xfrm>
              <a:off x="2060848" y="1619672"/>
              <a:ext cx="432048" cy="21602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22" name="Text Box 4"/>
            <p:cNvSpPr txBox="1">
              <a:spLocks noChangeArrowheads="1"/>
            </p:cNvSpPr>
            <p:nvPr/>
          </p:nvSpPr>
          <p:spPr bwMode="auto">
            <a:xfrm>
              <a:off x="548680" y="1691680"/>
              <a:ext cx="1296144" cy="852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Скатерть-самобранка: иди на </a:t>
              </a:r>
              <a:r>
                <a:rPr kumimoji="0" lang="ru-RU" sz="12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красный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1916832" y="1835696"/>
              <a:ext cx="1224136" cy="94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Злат-перстень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: иди на </a:t>
              </a:r>
              <a:r>
                <a:rPr kumimoji="0" lang="ru-RU" sz="12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зеленый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32656" y="5724128"/>
            <a:ext cx="3168352" cy="2528401"/>
            <a:chOff x="404664" y="315407"/>
            <a:chExt cx="3168352" cy="2528401"/>
          </a:xfrm>
        </p:grpSpPr>
        <p:pic>
          <p:nvPicPr>
            <p:cNvPr id="32" name="Рисунок 3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4664" y="315407"/>
              <a:ext cx="3168352" cy="2528401"/>
            </a:xfrm>
            <a:prstGeom prst="rect">
              <a:avLst/>
            </a:prstGeom>
          </p:spPr>
        </p:pic>
        <p:sp>
          <p:nvSpPr>
            <p:cNvPr id="33" name="TextBox 32"/>
            <p:cNvSpPr txBox="1"/>
            <p:nvPr/>
          </p:nvSpPr>
          <p:spPr>
            <a:xfrm>
              <a:off x="836712" y="892041"/>
              <a:ext cx="18722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Какой волшебный предмет есть в сказке Аксакова «Аленький цветочек»?</a:t>
              </a:r>
            </a:p>
            <a:p>
              <a:pPr algn="ctr"/>
              <a:endParaRPr lang="ru-RU" sz="1200" dirty="0"/>
            </a:p>
          </p:txBody>
        </p:sp>
        <p:cxnSp>
          <p:nvCxnSpPr>
            <p:cNvPr id="34" name="AutoShape 2"/>
            <p:cNvCxnSpPr>
              <a:cxnSpLocks noChangeShapeType="1"/>
            </p:cNvCxnSpPr>
            <p:nvPr/>
          </p:nvCxnSpPr>
          <p:spPr bwMode="auto">
            <a:xfrm flipH="1">
              <a:off x="908720" y="1619672"/>
              <a:ext cx="452438" cy="1079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35" name="AutoShape 3"/>
            <p:cNvCxnSpPr>
              <a:cxnSpLocks noChangeShapeType="1"/>
            </p:cNvCxnSpPr>
            <p:nvPr/>
          </p:nvCxnSpPr>
          <p:spPr bwMode="auto">
            <a:xfrm>
              <a:off x="2060848" y="1619672"/>
              <a:ext cx="432048" cy="21602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6" name="Text Box 4"/>
            <p:cNvSpPr txBox="1">
              <a:spLocks noChangeArrowheads="1"/>
            </p:cNvSpPr>
            <p:nvPr/>
          </p:nvSpPr>
          <p:spPr bwMode="auto">
            <a:xfrm>
              <a:off x="548680" y="1691680"/>
              <a:ext cx="1296144" cy="852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Скатерть-самобранка: иди на </a:t>
              </a:r>
              <a:r>
                <a:rPr kumimoji="0" lang="ru-RU" sz="12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красный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7" name="Text Box 5"/>
            <p:cNvSpPr txBox="1">
              <a:spLocks noChangeArrowheads="1"/>
            </p:cNvSpPr>
            <p:nvPr/>
          </p:nvSpPr>
          <p:spPr bwMode="auto">
            <a:xfrm>
              <a:off x="1916832" y="1835696"/>
              <a:ext cx="1224136" cy="94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Злат-перстень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: иди на </a:t>
              </a:r>
              <a:r>
                <a:rPr kumimoji="0" lang="ru-RU" sz="12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зеленый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645024" y="251520"/>
            <a:ext cx="3168352" cy="2528401"/>
            <a:chOff x="404664" y="315407"/>
            <a:chExt cx="3168352" cy="2528401"/>
          </a:xfrm>
        </p:grpSpPr>
        <p:pic>
          <p:nvPicPr>
            <p:cNvPr id="39" name="Рисунок 38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4664" y="315407"/>
              <a:ext cx="3168352" cy="2528401"/>
            </a:xfrm>
            <a:prstGeom prst="rect">
              <a:avLst/>
            </a:prstGeom>
          </p:spPr>
        </p:pic>
        <p:sp>
          <p:nvSpPr>
            <p:cNvPr id="40" name="TextBox 39"/>
            <p:cNvSpPr txBox="1"/>
            <p:nvPr/>
          </p:nvSpPr>
          <p:spPr>
            <a:xfrm>
              <a:off x="836712" y="892041"/>
              <a:ext cx="18722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Какой волшебный предмет есть в сказке Аксакова «Аленький цветочек»?</a:t>
              </a:r>
            </a:p>
            <a:p>
              <a:pPr algn="ctr"/>
              <a:endParaRPr lang="ru-RU" sz="1200" dirty="0"/>
            </a:p>
          </p:txBody>
        </p:sp>
        <p:cxnSp>
          <p:nvCxnSpPr>
            <p:cNvPr id="41" name="AutoShape 2"/>
            <p:cNvCxnSpPr>
              <a:cxnSpLocks noChangeShapeType="1"/>
            </p:cNvCxnSpPr>
            <p:nvPr/>
          </p:nvCxnSpPr>
          <p:spPr bwMode="auto">
            <a:xfrm flipH="1">
              <a:off x="908720" y="1619672"/>
              <a:ext cx="452438" cy="1079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2" name="AutoShape 3"/>
            <p:cNvCxnSpPr>
              <a:cxnSpLocks noChangeShapeType="1"/>
            </p:cNvCxnSpPr>
            <p:nvPr/>
          </p:nvCxnSpPr>
          <p:spPr bwMode="auto">
            <a:xfrm>
              <a:off x="2060848" y="1619672"/>
              <a:ext cx="432048" cy="21602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43" name="Text Box 4"/>
            <p:cNvSpPr txBox="1">
              <a:spLocks noChangeArrowheads="1"/>
            </p:cNvSpPr>
            <p:nvPr/>
          </p:nvSpPr>
          <p:spPr bwMode="auto">
            <a:xfrm>
              <a:off x="548680" y="1691680"/>
              <a:ext cx="1296144" cy="852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Скатерть-самобранка: иди на </a:t>
              </a:r>
              <a:r>
                <a:rPr kumimoji="0" lang="ru-RU" sz="12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красный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Text Box 5"/>
            <p:cNvSpPr txBox="1">
              <a:spLocks noChangeArrowheads="1"/>
            </p:cNvSpPr>
            <p:nvPr/>
          </p:nvSpPr>
          <p:spPr bwMode="auto">
            <a:xfrm>
              <a:off x="1916832" y="1835696"/>
              <a:ext cx="1224136" cy="94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Злат-перстень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: иди на </a:t>
              </a:r>
              <a:r>
                <a:rPr kumimoji="0" lang="ru-RU" sz="12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зеленый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3645024" y="3059832"/>
            <a:ext cx="3168352" cy="2528401"/>
            <a:chOff x="404664" y="315407"/>
            <a:chExt cx="3168352" cy="2528401"/>
          </a:xfrm>
        </p:grpSpPr>
        <p:pic>
          <p:nvPicPr>
            <p:cNvPr id="46" name="Рисунок 45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4664" y="315407"/>
              <a:ext cx="3168352" cy="2528401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836712" y="892041"/>
              <a:ext cx="18722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Какой волшебный предмет есть в сказке Аксакова «Аленький цветочек»?</a:t>
              </a:r>
            </a:p>
            <a:p>
              <a:pPr algn="ctr"/>
              <a:endParaRPr lang="ru-RU" sz="1200" dirty="0"/>
            </a:p>
          </p:txBody>
        </p:sp>
        <p:cxnSp>
          <p:nvCxnSpPr>
            <p:cNvPr id="48" name="AutoShape 2"/>
            <p:cNvCxnSpPr>
              <a:cxnSpLocks noChangeShapeType="1"/>
            </p:cNvCxnSpPr>
            <p:nvPr/>
          </p:nvCxnSpPr>
          <p:spPr bwMode="auto">
            <a:xfrm flipH="1">
              <a:off x="908720" y="1619672"/>
              <a:ext cx="452438" cy="1079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49" name="AutoShape 3"/>
            <p:cNvCxnSpPr>
              <a:cxnSpLocks noChangeShapeType="1"/>
            </p:cNvCxnSpPr>
            <p:nvPr/>
          </p:nvCxnSpPr>
          <p:spPr bwMode="auto">
            <a:xfrm>
              <a:off x="2060848" y="1619672"/>
              <a:ext cx="432048" cy="21602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50" name="Text Box 4"/>
            <p:cNvSpPr txBox="1">
              <a:spLocks noChangeArrowheads="1"/>
            </p:cNvSpPr>
            <p:nvPr/>
          </p:nvSpPr>
          <p:spPr bwMode="auto">
            <a:xfrm>
              <a:off x="548680" y="1691680"/>
              <a:ext cx="1296144" cy="852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Скатерть-самобранка: иди на </a:t>
              </a:r>
              <a:r>
                <a:rPr kumimoji="0" lang="ru-RU" sz="12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красный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Text Box 5"/>
            <p:cNvSpPr txBox="1">
              <a:spLocks noChangeArrowheads="1"/>
            </p:cNvSpPr>
            <p:nvPr/>
          </p:nvSpPr>
          <p:spPr bwMode="auto">
            <a:xfrm>
              <a:off x="1916832" y="1835696"/>
              <a:ext cx="1224136" cy="94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Злат-перстень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: иди на </a:t>
              </a:r>
              <a:r>
                <a:rPr kumimoji="0" lang="ru-RU" sz="12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зеленый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3645024" y="5788015"/>
            <a:ext cx="3168352" cy="2528401"/>
            <a:chOff x="404664" y="315407"/>
            <a:chExt cx="3168352" cy="2528401"/>
          </a:xfrm>
        </p:grpSpPr>
        <p:pic>
          <p:nvPicPr>
            <p:cNvPr id="53" name="Рисунок 52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4664" y="315407"/>
              <a:ext cx="3168352" cy="2528401"/>
            </a:xfrm>
            <a:prstGeom prst="rect">
              <a:avLst/>
            </a:prstGeom>
          </p:spPr>
        </p:pic>
        <p:sp>
          <p:nvSpPr>
            <p:cNvPr id="54" name="TextBox 53"/>
            <p:cNvSpPr txBox="1"/>
            <p:nvPr/>
          </p:nvSpPr>
          <p:spPr>
            <a:xfrm>
              <a:off x="836712" y="892041"/>
              <a:ext cx="18722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/>
                <a:t>Какой волшебный предмет есть в сказке Аксакова «Аленький цветочек»?</a:t>
              </a:r>
            </a:p>
            <a:p>
              <a:pPr algn="ctr"/>
              <a:endParaRPr lang="ru-RU" sz="1200" dirty="0"/>
            </a:p>
          </p:txBody>
        </p:sp>
        <p:cxnSp>
          <p:nvCxnSpPr>
            <p:cNvPr id="55" name="AutoShape 2"/>
            <p:cNvCxnSpPr>
              <a:cxnSpLocks noChangeShapeType="1"/>
            </p:cNvCxnSpPr>
            <p:nvPr/>
          </p:nvCxnSpPr>
          <p:spPr bwMode="auto">
            <a:xfrm flipH="1">
              <a:off x="908720" y="1619672"/>
              <a:ext cx="452438" cy="1079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56" name="AutoShape 3"/>
            <p:cNvCxnSpPr>
              <a:cxnSpLocks noChangeShapeType="1"/>
            </p:cNvCxnSpPr>
            <p:nvPr/>
          </p:nvCxnSpPr>
          <p:spPr bwMode="auto">
            <a:xfrm>
              <a:off x="2060848" y="1619672"/>
              <a:ext cx="432048" cy="21602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57" name="Text Box 4"/>
            <p:cNvSpPr txBox="1">
              <a:spLocks noChangeArrowheads="1"/>
            </p:cNvSpPr>
            <p:nvPr/>
          </p:nvSpPr>
          <p:spPr bwMode="auto">
            <a:xfrm>
              <a:off x="548680" y="1691680"/>
              <a:ext cx="1296144" cy="852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Скатерть-самобранка: иди на </a:t>
              </a:r>
              <a:r>
                <a:rPr kumimoji="0" lang="ru-RU" sz="12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красный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" name="Text Box 5"/>
            <p:cNvSpPr txBox="1">
              <a:spLocks noChangeArrowheads="1"/>
            </p:cNvSpPr>
            <p:nvPr/>
          </p:nvSpPr>
          <p:spPr bwMode="auto">
            <a:xfrm>
              <a:off x="1916832" y="1835696"/>
              <a:ext cx="1224136" cy="941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Злат-перстень</a:t>
              </a:r>
              <a:r>
                <a:rPr kumimoji="0" lang="ru-RU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: иди на </a:t>
              </a:r>
              <a:r>
                <a:rPr kumimoji="0" lang="ru-RU" sz="12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зеленый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9" name="TextBox 58"/>
          <p:cNvSpPr txBox="1"/>
          <p:nvPr/>
        </p:nvSpPr>
        <p:spPr>
          <a:xfrm>
            <a:off x="188640" y="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Первый	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1412776" y="971600"/>
            <a:ext cx="14401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/>
              <a:t>1</a:t>
            </a:r>
            <a:endParaRPr lang="ru-RU" sz="100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4725144" y="6444208"/>
            <a:ext cx="14401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/>
              <a:t>1</a:t>
            </a:r>
            <a:endParaRPr lang="ru-RU" sz="100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1484784" y="6444208"/>
            <a:ext cx="14401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/>
              <a:t>1</a:t>
            </a:r>
            <a:endParaRPr lang="ru-RU" sz="10000" b="1" dirty="0"/>
          </a:p>
        </p:txBody>
      </p:sp>
      <p:sp>
        <p:nvSpPr>
          <p:cNvPr id="60" name="TextBox 59"/>
          <p:cNvSpPr txBox="1"/>
          <p:nvPr/>
        </p:nvSpPr>
        <p:spPr>
          <a:xfrm>
            <a:off x="4725144" y="3707904"/>
            <a:ext cx="14401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/>
              <a:t>1</a:t>
            </a:r>
            <a:endParaRPr lang="ru-RU" sz="10000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1484784" y="3563888"/>
            <a:ext cx="14401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/>
              <a:t>1</a:t>
            </a:r>
            <a:endParaRPr lang="ru-RU" sz="10000" b="1" dirty="0"/>
          </a:p>
        </p:txBody>
      </p:sp>
      <p:sp>
        <p:nvSpPr>
          <p:cNvPr id="62" name="TextBox 61"/>
          <p:cNvSpPr txBox="1"/>
          <p:nvPr/>
        </p:nvSpPr>
        <p:spPr>
          <a:xfrm>
            <a:off x="4653136" y="899592"/>
            <a:ext cx="144016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/>
              <a:t>1</a:t>
            </a:r>
            <a:endParaRPr lang="ru-RU" sz="10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16F6F1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 rot="513566">
            <a:off x="-815975" y="-650818"/>
            <a:ext cx="10575925" cy="1491762"/>
          </a:xfrm>
          <a:custGeom>
            <a:avLst/>
            <a:gdLst>
              <a:gd name="connsiteX0" fmla="*/ 381678 w 10576441"/>
              <a:gd name="connsiteY0" fmla="*/ 1312436 h 2108356"/>
              <a:gd name="connsiteX1" fmla="*/ 2137326 w 10576441"/>
              <a:gd name="connsiteY1" fmla="*/ 2104916 h 2108356"/>
              <a:gd name="connsiteX2" fmla="*/ 3746670 w 10576441"/>
              <a:gd name="connsiteY2" fmla="*/ 1617236 h 2108356"/>
              <a:gd name="connsiteX3" fmla="*/ 5197518 w 10576441"/>
              <a:gd name="connsiteY3" fmla="*/ 2043956 h 2108356"/>
              <a:gd name="connsiteX4" fmla="*/ 6867822 w 10576441"/>
              <a:gd name="connsiteY4" fmla="*/ 1129556 h 2108356"/>
              <a:gd name="connsiteX5" fmla="*/ 8794158 w 10576441"/>
              <a:gd name="connsiteY5" fmla="*/ 1970804 h 2108356"/>
              <a:gd name="connsiteX6" fmla="*/ 10110894 w 10576441"/>
              <a:gd name="connsiteY6" fmla="*/ 7892 h 2108356"/>
              <a:gd name="connsiteX7" fmla="*/ 381678 w 10576441"/>
              <a:gd name="connsiteY7" fmla="*/ 1312436 h 210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76441" h="2108356">
                <a:moveTo>
                  <a:pt x="381678" y="1312436"/>
                </a:moveTo>
                <a:cubicBezTo>
                  <a:pt x="-947250" y="1661940"/>
                  <a:pt x="1576494" y="2054116"/>
                  <a:pt x="2137326" y="2104916"/>
                </a:cubicBezTo>
                <a:cubicBezTo>
                  <a:pt x="2698158" y="2155716"/>
                  <a:pt x="3236638" y="1627396"/>
                  <a:pt x="3746670" y="1617236"/>
                </a:cubicBezTo>
                <a:cubicBezTo>
                  <a:pt x="4256702" y="1607076"/>
                  <a:pt x="4677326" y="2125236"/>
                  <a:pt x="5197518" y="2043956"/>
                </a:cubicBezTo>
                <a:cubicBezTo>
                  <a:pt x="5717710" y="1962676"/>
                  <a:pt x="6268382" y="1141748"/>
                  <a:pt x="6867822" y="1129556"/>
                </a:cubicBezTo>
                <a:cubicBezTo>
                  <a:pt x="7467262" y="1117364"/>
                  <a:pt x="8253646" y="2157748"/>
                  <a:pt x="8794158" y="1970804"/>
                </a:cubicBezTo>
                <a:cubicBezTo>
                  <a:pt x="9334670" y="1783860"/>
                  <a:pt x="11519070" y="117620"/>
                  <a:pt x="10110894" y="7892"/>
                </a:cubicBezTo>
                <a:cubicBezTo>
                  <a:pt x="8702718" y="-101836"/>
                  <a:pt x="1710606" y="962932"/>
                  <a:pt x="381678" y="1312436"/>
                </a:cubicBezTo>
                <a:close/>
              </a:path>
            </a:pathLst>
          </a:custGeom>
          <a:solidFill>
            <a:srgbClr val="FFE5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олилиния 3"/>
          <p:cNvSpPr/>
          <p:nvPr/>
        </p:nvSpPr>
        <p:spPr>
          <a:xfrm rot="513566">
            <a:off x="409575" y="-504093"/>
            <a:ext cx="6680200" cy="1008185"/>
          </a:xfrm>
          <a:custGeom>
            <a:avLst/>
            <a:gdLst>
              <a:gd name="connsiteX0" fmla="*/ 381678 w 10576441"/>
              <a:gd name="connsiteY0" fmla="*/ 1312436 h 2108356"/>
              <a:gd name="connsiteX1" fmla="*/ 2137326 w 10576441"/>
              <a:gd name="connsiteY1" fmla="*/ 2104916 h 2108356"/>
              <a:gd name="connsiteX2" fmla="*/ 3746670 w 10576441"/>
              <a:gd name="connsiteY2" fmla="*/ 1617236 h 2108356"/>
              <a:gd name="connsiteX3" fmla="*/ 5197518 w 10576441"/>
              <a:gd name="connsiteY3" fmla="*/ 2043956 h 2108356"/>
              <a:gd name="connsiteX4" fmla="*/ 6867822 w 10576441"/>
              <a:gd name="connsiteY4" fmla="*/ 1129556 h 2108356"/>
              <a:gd name="connsiteX5" fmla="*/ 8794158 w 10576441"/>
              <a:gd name="connsiteY5" fmla="*/ 1970804 h 2108356"/>
              <a:gd name="connsiteX6" fmla="*/ 10110894 w 10576441"/>
              <a:gd name="connsiteY6" fmla="*/ 7892 h 2108356"/>
              <a:gd name="connsiteX7" fmla="*/ 381678 w 10576441"/>
              <a:gd name="connsiteY7" fmla="*/ 1312436 h 210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76441" h="2108356">
                <a:moveTo>
                  <a:pt x="381678" y="1312436"/>
                </a:moveTo>
                <a:cubicBezTo>
                  <a:pt x="-947250" y="1661940"/>
                  <a:pt x="1576494" y="2054116"/>
                  <a:pt x="2137326" y="2104916"/>
                </a:cubicBezTo>
                <a:cubicBezTo>
                  <a:pt x="2698158" y="2155716"/>
                  <a:pt x="3236638" y="1627396"/>
                  <a:pt x="3746670" y="1617236"/>
                </a:cubicBezTo>
                <a:cubicBezTo>
                  <a:pt x="4256702" y="1607076"/>
                  <a:pt x="4677326" y="2125236"/>
                  <a:pt x="5197518" y="2043956"/>
                </a:cubicBezTo>
                <a:cubicBezTo>
                  <a:pt x="5717710" y="1962676"/>
                  <a:pt x="6268382" y="1141748"/>
                  <a:pt x="6867822" y="1129556"/>
                </a:cubicBezTo>
                <a:cubicBezTo>
                  <a:pt x="7467262" y="1117364"/>
                  <a:pt x="8253646" y="2157748"/>
                  <a:pt x="8794158" y="1970804"/>
                </a:cubicBezTo>
                <a:cubicBezTo>
                  <a:pt x="9334670" y="1783860"/>
                  <a:pt x="11519070" y="117620"/>
                  <a:pt x="10110894" y="7892"/>
                </a:cubicBezTo>
                <a:cubicBezTo>
                  <a:pt x="8702718" y="-101836"/>
                  <a:pt x="1710606" y="962932"/>
                  <a:pt x="381678" y="1312436"/>
                </a:cubicBezTo>
                <a:close/>
              </a:path>
            </a:pathLst>
          </a:custGeom>
          <a:solidFill>
            <a:srgbClr val="DBEEF4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лилиния 2"/>
          <p:cNvSpPr/>
          <p:nvPr/>
        </p:nvSpPr>
        <p:spPr>
          <a:xfrm rot="15393553">
            <a:off x="589954" y="5125565"/>
            <a:ext cx="2899542" cy="6161778"/>
          </a:xfrm>
          <a:custGeom>
            <a:avLst/>
            <a:gdLst>
              <a:gd name="connsiteX0" fmla="*/ 540194 w 1262766"/>
              <a:gd name="connsiteY0" fmla="*/ 71405 h 3258324"/>
              <a:gd name="connsiteX1" fmla="*/ 1035494 w 1262766"/>
              <a:gd name="connsiteY1" fmla="*/ 1049305 h 3258324"/>
              <a:gd name="connsiteX2" fmla="*/ 654494 w 1262766"/>
              <a:gd name="connsiteY2" fmla="*/ 1544605 h 3258324"/>
              <a:gd name="connsiteX3" fmla="*/ 1251394 w 1262766"/>
              <a:gd name="connsiteY3" fmla="*/ 2128805 h 3258324"/>
              <a:gd name="connsiteX4" fmla="*/ 19494 w 1262766"/>
              <a:gd name="connsiteY4" fmla="*/ 3195605 h 3258324"/>
              <a:gd name="connsiteX5" fmla="*/ 540194 w 1262766"/>
              <a:gd name="connsiteY5" fmla="*/ 71405 h 32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2766" h="3258324">
                <a:moveTo>
                  <a:pt x="540194" y="71405"/>
                </a:moveTo>
                <a:cubicBezTo>
                  <a:pt x="709527" y="-286312"/>
                  <a:pt x="1016444" y="803772"/>
                  <a:pt x="1035494" y="1049305"/>
                </a:cubicBezTo>
                <a:cubicBezTo>
                  <a:pt x="1054544" y="1294838"/>
                  <a:pt x="618511" y="1364688"/>
                  <a:pt x="654494" y="1544605"/>
                </a:cubicBezTo>
                <a:cubicBezTo>
                  <a:pt x="690477" y="1724522"/>
                  <a:pt x="1357227" y="1853638"/>
                  <a:pt x="1251394" y="2128805"/>
                </a:cubicBezTo>
                <a:cubicBezTo>
                  <a:pt x="1145561" y="2403972"/>
                  <a:pt x="140144" y="3534272"/>
                  <a:pt x="19494" y="3195605"/>
                </a:cubicBezTo>
                <a:cubicBezTo>
                  <a:pt x="-101156" y="2856938"/>
                  <a:pt x="370861" y="429122"/>
                  <a:pt x="540194" y="7140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олилиния 1"/>
          <p:cNvSpPr/>
          <p:nvPr/>
        </p:nvSpPr>
        <p:spPr>
          <a:xfrm rot="16200000">
            <a:off x="2640205" y="4359267"/>
            <a:ext cx="2770964" cy="7591607"/>
          </a:xfrm>
          <a:custGeom>
            <a:avLst/>
            <a:gdLst>
              <a:gd name="connsiteX0" fmla="*/ 120853 w 2311233"/>
              <a:gd name="connsiteY0" fmla="*/ 383141 h 5485110"/>
              <a:gd name="connsiteX1" fmla="*/ 2266645 w 2311233"/>
              <a:gd name="connsiteY1" fmla="*/ 639173 h 5485110"/>
              <a:gd name="connsiteX2" fmla="*/ 1193749 w 2311233"/>
              <a:gd name="connsiteY2" fmla="*/ 3077573 h 5485110"/>
              <a:gd name="connsiteX3" fmla="*/ 2303221 w 2311233"/>
              <a:gd name="connsiteY3" fmla="*/ 4028549 h 5485110"/>
              <a:gd name="connsiteX4" fmla="*/ 486613 w 2311233"/>
              <a:gd name="connsiteY4" fmla="*/ 5345285 h 5485110"/>
              <a:gd name="connsiteX5" fmla="*/ 120853 w 2311233"/>
              <a:gd name="connsiteY5" fmla="*/ 383141 h 548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1233" h="5485110">
                <a:moveTo>
                  <a:pt x="120853" y="383141"/>
                </a:moveTo>
                <a:cubicBezTo>
                  <a:pt x="417525" y="-401211"/>
                  <a:pt x="2087829" y="190101"/>
                  <a:pt x="2266645" y="639173"/>
                </a:cubicBezTo>
                <a:cubicBezTo>
                  <a:pt x="2445461" y="1088245"/>
                  <a:pt x="1187653" y="2512677"/>
                  <a:pt x="1193749" y="3077573"/>
                </a:cubicBezTo>
                <a:cubicBezTo>
                  <a:pt x="1199845" y="3642469"/>
                  <a:pt x="2421077" y="3650597"/>
                  <a:pt x="2303221" y="4028549"/>
                </a:cubicBezTo>
                <a:cubicBezTo>
                  <a:pt x="2185365" y="4406501"/>
                  <a:pt x="850341" y="5952853"/>
                  <a:pt x="486613" y="5345285"/>
                </a:cubicBezTo>
                <a:cubicBezTo>
                  <a:pt x="122885" y="4737717"/>
                  <a:pt x="-175819" y="1167493"/>
                  <a:pt x="120853" y="383141"/>
                </a:cubicBezTo>
                <a:close/>
              </a:path>
            </a:pathLst>
          </a:custGeom>
          <a:solidFill>
            <a:srgbClr val="FDEADA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" name="Рисунок 14" descr="cde291a7ff52660fad993c00fb12581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08520"/>
            <a:ext cx="6906973" cy="9217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16F6F1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 rot="513566">
            <a:off x="-815975" y="-650818"/>
            <a:ext cx="10575925" cy="1491762"/>
          </a:xfrm>
          <a:custGeom>
            <a:avLst/>
            <a:gdLst>
              <a:gd name="connsiteX0" fmla="*/ 381678 w 10576441"/>
              <a:gd name="connsiteY0" fmla="*/ 1312436 h 2108356"/>
              <a:gd name="connsiteX1" fmla="*/ 2137326 w 10576441"/>
              <a:gd name="connsiteY1" fmla="*/ 2104916 h 2108356"/>
              <a:gd name="connsiteX2" fmla="*/ 3746670 w 10576441"/>
              <a:gd name="connsiteY2" fmla="*/ 1617236 h 2108356"/>
              <a:gd name="connsiteX3" fmla="*/ 5197518 w 10576441"/>
              <a:gd name="connsiteY3" fmla="*/ 2043956 h 2108356"/>
              <a:gd name="connsiteX4" fmla="*/ 6867822 w 10576441"/>
              <a:gd name="connsiteY4" fmla="*/ 1129556 h 2108356"/>
              <a:gd name="connsiteX5" fmla="*/ 8794158 w 10576441"/>
              <a:gd name="connsiteY5" fmla="*/ 1970804 h 2108356"/>
              <a:gd name="connsiteX6" fmla="*/ 10110894 w 10576441"/>
              <a:gd name="connsiteY6" fmla="*/ 7892 h 2108356"/>
              <a:gd name="connsiteX7" fmla="*/ 381678 w 10576441"/>
              <a:gd name="connsiteY7" fmla="*/ 1312436 h 210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76441" h="2108356">
                <a:moveTo>
                  <a:pt x="381678" y="1312436"/>
                </a:moveTo>
                <a:cubicBezTo>
                  <a:pt x="-947250" y="1661940"/>
                  <a:pt x="1576494" y="2054116"/>
                  <a:pt x="2137326" y="2104916"/>
                </a:cubicBezTo>
                <a:cubicBezTo>
                  <a:pt x="2698158" y="2155716"/>
                  <a:pt x="3236638" y="1627396"/>
                  <a:pt x="3746670" y="1617236"/>
                </a:cubicBezTo>
                <a:cubicBezTo>
                  <a:pt x="4256702" y="1607076"/>
                  <a:pt x="4677326" y="2125236"/>
                  <a:pt x="5197518" y="2043956"/>
                </a:cubicBezTo>
                <a:cubicBezTo>
                  <a:pt x="5717710" y="1962676"/>
                  <a:pt x="6268382" y="1141748"/>
                  <a:pt x="6867822" y="1129556"/>
                </a:cubicBezTo>
                <a:cubicBezTo>
                  <a:pt x="7467262" y="1117364"/>
                  <a:pt x="8253646" y="2157748"/>
                  <a:pt x="8794158" y="1970804"/>
                </a:cubicBezTo>
                <a:cubicBezTo>
                  <a:pt x="9334670" y="1783860"/>
                  <a:pt x="11519070" y="117620"/>
                  <a:pt x="10110894" y="7892"/>
                </a:cubicBezTo>
                <a:cubicBezTo>
                  <a:pt x="8702718" y="-101836"/>
                  <a:pt x="1710606" y="962932"/>
                  <a:pt x="381678" y="1312436"/>
                </a:cubicBezTo>
                <a:close/>
              </a:path>
            </a:pathLst>
          </a:custGeom>
          <a:solidFill>
            <a:srgbClr val="FFE5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олилиния 3"/>
          <p:cNvSpPr/>
          <p:nvPr/>
        </p:nvSpPr>
        <p:spPr>
          <a:xfrm rot="513566">
            <a:off x="409575" y="-504093"/>
            <a:ext cx="6680200" cy="1008185"/>
          </a:xfrm>
          <a:custGeom>
            <a:avLst/>
            <a:gdLst>
              <a:gd name="connsiteX0" fmla="*/ 381678 w 10576441"/>
              <a:gd name="connsiteY0" fmla="*/ 1312436 h 2108356"/>
              <a:gd name="connsiteX1" fmla="*/ 2137326 w 10576441"/>
              <a:gd name="connsiteY1" fmla="*/ 2104916 h 2108356"/>
              <a:gd name="connsiteX2" fmla="*/ 3746670 w 10576441"/>
              <a:gd name="connsiteY2" fmla="*/ 1617236 h 2108356"/>
              <a:gd name="connsiteX3" fmla="*/ 5197518 w 10576441"/>
              <a:gd name="connsiteY3" fmla="*/ 2043956 h 2108356"/>
              <a:gd name="connsiteX4" fmla="*/ 6867822 w 10576441"/>
              <a:gd name="connsiteY4" fmla="*/ 1129556 h 2108356"/>
              <a:gd name="connsiteX5" fmla="*/ 8794158 w 10576441"/>
              <a:gd name="connsiteY5" fmla="*/ 1970804 h 2108356"/>
              <a:gd name="connsiteX6" fmla="*/ 10110894 w 10576441"/>
              <a:gd name="connsiteY6" fmla="*/ 7892 h 2108356"/>
              <a:gd name="connsiteX7" fmla="*/ 381678 w 10576441"/>
              <a:gd name="connsiteY7" fmla="*/ 1312436 h 210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76441" h="2108356">
                <a:moveTo>
                  <a:pt x="381678" y="1312436"/>
                </a:moveTo>
                <a:cubicBezTo>
                  <a:pt x="-947250" y="1661940"/>
                  <a:pt x="1576494" y="2054116"/>
                  <a:pt x="2137326" y="2104916"/>
                </a:cubicBezTo>
                <a:cubicBezTo>
                  <a:pt x="2698158" y="2155716"/>
                  <a:pt x="3236638" y="1627396"/>
                  <a:pt x="3746670" y="1617236"/>
                </a:cubicBezTo>
                <a:cubicBezTo>
                  <a:pt x="4256702" y="1607076"/>
                  <a:pt x="4677326" y="2125236"/>
                  <a:pt x="5197518" y="2043956"/>
                </a:cubicBezTo>
                <a:cubicBezTo>
                  <a:pt x="5717710" y="1962676"/>
                  <a:pt x="6268382" y="1141748"/>
                  <a:pt x="6867822" y="1129556"/>
                </a:cubicBezTo>
                <a:cubicBezTo>
                  <a:pt x="7467262" y="1117364"/>
                  <a:pt x="8253646" y="2157748"/>
                  <a:pt x="8794158" y="1970804"/>
                </a:cubicBezTo>
                <a:cubicBezTo>
                  <a:pt x="9334670" y="1783860"/>
                  <a:pt x="11519070" y="117620"/>
                  <a:pt x="10110894" y="7892"/>
                </a:cubicBezTo>
                <a:cubicBezTo>
                  <a:pt x="8702718" y="-101836"/>
                  <a:pt x="1710606" y="962932"/>
                  <a:pt x="381678" y="1312436"/>
                </a:cubicBezTo>
                <a:close/>
              </a:path>
            </a:pathLst>
          </a:custGeom>
          <a:solidFill>
            <a:srgbClr val="DBEEF4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лилиния 2"/>
          <p:cNvSpPr/>
          <p:nvPr/>
        </p:nvSpPr>
        <p:spPr>
          <a:xfrm rot="15393553">
            <a:off x="589954" y="5125565"/>
            <a:ext cx="2899542" cy="6161778"/>
          </a:xfrm>
          <a:custGeom>
            <a:avLst/>
            <a:gdLst>
              <a:gd name="connsiteX0" fmla="*/ 540194 w 1262766"/>
              <a:gd name="connsiteY0" fmla="*/ 71405 h 3258324"/>
              <a:gd name="connsiteX1" fmla="*/ 1035494 w 1262766"/>
              <a:gd name="connsiteY1" fmla="*/ 1049305 h 3258324"/>
              <a:gd name="connsiteX2" fmla="*/ 654494 w 1262766"/>
              <a:gd name="connsiteY2" fmla="*/ 1544605 h 3258324"/>
              <a:gd name="connsiteX3" fmla="*/ 1251394 w 1262766"/>
              <a:gd name="connsiteY3" fmla="*/ 2128805 h 3258324"/>
              <a:gd name="connsiteX4" fmla="*/ 19494 w 1262766"/>
              <a:gd name="connsiteY4" fmla="*/ 3195605 h 3258324"/>
              <a:gd name="connsiteX5" fmla="*/ 540194 w 1262766"/>
              <a:gd name="connsiteY5" fmla="*/ 71405 h 32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2766" h="3258324">
                <a:moveTo>
                  <a:pt x="540194" y="71405"/>
                </a:moveTo>
                <a:cubicBezTo>
                  <a:pt x="709527" y="-286312"/>
                  <a:pt x="1016444" y="803772"/>
                  <a:pt x="1035494" y="1049305"/>
                </a:cubicBezTo>
                <a:cubicBezTo>
                  <a:pt x="1054544" y="1294838"/>
                  <a:pt x="618511" y="1364688"/>
                  <a:pt x="654494" y="1544605"/>
                </a:cubicBezTo>
                <a:cubicBezTo>
                  <a:pt x="690477" y="1724522"/>
                  <a:pt x="1357227" y="1853638"/>
                  <a:pt x="1251394" y="2128805"/>
                </a:cubicBezTo>
                <a:cubicBezTo>
                  <a:pt x="1145561" y="2403972"/>
                  <a:pt x="140144" y="3534272"/>
                  <a:pt x="19494" y="3195605"/>
                </a:cubicBezTo>
                <a:cubicBezTo>
                  <a:pt x="-101156" y="2856938"/>
                  <a:pt x="370861" y="429122"/>
                  <a:pt x="540194" y="7140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олилиния 1"/>
          <p:cNvSpPr/>
          <p:nvPr/>
        </p:nvSpPr>
        <p:spPr>
          <a:xfrm rot="16200000">
            <a:off x="2640205" y="4359267"/>
            <a:ext cx="2770964" cy="7591607"/>
          </a:xfrm>
          <a:custGeom>
            <a:avLst/>
            <a:gdLst>
              <a:gd name="connsiteX0" fmla="*/ 120853 w 2311233"/>
              <a:gd name="connsiteY0" fmla="*/ 383141 h 5485110"/>
              <a:gd name="connsiteX1" fmla="*/ 2266645 w 2311233"/>
              <a:gd name="connsiteY1" fmla="*/ 639173 h 5485110"/>
              <a:gd name="connsiteX2" fmla="*/ 1193749 w 2311233"/>
              <a:gd name="connsiteY2" fmla="*/ 3077573 h 5485110"/>
              <a:gd name="connsiteX3" fmla="*/ 2303221 w 2311233"/>
              <a:gd name="connsiteY3" fmla="*/ 4028549 h 5485110"/>
              <a:gd name="connsiteX4" fmla="*/ 486613 w 2311233"/>
              <a:gd name="connsiteY4" fmla="*/ 5345285 h 5485110"/>
              <a:gd name="connsiteX5" fmla="*/ 120853 w 2311233"/>
              <a:gd name="connsiteY5" fmla="*/ 383141 h 548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1233" h="5485110">
                <a:moveTo>
                  <a:pt x="120853" y="383141"/>
                </a:moveTo>
                <a:cubicBezTo>
                  <a:pt x="417525" y="-401211"/>
                  <a:pt x="2087829" y="190101"/>
                  <a:pt x="2266645" y="639173"/>
                </a:cubicBezTo>
                <a:cubicBezTo>
                  <a:pt x="2445461" y="1088245"/>
                  <a:pt x="1187653" y="2512677"/>
                  <a:pt x="1193749" y="3077573"/>
                </a:cubicBezTo>
                <a:cubicBezTo>
                  <a:pt x="1199845" y="3642469"/>
                  <a:pt x="2421077" y="3650597"/>
                  <a:pt x="2303221" y="4028549"/>
                </a:cubicBezTo>
                <a:cubicBezTo>
                  <a:pt x="2185365" y="4406501"/>
                  <a:pt x="850341" y="5952853"/>
                  <a:pt x="486613" y="5345285"/>
                </a:cubicBezTo>
                <a:cubicBezTo>
                  <a:pt x="122885" y="4737717"/>
                  <a:pt x="-175819" y="1167493"/>
                  <a:pt x="120853" y="383141"/>
                </a:cubicBezTo>
                <a:close/>
              </a:path>
            </a:pathLst>
          </a:custGeom>
          <a:solidFill>
            <a:srgbClr val="FDEADA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Рисунок 1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0768" y="0"/>
            <a:ext cx="4392216" cy="448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 rot="188327">
            <a:off x="1657516" y="427144"/>
            <a:ext cx="388843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Инструкция.</a:t>
            </a:r>
            <a:endParaRPr lang="ru-RU" sz="1600" dirty="0" smtClean="0"/>
          </a:p>
          <a:p>
            <a:r>
              <a:rPr lang="ru-RU" sz="1600" i="1" dirty="0" smtClean="0"/>
              <a:t>Уважаемая команда! Представьте, что вы оказались на необитаемом острове, где живут очень непослушные и капризные дети. Они целыми днями только и делают, что плачут и хнычут. Единственное, что они любят делать – слушать сказки. Это единственный способ их успокоить. Но вот незадача: капризные дети выучили уже все известные сказки наизусть! Придется вам стать сказочниками! Ваша задача – придумать новую сказку о животных</a:t>
            </a:r>
            <a:r>
              <a:rPr lang="ru-RU" sz="1600" i="1" baseline="30000" dirty="0" smtClean="0"/>
              <a:t>*</a:t>
            </a:r>
            <a:r>
              <a:rPr lang="ru-RU" sz="1600" i="1" dirty="0" smtClean="0"/>
              <a:t>.</a:t>
            </a:r>
            <a:endParaRPr lang="ru-RU" sz="1600" dirty="0" smtClean="0"/>
          </a:p>
          <a:p>
            <a:r>
              <a:rPr lang="ru-RU" sz="1600" i="1" dirty="0" smtClean="0"/>
              <a:t> </a:t>
            </a:r>
            <a:endParaRPr lang="ru-RU" sz="1600" dirty="0" smtClean="0"/>
          </a:p>
          <a:p>
            <a:endParaRPr lang="ru-RU" sz="1600" dirty="0"/>
          </a:p>
        </p:txBody>
      </p:sp>
      <p:pic>
        <p:nvPicPr>
          <p:cNvPr id="17" name="Рисунок 1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260648" y="4139952"/>
            <a:ext cx="3423081" cy="3493927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18" name="Рисунок 1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2924944" y="5076056"/>
            <a:ext cx="3804290" cy="3883028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2052" name="Rectangle 4"/>
          <p:cNvSpPr>
            <a:spLocks noChangeArrowheads="1"/>
          </p:cNvSpPr>
          <p:nvPr/>
        </p:nvSpPr>
        <p:spPr bwMode="auto">
          <a:xfrm rot="313847">
            <a:off x="384797" y="4488500"/>
            <a:ext cx="30380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Выполняйте задания шаг за  шагом.</a:t>
            </a:r>
            <a:endParaRPr kumimoji="0" lang="ru-RU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Нужное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подчеркивайте.</a:t>
            </a:r>
            <a:endParaRPr kumimoji="0" lang="ru-RU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Выберите человека, который прочитает сказку, созданную вами.</a:t>
            </a:r>
            <a:endParaRPr kumimoji="0" lang="ru-RU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Ознакомьтесь с таблицей критериев. </a:t>
            </a:r>
            <a:endParaRPr kumimoji="0" lang="ru-RU" sz="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выполнение задания у вас есть 10 минут! Удачи!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383823">
            <a:off x="3315332" y="5611362"/>
            <a:ext cx="333185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*</a:t>
            </a:r>
            <a:r>
              <a:rPr lang="ru-RU" sz="1600" b="1" i="1" u="sng" dirty="0" smtClean="0"/>
              <a:t> Сказка о животных </a:t>
            </a:r>
            <a:r>
              <a:rPr lang="ru-RU" sz="1600" dirty="0" smtClean="0"/>
              <a:t>— это совокупность </a:t>
            </a:r>
            <a:r>
              <a:rPr lang="ru-RU" sz="1600" dirty="0" err="1" smtClean="0"/>
              <a:t>разножанровых</a:t>
            </a:r>
            <a:r>
              <a:rPr lang="ru-RU" sz="1600" dirty="0" smtClean="0"/>
              <a:t> произведений сказочного фольклора, в которых в качестве главных героев выступают животные, птицы, рыбы, а также предметы, растения и явления природы. В сказках о животных человек либо </a:t>
            </a:r>
            <a:r>
              <a:rPr lang="ru-RU" sz="1600" i="1" dirty="0" smtClean="0"/>
              <a:t> </a:t>
            </a:r>
            <a:r>
              <a:rPr lang="ru-RU" sz="1600" dirty="0" smtClean="0"/>
              <a:t>играет второстепенную роль, либо занимает положение, равноценное животному.</a:t>
            </a:r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16F6F1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 rot="513566">
            <a:off x="-815975" y="-650818"/>
            <a:ext cx="10575925" cy="1491762"/>
          </a:xfrm>
          <a:custGeom>
            <a:avLst/>
            <a:gdLst>
              <a:gd name="connsiteX0" fmla="*/ 381678 w 10576441"/>
              <a:gd name="connsiteY0" fmla="*/ 1312436 h 2108356"/>
              <a:gd name="connsiteX1" fmla="*/ 2137326 w 10576441"/>
              <a:gd name="connsiteY1" fmla="*/ 2104916 h 2108356"/>
              <a:gd name="connsiteX2" fmla="*/ 3746670 w 10576441"/>
              <a:gd name="connsiteY2" fmla="*/ 1617236 h 2108356"/>
              <a:gd name="connsiteX3" fmla="*/ 5197518 w 10576441"/>
              <a:gd name="connsiteY3" fmla="*/ 2043956 h 2108356"/>
              <a:gd name="connsiteX4" fmla="*/ 6867822 w 10576441"/>
              <a:gd name="connsiteY4" fmla="*/ 1129556 h 2108356"/>
              <a:gd name="connsiteX5" fmla="*/ 8794158 w 10576441"/>
              <a:gd name="connsiteY5" fmla="*/ 1970804 h 2108356"/>
              <a:gd name="connsiteX6" fmla="*/ 10110894 w 10576441"/>
              <a:gd name="connsiteY6" fmla="*/ 7892 h 2108356"/>
              <a:gd name="connsiteX7" fmla="*/ 381678 w 10576441"/>
              <a:gd name="connsiteY7" fmla="*/ 1312436 h 210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76441" h="2108356">
                <a:moveTo>
                  <a:pt x="381678" y="1312436"/>
                </a:moveTo>
                <a:cubicBezTo>
                  <a:pt x="-947250" y="1661940"/>
                  <a:pt x="1576494" y="2054116"/>
                  <a:pt x="2137326" y="2104916"/>
                </a:cubicBezTo>
                <a:cubicBezTo>
                  <a:pt x="2698158" y="2155716"/>
                  <a:pt x="3236638" y="1627396"/>
                  <a:pt x="3746670" y="1617236"/>
                </a:cubicBezTo>
                <a:cubicBezTo>
                  <a:pt x="4256702" y="1607076"/>
                  <a:pt x="4677326" y="2125236"/>
                  <a:pt x="5197518" y="2043956"/>
                </a:cubicBezTo>
                <a:cubicBezTo>
                  <a:pt x="5717710" y="1962676"/>
                  <a:pt x="6268382" y="1141748"/>
                  <a:pt x="6867822" y="1129556"/>
                </a:cubicBezTo>
                <a:cubicBezTo>
                  <a:pt x="7467262" y="1117364"/>
                  <a:pt x="8253646" y="2157748"/>
                  <a:pt x="8794158" y="1970804"/>
                </a:cubicBezTo>
                <a:cubicBezTo>
                  <a:pt x="9334670" y="1783860"/>
                  <a:pt x="11519070" y="117620"/>
                  <a:pt x="10110894" y="7892"/>
                </a:cubicBezTo>
                <a:cubicBezTo>
                  <a:pt x="8702718" y="-101836"/>
                  <a:pt x="1710606" y="962932"/>
                  <a:pt x="381678" y="1312436"/>
                </a:cubicBezTo>
                <a:close/>
              </a:path>
            </a:pathLst>
          </a:custGeom>
          <a:solidFill>
            <a:srgbClr val="FFE5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олилиния 3"/>
          <p:cNvSpPr/>
          <p:nvPr/>
        </p:nvSpPr>
        <p:spPr>
          <a:xfrm rot="513566">
            <a:off x="409575" y="-504093"/>
            <a:ext cx="6680200" cy="1008185"/>
          </a:xfrm>
          <a:custGeom>
            <a:avLst/>
            <a:gdLst>
              <a:gd name="connsiteX0" fmla="*/ 381678 w 10576441"/>
              <a:gd name="connsiteY0" fmla="*/ 1312436 h 2108356"/>
              <a:gd name="connsiteX1" fmla="*/ 2137326 w 10576441"/>
              <a:gd name="connsiteY1" fmla="*/ 2104916 h 2108356"/>
              <a:gd name="connsiteX2" fmla="*/ 3746670 w 10576441"/>
              <a:gd name="connsiteY2" fmla="*/ 1617236 h 2108356"/>
              <a:gd name="connsiteX3" fmla="*/ 5197518 w 10576441"/>
              <a:gd name="connsiteY3" fmla="*/ 2043956 h 2108356"/>
              <a:gd name="connsiteX4" fmla="*/ 6867822 w 10576441"/>
              <a:gd name="connsiteY4" fmla="*/ 1129556 h 2108356"/>
              <a:gd name="connsiteX5" fmla="*/ 8794158 w 10576441"/>
              <a:gd name="connsiteY5" fmla="*/ 1970804 h 2108356"/>
              <a:gd name="connsiteX6" fmla="*/ 10110894 w 10576441"/>
              <a:gd name="connsiteY6" fmla="*/ 7892 h 2108356"/>
              <a:gd name="connsiteX7" fmla="*/ 381678 w 10576441"/>
              <a:gd name="connsiteY7" fmla="*/ 1312436 h 210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76441" h="2108356">
                <a:moveTo>
                  <a:pt x="381678" y="1312436"/>
                </a:moveTo>
                <a:cubicBezTo>
                  <a:pt x="-947250" y="1661940"/>
                  <a:pt x="1576494" y="2054116"/>
                  <a:pt x="2137326" y="2104916"/>
                </a:cubicBezTo>
                <a:cubicBezTo>
                  <a:pt x="2698158" y="2155716"/>
                  <a:pt x="3236638" y="1627396"/>
                  <a:pt x="3746670" y="1617236"/>
                </a:cubicBezTo>
                <a:cubicBezTo>
                  <a:pt x="4256702" y="1607076"/>
                  <a:pt x="4677326" y="2125236"/>
                  <a:pt x="5197518" y="2043956"/>
                </a:cubicBezTo>
                <a:cubicBezTo>
                  <a:pt x="5717710" y="1962676"/>
                  <a:pt x="6268382" y="1141748"/>
                  <a:pt x="6867822" y="1129556"/>
                </a:cubicBezTo>
                <a:cubicBezTo>
                  <a:pt x="7467262" y="1117364"/>
                  <a:pt x="8253646" y="2157748"/>
                  <a:pt x="8794158" y="1970804"/>
                </a:cubicBezTo>
                <a:cubicBezTo>
                  <a:pt x="9334670" y="1783860"/>
                  <a:pt x="11519070" y="117620"/>
                  <a:pt x="10110894" y="7892"/>
                </a:cubicBezTo>
                <a:cubicBezTo>
                  <a:pt x="8702718" y="-101836"/>
                  <a:pt x="1710606" y="962932"/>
                  <a:pt x="381678" y="1312436"/>
                </a:cubicBezTo>
                <a:close/>
              </a:path>
            </a:pathLst>
          </a:custGeom>
          <a:solidFill>
            <a:srgbClr val="DBEEF4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лилиния 2"/>
          <p:cNvSpPr/>
          <p:nvPr/>
        </p:nvSpPr>
        <p:spPr>
          <a:xfrm rot="15393553">
            <a:off x="589954" y="5125565"/>
            <a:ext cx="2899542" cy="6161778"/>
          </a:xfrm>
          <a:custGeom>
            <a:avLst/>
            <a:gdLst>
              <a:gd name="connsiteX0" fmla="*/ 540194 w 1262766"/>
              <a:gd name="connsiteY0" fmla="*/ 71405 h 3258324"/>
              <a:gd name="connsiteX1" fmla="*/ 1035494 w 1262766"/>
              <a:gd name="connsiteY1" fmla="*/ 1049305 h 3258324"/>
              <a:gd name="connsiteX2" fmla="*/ 654494 w 1262766"/>
              <a:gd name="connsiteY2" fmla="*/ 1544605 h 3258324"/>
              <a:gd name="connsiteX3" fmla="*/ 1251394 w 1262766"/>
              <a:gd name="connsiteY3" fmla="*/ 2128805 h 3258324"/>
              <a:gd name="connsiteX4" fmla="*/ 19494 w 1262766"/>
              <a:gd name="connsiteY4" fmla="*/ 3195605 h 3258324"/>
              <a:gd name="connsiteX5" fmla="*/ 540194 w 1262766"/>
              <a:gd name="connsiteY5" fmla="*/ 71405 h 32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2766" h="3258324">
                <a:moveTo>
                  <a:pt x="540194" y="71405"/>
                </a:moveTo>
                <a:cubicBezTo>
                  <a:pt x="709527" y="-286312"/>
                  <a:pt x="1016444" y="803772"/>
                  <a:pt x="1035494" y="1049305"/>
                </a:cubicBezTo>
                <a:cubicBezTo>
                  <a:pt x="1054544" y="1294838"/>
                  <a:pt x="618511" y="1364688"/>
                  <a:pt x="654494" y="1544605"/>
                </a:cubicBezTo>
                <a:cubicBezTo>
                  <a:pt x="690477" y="1724522"/>
                  <a:pt x="1357227" y="1853638"/>
                  <a:pt x="1251394" y="2128805"/>
                </a:cubicBezTo>
                <a:cubicBezTo>
                  <a:pt x="1145561" y="2403972"/>
                  <a:pt x="140144" y="3534272"/>
                  <a:pt x="19494" y="3195605"/>
                </a:cubicBezTo>
                <a:cubicBezTo>
                  <a:pt x="-101156" y="2856938"/>
                  <a:pt x="370861" y="429122"/>
                  <a:pt x="540194" y="7140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олилиния 1"/>
          <p:cNvSpPr/>
          <p:nvPr/>
        </p:nvSpPr>
        <p:spPr>
          <a:xfrm rot="16200000">
            <a:off x="2640205" y="4359267"/>
            <a:ext cx="2770964" cy="7591607"/>
          </a:xfrm>
          <a:custGeom>
            <a:avLst/>
            <a:gdLst>
              <a:gd name="connsiteX0" fmla="*/ 120853 w 2311233"/>
              <a:gd name="connsiteY0" fmla="*/ 383141 h 5485110"/>
              <a:gd name="connsiteX1" fmla="*/ 2266645 w 2311233"/>
              <a:gd name="connsiteY1" fmla="*/ 639173 h 5485110"/>
              <a:gd name="connsiteX2" fmla="*/ 1193749 w 2311233"/>
              <a:gd name="connsiteY2" fmla="*/ 3077573 h 5485110"/>
              <a:gd name="connsiteX3" fmla="*/ 2303221 w 2311233"/>
              <a:gd name="connsiteY3" fmla="*/ 4028549 h 5485110"/>
              <a:gd name="connsiteX4" fmla="*/ 486613 w 2311233"/>
              <a:gd name="connsiteY4" fmla="*/ 5345285 h 5485110"/>
              <a:gd name="connsiteX5" fmla="*/ 120853 w 2311233"/>
              <a:gd name="connsiteY5" fmla="*/ 383141 h 548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1233" h="5485110">
                <a:moveTo>
                  <a:pt x="120853" y="383141"/>
                </a:moveTo>
                <a:cubicBezTo>
                  <a:pt x="417525" y="-401211"/>
                  <a:pt x="2087829" y="190101"/>
                  <a:pt x="2266645" y="639173"/>
                </a:cubicBezTo>
                <a:cubicBezTo>
                  <a:pt x="2445461" y="1088245"/>
                  <a:pt x="1187653" y="2512677"/>
                  <a:pt x="1193749" y="3077573"/>
                </a:cubicBezTo>
                <a:cubicBezTo>
                  <a:pt x="1199845" y="3642469"/>
                  <a:pt x="2421077" y="3650597"/>
                  <a:pt x="2303221" y="4028549"/>
                </a:cubicBezTo>
                <a:cubicBezTo>
                  <a:pt x="2185365" y="4406501"/>
                  <a:pt x="850341" y="5952853"/>
                  <a:pt x="486613" y="5345285"/>
                </a:cubicBezTo>
                <a:cubicBezTo>
                  <a:pt x="122885" y="4737717"/>
                  <a:pt x="-175819" y="1167493"/>
                  <a:pt x="120853" y="383141"/>
                </a:cubicBezTo>
                <a:close/>
              </a:path>
            </a:pathLst>
          </a:custGeom>
          <a:solidFill>
            <a:srgbClr val="FDEADA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249238" y="142875"/>
            <a:ext cx="6357937" cy="923329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>
                <a:latin typeface="Segoe Print" pitchFamily="2" charset="0"/>
              </a:rPr>
              <a:t>ФИ__________________________________  класс_________________</a:t>
            </a: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</p:txBody>
      </p:sp>
      <p:pic>
        <p:nvPicPr>
          <p:cNvPr id="20" name="Рисунок 7"/>
          <p:cNvPicPr>
            <a:picLocks noChangeAspect="1"/>
          </p:cNvPicPr>
          <p:nvPr/>
        </p:nvPicPr>
        <p:blipFill>
          <a:blip r:embed="rId2" cstate="print"/>
          <a:srcRect t="10796" b="4025"/>
          <a:stretch>
            <a:fillRect/>
          </a:stretch>
        </p:blipFill>
        <p:spPr bwMode="auto">
          <a:xfrm>
            <a:off x="116632" y="539552"/>
            <a:ext cx="6669087" cy="878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764704" y="755576"/>
            <a:ext cx="5616624" cy="821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ШАГ 1. Выберите сказочного героя. Добавляйте свои прилагательные (эпитеты).</a:t>
            </a:r>
            <a:endParaRPr lang="ru-RU" sz="1600" dirty="0" smtClean="0"/>
          </a:p>
          <a:p>
            <a:pPr lvl="0" algn="just">
              <a:buFont typeface="Arial" pitchFamily="34" charset="0"/>
              <a:buChar char="•"/>
            </a:pPr>
            <a:r>
              <a:rPr lang="ru-RU" sz="1600" dirty="0" smtClean="0"/>
              <a:t>Жила-была (какая?)</a:t>
            </a:r>
            <a:r>
              <a:rPr lang="ru-RU" sz="1600" dirty="0" err="1" smtClean="0"/>
              <a:t>______________________лисичка-сестричка</a:t>
            </a:r>
            <a:r>
              <a:rPr lang="ru-RU" sz="1600" dirty="0" smtClean="0"/>
              <a:t>.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1600" dirty="0" smtClean="0"/>
              <a:t>Давным-давно жил-поживал (какой?)____________________ волк.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1600" dirty="0" smtClean="0"/>
              <a:t>В дальней стороне жил себе, не тужил, (какой?)</a:t>
            </a:r>
            <a:r>
              <a:rPr lang="ru-RU" sz="1600" dirty="0" err="1" smtClean="0"/>
              <a:t>________________зайчик</a:t>
            </a:r>
            <a:r>
              <a:rPr lang="ru-RU" sz="1600" dirty="0" smtClean="0"/>
              <a:t>. </a:t>
            </a:r>
          </a:p>
          <a:p>
            <a:pPr algn="just"/>
            <a:r>
              <a:rPr lang="ru-RU" sz="1600" b="1" dirty="0" smtClean="0"/>
              <a:t>ШАГ 2. Выберите место, в котором жил сказочный герой. Добавляйте свои прилагательные (эпитеты). </a:t>
            </a:r>
            <a:endParaRPr lang="ru-RU" sz="1600" dirty="0" smtClean="0"/>
          </a:p>
          <a:p>
            <a:pPr lvl="0" algn="just">
              <a:buFont typeface="Arial" pitchFamily="34" charset="0"/>
              <a:buChar char="•"/>
            </a:pPr>
            <a:r>
              <a:rPr lang="ru-RU" sz="1600" dirty="0" smtClean="0"/>
              <a:t>Жил он (она) в избе (какой?)_________________________. Стояла та изба в лесу (каком?)________________________. И не было во всей округе, куда глаз мог упасть, никого.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1600" dirty="0" smtClean="0"/>
              <a:t>Хоромы у него (нее) были (какие?)____________. Стены сделаны из (какого?) </a:t>
            </a:r>
            <a:r>
              <a:rPr lang="ru-RU" sz="1600" dirty="0" err="1" smtClean="0"/>
              <a:t>________________золота</a:t>
            </a:r>
            <a:r>
              <a:rPr lang="ru-RU" sz="1600" dirty="0" smtClean="0"/>
              <a:t>.  Да только соседи оказались (какими?)________________.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1600" dirty="0" smtClean="0"/>
              <a:t>Землянка его (ее) была (какой?)_________________, потому что жизнь у (кого?)_____________ была (какой?) ________ и ____________. Но каждый, кто был поблизости, старался помочь. </a:t>
            </a:r>
          </a:p>
          <a:p>
            <a:pPr algn="just"/>
            <a:r>
              <a:rPr lang="ru-RU" sz="1600" b="1" dirty="0" smtClean="0"/>
              <a:t>ШАГ 3. Выберите описание сказочного героя. Добавляйте предметы одежды.</a:t>
            </a:r>
            <a:endParaRPr lang="ru-RU" sz="1600" dirty="0" smtClean="0"/>
          </a:p>
          <a:p>
            <a:pPr lvl="0" algn="just">
              <a:buFont typeface="Arial" pitchFamily="34" charset="0"/>
              <a:buChar char="•"/>
            </a:pPr>
            <a:r>
              <a:rPr lang="ru-RU" sz="1600" dirty="0" smtClean="0"/>
              <a:t>Глаза у (кого?)_______ были вечно (какими?)_____________. И зимой и летом был одет(а) (во что?)________________. На голове носил(а)__________. 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1600" dirty="0" smtClean="0"/>
              <a:t>Шерстка у него (нее) была _________________. По праздникам надевал(а) </a:t>
            </a:r>
            <a:r>
              <a:rPr lang="ru-RU" sz="1600" dirty="0" err="1" smtClean="0"/>
              <a:t>обычно___________</a:t>
            </a:r>
            <a:r>
              <a:rPr lang="ru-RU" sz="1600" dirty="0" smtClean="0"/>
              <a:t>. А на базар ходил (а) в ________________.</a:t>
            </a:r>
          </a:p>
          <a:p>
            <a:pPr lvl="0" algn="just">
              <a:buFont typeface="Arial" pitchFamily="34" charset="0"/>
              <a:buChar char="•"/>
            </a:pPr>
            <a:r>
              <a:rPr lang="ru-RU" sz="1600" dirty="0" smtClean="0"/>
              <a:t>По обычаю носил (а) он (она) шубу (какую?)_________________. Изъяснялся (-</a:t>
            </a:r>
            <a:r>
              <a:rPr lang="ru-RU" sz="1600" dirty="0" err="1" smtClean="0"/>
              <a:t>лась</a:t>
            </a:r>
            <a:r>
              <a:rPr lang="ru-RU" sz="1600" dirty="0" smtClean="0"/>
              <a:t>) (как?)______________ да ________________.</a:t>
            </a:r>
            <a:r>
              <a:rPr lang="ru-RU" sz="1600" b="1" dirty="0" smtClean="0"/>
              <a:t> </a:t>
            </a:r>
            <a:r>
              <a:rPr lang="ru-RU" sz="1600" dirty="0" smtClean="0"/>
              <a:t>А в манерах не отличался (-</a:t>
            </a:r>
            <a:r>
              <a:rPr lang="ru-RU" sz="1600" dirty="0" err="1" smtClean="0"/>
              <a:t>лась</a:t>
            </a:r>
            <a:r>
              <a:rPr lang="ru-RU" sz="1600" dirty="0" smtClean="0"/>
              <a:t>) (чем?)______________.</a:t>
            </a:r>
            <a:r>
              <a:rPr lang="ru-RU" sz="1600" b="1" dirty="0" smtClean="0"/>
              <a:t> </a:t>
            </a:r>
            <a:endParaRPr lang="ru-RU" sz="1600" dirty="0" smtClean="0"/>
          </a:p>
          <a:p>
            <a:pPr algn="just"/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16F6F1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 rot="513566">
            <a:off x="-815975" y="-650818"/>
            <a:ext cx="10575925" cy="1491762"/>
          </a:xfrm>
          <a:custGeom>
            <a:avLst/>
            <a:gdLst>
              <a:gd name="connsiteX0" fmla="*/ 381678 w 10576441"/>
              <a:gd name="connsiteY0" fmla="*/ 1312436 h 2108356"/>
              <a:gd name="connsiteX1" fmla="*/ 2137326 w 10576441"/>
              <a:gd name="connsiteY1" fmla="*/ 2104916 h 2108356"/>
              <a:gd name="connsiteX2" fmla="*/ 3746670 w 10576441"/>
              <a:gd name="connsiteY2" fmla="*/ 1617236 h 2108356"/>
              <a:gd name="connsiteX3" fmla="*/ 5197518 w 10576441"/>
              <a:gd name="connsiteY3" fmla="*/ 2043956 h 2108356"/>
              <a:gd name="connsiteX4" fmla="*/ 6867822 w 10576441"/>
              <a:gd name="connsiteY4" fmla="*/ 1129556 h 2108356"/>
              <a:gd name="connsiteX5" fmla="*/ 8794158 w 10576441"/>
              <a:gd name="connsiteY5" fmla="*/ 1970804 h 2108356"/>
              <a:gd name="connsiteX6" fmla="*/ 10110894 w 10576441"/>
              <a:gd name="connsiteY6" fmla="*/ 7892 h 2108356"/>
              <a:gd name="connsiteX7" fmla="*/ 381678 w 10576441"/>
              <a:gd name="connsiteY7" fmla="*/ 1312436 h 210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76441" h="2108356">
                <a:moveTo>
                  <a:pt x="381678" y="1312436"/>
                </a:moveTo>
                <a:cubicBezTo>
                  <a:pt x="-947250" y="1661940"/>
                  <a:pt x="1576494" y="2054116"/>
                  <a:pt x="2137326" y="2104916"/>
                </a:cubicBezTo>
                <a:cubicBezTo>
                  <a:pt x="2698158" y="2155716"/>
                  <a:pt x="3236638" y="1627396"/>
                  <a:pt x="3746670" y="1617236"/>
                </a:cubicBezTo>
                <a:cubicBezTo>
                  <a:pt x="4256702" y="1607076"/>
                  <a:pt x="4677326" y="2125236"/>
                  <a:pt x="5197518" y="2043956"/>
                </a:cubicBezTo>
                <a:cubicBezTo>
                  <a:pt x="5717710" y="1962676"/>
                  <a:pt x="6268382" y="1141748"/>
                  <a:pt x="6867822" y="1129556"/>
                </a:cubicBezTo>
                <a:cubicBezTo>
                  <a:pt x="7467262" y="1117364"/>
                  <a:pt x="8253646" y="2157748"/>
                  <a:pt x="8794158" y="1970804"/>
                </a:cubicBezTo>
                <a:cubicBezTo>
                  <a:pt x="9334670" y="1783860"/>
                  <a:pt x="11519070" y="117620"/>
                  <a:pt x="10110894" y="7892"/>
                </a:cubicBezTo>
                <a:cubicBezTo>
                  <a:pt x="8702718" y="-101836"/>
                  <a:pt x="1710606" y="962932"/>
                  <a:pt x="381678" y="1312436"/>
                </a:cubicBezTo>
                <a:close/>
              </a:path>
            </a:pathLst>
          </a:custGeom>
          <a:solidFill>
            <a:srgbClr val="FFE5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олилиния 3"/>
          <p:cNvSpPr/>
          <p:nvPr/>
        </p:nvSpPr>
        <p:spPr>
          <a:xfrm rot="513566">
            <a:off x="409575" y="-504093"/>
            <a:ext cx="6680200" cy="1008185"/>
          </a:xfrm>
          <a:custGeom>
            <a:avLst/>
            <a:gdLst>
              <a:gd name="connsiteX0" fmla="*/ 381678 w 10576441"/>
              <a:gd name="connsiteY0" fmla="*/ 1312436 h 2108356"/>
              <a:gd name="connsiteX1" fmla="*/ 2137326 w 10576441"/>
              <a:gd name="connsiteY1" fmla="*/ 2104916 h 2108356"/>
              <a:gd name="connsiteX2" fmla="*/ 3746670 w 10576441"/>
              <a:gd name="connsiteY2" fmla="*/ 1617236 h 2108356"/>
              <a:gd name="connsiteX3" fmla="*/ 5197518 w 10576441"/>
              <a:gd name="connsiteY3" fmla="*/ 2043956 h 2108356"/>
              <a:gd name="connsiteX4" fmla="*/ 6867822 w 10576441"/>
              <a:gd name="connsiteY4" fmla="*/ 1129556 h 2108356"/>
              <a:gd name="connsiteX5" fmla="*/ 8794158 w 10576441"/>
              <a:gd name="connsiteY5" fmla="*/ 1970804 h 2108356"/>
              <a:gd name="connsiteX6" fmla="*/ 10110894 w 10576441"/>
              <a:gd name="connsiteY6" fmla="*/ 7892 h 2108356"/>
              <a:gd name="connsiteX7" fmla="*/ 381678 w 10576441"/>
              <a:gd name="connsiteY7" fmla="*/ 1312436 h 2108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76441" h="2108356">
                <a:moveTo>
                  <a:pt x="381678" y="1312436"/>
                </a:moveTo>
                <a:cubicBezTo>
                  <a:pt x="-947250" y="1661940"/>
                  <a:pt x="1576494" y="2054116"/>
                  <a:pt x="2137326" y="2104916"/>
                </a:cubicBezTo>
                <a:cubicBezTo>
                  <a:pt x="2698158" y="2155716"/>
                  <a:pt x="3236638" y="1627396"/>
                  <a:pt x="3746670" y="1617236"/>
                </a:cubicBezTo>
                <a:cubicBezTo>
                  <a:pt x="4256702" y="1607076"/>
                  <a:pt x="4677326" y="2125236"/>
                  <a:pt x="5197518" y="2043956"/>
                </a:cubicBezTo>
                <a:cubicBezTo>
                  <a:pt x="5717710" y="1962676"/>
                  <a:pt x="6268382" y="1141748"/>
                  <a:pt x="6867822" y="1129556"/>
                </a:cubicBezTo>
                <a:cubicBezTo>
                  <a:pt x="7467262" y="1117364"/>
                  <a:pt x="8253646" y="2157748"/>
                  <a:pt x="8794158" y="1970804"/>
                </a:cubicBezTo>
                <a:cubicBezTo>
                  <a:pt x="9334670" y="1783860"/>
                  <a:pt x="11519070" y="117620"/>
                  <a:pt x="10110894" y="7892"/>
                </a:cubicBezTo>
                <a:cubicBezTo>
                  <a:pt x="8702718" y="-101836"/>
                  <a:pt x="1710606" y="962932"/>
                  <a:pt x="381678" y="1312436"/>
                </a:cubicBezTo>
                <a:close/>
              </a:path>
            </a:pathLst>
          </a:custGeom>
          <a:solidFill>
            <a:srgbClr val="DBEEF4">
              <a:alpha val="7607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Полилиния 2"/>
          <p:cNvSpPr/>
          <p:nvPr/>
        </p:nvSpPr>
        <p:spPr>
          <a:xfrm rot="15393553">
            <a:off x="589954" y="5125565"/>
            <a:ext cx="2899542" cy="6161778"/>
          </a:xfrm>
          <a:custGeom>
            <a:avLst/>
            <a:gdLst>
              <a:gd name="connsiteX0" fmla="*/ 540194 w 1262766"/>
              <a:gd name="connsiteY0" fmla="*/ 71405 h 3258324"/>
              <a:gd name="connsiteX1" fmla="*/ 1035494 w 1262766"/>
              <a:gd name="connsiteY1" fmla="*/ 1049305 h 3258324"/>
              <a:gd name="connsiteX2" fmla="*/ 654494 w 1262766"/>
              <a:gd name="connsiteY2" fmla="*/ 1544605 h 3258324"/>
              <a:gd name="connsiteX3" fmla="*/ 1251394 w 1262766"/>
              <a:gd name="connsiteY3" fmla="*/ 2128805 h 3258324"/>
              <a:gd name="connsiteX4" fmla="*/ 19494 w 1262766"/>
              <a:gd name="connsiteY4" fmla="*/ 3195605 h 3258324"/>
              <a:gd name="connsiteX5" fmla="*/ 540194 w 1262766"/>
              <a:gd name="connsiteY5" fmla="*/ 71405 h 325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2766" h="3258324">
                <a:moveTo>
                  <a:pt x="540194" y="71405"/>
                </a:moveTo>
                <a:cubicBezTo>
                  <a:pt x="709527" y="-286312"/>
                  <a:pt x="1016444" y="803772"/>
                  <a:pt x="1035494" y="1049305"/>
                </a:cubicBezTo>
                <a:cubicBezTo>
                  <a:pt x="1054544" y="1294838"/>
                  <a:pt x="618511" y="1364688"/>
                  <a:pt x="654494" y="1544605"/>
                </a:cubicBezTo>
                <a:cubicBezTo>
                  <a:pt x="690477" y="1724522"/>
                  <a:pt x="1357227" y="1853638"/>
                  <a:pt x="1251394" y="2128805"/>
                </a:cubicBezTo>
                <a:cubicBezTo>
                  <a:pt x="1145561" y="2403972"/>
                  <a:pt x="140144" y="3534272"/>
                  <a:pt x="19494" y="3195605"/>
                </a:cubicBezTo>
                <a:cubicBezTo>
                  <a:pt x="-101156" y="2856938"/>
                  <a:pt x="370861" y="429122"/>
                  <a:pt x="540194" y="7140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олилиния 1"/>
          <p:cNvSpPr/>
          <p:nvPr/>
        </p:nvSpPr>
        <p:spPr>
          <a:xfrm rot="16200000">
            <a:off x="2640205" y="4359267"/>
            <a:ext cx="2770964" cy="7591607"/>
          </a:xfrm>
          <a:custGeom>
            <a:avLst/>
            <a:gdLst>
              <a:gd name="connsiteX0" fmla="*/ 120853 w 2311233"/>
              <a:gd name="connsiteY0" fmla="*/ 383141 h 5485110"/>
              <a:gd name="connsiteX1" fmla="*/ 2266645 w 2311233"/>
              <a:gd name="connsiteY1" fmla="*/ 639173 h 5485110"/>
              <a:gd name="connsiteX2" fmla="*/ 1193749 w 2311233"/>
              <a:gd name="connsiteY2" fmla="*/ 3077573 h 5485110"/>
              <a:gd name="connsiteX3" fmla="*/ 2303221 w 2311233"/>
              <a:gd name="connsiteY3" fmla="*/ 4028549 h 5485110"/>
              <a:gd name="connsiteX4" fmla="*/ 486613 w 2311233"/>
              <a:gd name="connsiteY4" fmla="*/ 5345285 h 5485110"/>
              <a:gd name="connsiteX5" fmla="*/ 120853 w 2311233"/>
              <a:gd name="connsiteY5" fmla="*/ 383141 h 548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1233" h="5485110">
                <a:moveTo>
                  <a:pt x="120853" y="383141"/>
                </a:moveTo>
                <a:cubicBezTo>
                  <a:pt x="417525" y="-401211"/>
                  <a:pt x="2087829" y="190101"/>
                  <a:pt x="2266645" y="639173"/>
                </a:cubicBezTo>
                <a:cubicBezTo>
                  <a:pt x="2445461" y="1088245"/>
                  <a:pt x="1187653" y="2512677"/>
                  <a:pt x="1193749" y="3077573"/>
                </a:cubicBezTo>
                <a:cubicBezTo>
                  <a:pt x="1199845" y="3642469"/>
                  <a:pt x="2421077" y="3650597"/>
                  <a:pt x="2303221" y="4028549"/>
                </a:cubicBezTo>
                <a:cubicBezTo>
                  <a:pt x="2185365" y="4406501"/>
                  <a:pt x="850341" y="5952853"/>
                  <a:pt x="486613" y="5345285"/>
                </a:cubicBezTo>
                <a:cubicBezTo>
                  <a:pt x="122885" y="4737717"/>
                  <a:pt x="-175819" y="1167493"/>
                  <a:pt x="120853" y="383141"/>
                </a:cubicBezTo>
                <a:close/>
              </a:path>
            </a:pathLst>
          </a:custGeom>
          <a:solidFill>
            <a:srgbClr val="FDEADA">
              <a:alpha val="7411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249238" y="142875"/>
            <a:ext cx="6357937" cy="923329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>
                <a:latin typeface="Segoe Print" pitchFamily="2" charset="0"/>
              </a:rPr>
              <a:t>ФИ__________________________________  класс_________________</a:t>
            </a: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  <a:p>
            <a:pPr eaLnBrk="1" hangingPunct="1"/>
            <a:endParaRPr lang="ru-RU" altLang="ru-RU">
              <a:latin typeface="Segoe Print" pitchFamily="2" charset="0"/>
            </a:endParaRPr>
          </a:p>
        </p:txBody>
      </p:sp>
      <p:pic>
        <p:nvPicPr>
          <p:cNvPr id="20" name="Рисунок 7"/>
          <p:cNvPicPr>
            <a:picLocks noChangeAspect="1"/>
          </p:cNvPicPr>
          <p:nvPr/>
        </p:nvPicPr>
        <p:blipFill>
          <a:blip r:embed="rId2" cstate="print"/>
          <a:srcRect t="10796" b="4025"/>
          <a:stretch>
            <a:fillRect/>
          </a:stretch>
        </p:blipFill>
        <p:spPr bwMode="auto">
          <a:xfrm>
            <a:off x="116632" y="539552"/>
            <a:ext cx="6669087" cy="8784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92696" y="827584"/>
            <a:ext cx="5472608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ШАГ 4. Создайте ситуацию, которая произошла с героем.</a:t>
            </a:r>
            <a:endParaRPr lang="ru-RU" dirty="0" smtClean="0"/>
          </a:p>
          <a:p>
            <a:pPr algn="just"/>
            <a:r>
              <a:rPr lang="ru-RU" dirty="0" smtClean="0"/>
              <a:t>И вот однажды встретил(а) он (она) (кого?)_____________________</a:t>
            </a:r>
          </a:p>
          <a:p>
            <a:pPr algn="just"/>
            <a:r>
              <a:rPr lang="ru-RU" dirty="0" smtClean="0"/>
              <a:t>И случился между ними (что?)_________________________________________. Решили тогда пойти они (куда?)_________________, чтобы попросить (чего?) __________ у (кого?)_________________. Вот только пока шли, забыли совсем (о чем?)___________________. И завязалась между ними (что?)_________________ вечная. </a:t>
            </a:r>
          </a:p>
          <a:p>
            <a:pPr algn="just"/>
            <a:r>
              <a:rPr lang="ru-RU" b="1" dirty="0" smtClean="0"/>
              <a:t>ШАГ 5. Создайте свой финал (1-2 предложения). Помните, что любая сказка заканчивается ДОБРОМ!</a:t>
            </a:r>
            <a:endParaRPr lang="ru-RU" dirty="0" smtClean="0"/>
          </a:p>
          <a:p>
            <a:pPr algn="just"/>
            <a:r>
              <a:rPr lang="ru-RU" b="1" dirty="0" smtClean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_________________________________________________________________________________________________________________________________________________________________________________________________________________________________________________________________.</a:t>
            </a:r>
            <a:endParaRPr lang="ru-RU" dirty="0" smtClean="0"/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836712" y="539552"/>
            <a:ext cx="2376264" cy="2024345"/>
            <a:chOff x="836712" y="539552"/>
            <a:chExt cx="2376264" cy="2024345"/>
          </a:xfrm>
        </p:grpSpPr>
        <p:pic>
          <p:nvPicPr>
            <p:cNvPr id="2" name="Рисунок 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073" name="Rectangle 1"/>
            <p:cNvSpPr>
              <a:spLocks noChangeArrowheads="1"/>
            </p:cNvSpPr>
            <p:nvPr/>
          </p:nvSpPr>
          <p:spPr bwMode="auto">
            <a:xfrm>
              <a:off x="1124744" y="1043608"/>
              <a:ext cx="1800200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Увы! Ответ неверный! Выбери </a:t>
              </a:r>
              <a:r>
                <a:rPr kumimoji="0" lang="ru-RU" sz="14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голубой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цвет и выполни дополнительное задание!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60648" y="17951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красный</a:t>
            </a:r>
            <a:endParaRPr lang="ru-RU" dirty="0"/>
          </a:p>
        </p:txBody>
      </p:sp>
      <p:grpSp>
        <p:nvGrpSpPr>
          <p:cNvPr id="12" name="Группа 11"/>
          <p:cNvGrpSpPr/>
          <p:nvPr/>
        </p:nvGrpSpPr>
        <p:grpSpPr>
          <a:xfrm>
            <a:off x="3861048" y="539552"/>
            <a:ext cx="2376264" cy="2024345"/>
            <a:chOff x="836712" y="539552"/>
            <a:chExt cx="2376264" cy="2024345"/>
          </a:xfrm>
        </p:grpSpPr>
        <p:pic>
          <p:nvPicPr>
            <p:cNvPr id="13" name="Рисунок 12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14" name="Rectangle 1"/>
            <p:cNvSpPr>
              <a:spLocks noChangeArrowheads="1"/>
            </p:cNvSpPr>
            <p:nvPr/>
          </p:nvSpPr>
          <p:spPr bwMode="auto">
            <a:xfrm>
              <a:off x="1124744" y="1043608"/>
              <a:ext cx="1800200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Увы! Ответ неверный! Выбери </a:t>
              </a:r>
              <a:r>
                <a:rPr kumimoji="0" lang="ru-RU" sz="14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голубой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цвет и выполни дополнительное задание!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908720" y="2987824"/>
            <a:ext cx="2376264" cy="2024345"/>
            <a:chOff x="836712" y="539552"/>
            <a:chExt cx="2376264" cy="2024345"/>
          </a:xfrm>
        </p:grpSpPr>
        <p:pic>
          <p:nvPicPr>
            <p:cNvPr id="16" name="Рисунок 15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17" name="Rectangle 1"/>
            <p:cNvSpPr>
              <a:spLocks noChangeArrowheads="1"/>
            </p:cNvSpPr>
            <p:nvPr/>
          </p:nvSpPr>
          <p:spPr bwMode="auto">
            <a:xfrm>
              <a:off x="1124744" y="1043608"/>
              <a:ext cx="1800200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Увы! Ответ неверный! Выбери </a:t>
              </a:r>
              <a:r>
                <a:rPr kumimoji="0" lang="ru-RU" sz="14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голубой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цвет и выполни дополнительное задание!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908720" y="5580112"/>
            <a:ext cx="2376264" cy="2024345"/>
            <a:chOff x="836712" y="539552"/>
            <a:chExt cx="2376264" cy="2024345"/>
          </a:xfrm>
        </p:grpSpPr>
        <p:pic>
          <p:nvPicPr>
            <p:cNvPr id="19" name="Рисунок 18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20" name="Rectangle 1"/>
            <p:cNvSpPr>
              <a:spLocks noChangeArrowheads="1"/>
            </p:cNvSpPr>
            <p:nvPr/>
          </p:nvSpPr>
          <p:spPr bwMode="auto">
            <a:xfrm>
              <a:off x="1124744" y="1043608"/>
              <a:ext cx="1800200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Увы! Ответ неверный! Выбери </a:t>
              </a:r>
              <a:r>
                <a:rPr kumimoji="0" lang="ru-RU" sz="14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голубой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цвет и выполни дополнительное задание!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933056" y="3059832"/>
            <a:ext cx="2376264" cy="2024345"/>
            <a:chOff x="836712" y="539552"/>
            <a:chExt cx="2376264" cy="2024345"/>
          </a:xfrm>
        </p:grpSpPr>
        <p:pic>
          <p:nvPicPr>
            <p:cNvPr id="22" name="Рисунок 2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23" name="Rectangle 1"/>
            <p:cNvSpPr>
              <a:spLocks noChangeArrowheads="1"/>
            </p:cNvSpPr>
            <p:nvPr/>
          </p:nvSpPr>
          <p:spPr bwMode="auto">
            <a:xfrm>
              <a:off x="1124744" y="1043608"/>
              <a:ext cx="1800200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Увы! Ответ неверный! Выбери </a:t>
              </a:r>
              <a:r>
                <a:rPr kumimoji="0" lang="ru-RU" sz="14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голубой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цвет и выполни дополнительное задание!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789040" y="5580112"/>
            <a:ext cx="2376264" cy="2024345"/>
            <a:chOff x="836712" y="539552"/>
            <a:chExt cx="2376264" cy="2024345"/>
          </a:xfrm>
        </p:grpSpPr>
        <p:pic>
          <p:nvPicPr>
            <p:cNvPr id="25" name="Рисунок 24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26" name="Rectangle 1"/>
            <p:cNvSpPr>
              <a:spLocks noChangeArrowheads="1"/>
            </p:cNvSpPr>
            <p:nvPr/>
          </p:nvSpPr>
          <p:spPr bwMode="auto">
            <a:xfrm>
              <a:off x="1124744" y="1043608"/>
              <a:ext cx="1800200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Увы! Ответ неверный! Выбери </a:t>
              </a:r>
              <a:r>
                <a:rPr kumimoji="0" lang="ru-RU" sz="14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голубой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цвет и выполни дополнительное задание!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0"/>
          <p:cNvGrpSpPr/>
          <p:nvPr/>
        </p:nvGrpSpPr>
        <p:grpSpPr>
          <a:xfrm>
            <a:off x="836712" y="539552"/>
            <a:ext cx="2376264" cy="2024345"/>
            <a:chOff x="836712" y="539552"/>
            <a:chExt cx="2376264" cy="2024345"/>
          </a:xfrm>
        </p:grpSpPr>
        <p:pic>
          <p:nvPicPr>
            <p:cNvPr id="2" name="Рисунок 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073" name="Rectangle 1"/>
            <p:cNvSpPr>
              <a:spLocks noChangeArrowheads="1"/>
            </p:cNvSpPr>
            <p:nvPr/>
          </p:nvSpPr>
          <p:spPr bwMode="auto">
            <a:xfrm>
              <a:off x="1052736" y="1074386"/>
              <a:ext cx="1872208" cy="1323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Увы! </a:t>
              </a:r>
              <a:r>
                <a: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Но ты не прав!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Вернись на </a:t>
              </a:r>
              <a:r>
                <a:rPr lang="ru-RU" sz="1600" b="1" u="sng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ru-RU" sz="1600" dirty="0" smtClean="0">
                  <a:latin typeface="Times New Roman" pitchFamily="18" charset="0"/>
                  <a:cs typeface="Times New Roman" pitchFamily="18" charset="0"/>
                </a:rPr>
                <a:t> и выбери верный ответ!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60648" y="17951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Красный ОВЗ </a:t>
            </a:r>
            <a:endParaRPr lang="ru-RU" dirty="0"/>
          </a:p>
        </p:txBody>
      </p:sp>
      <p:pic>
        <p:nvPicPr>
          <p:cNvPr id="13" name="Рисунок 12" descr="9d21680820e4e7db90740a853c110df4--apple-template--ki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61048" y="539552"/>
            <a:ext cx="2376264" cy="2024345"/>
          </a:xfrm>
          <a:prstGeom prst="rect">
            <a:avLst/>
          </a:prstGeom>
        </p:spPr>
      </p:pic>
      <p:pic>
        <p:nvPicPr>
          <p:cNvPr id="16" name="Рисунок 15" descr="9d21680820e4e7db90740a853c110df4--apple-template--ki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8720" y="2987824"/>
            <a:ext cx="2376264" cy="2024345"/>
          </a:xfrm>
          <a:prstGeom prst="rect">
            <a:avLst/>
          </a:prstGeom>
        </p:spPr>
      </p:pic>
      <p:grpSp>
        <p:nvGrpSpPr>
          <p:cNvPr id="6" name="Группа 17"/>
          <p:cNvGrpSpPr/>
          <p:nvPr/>
        </p:nvGrpSpPr>
        <p:grpSpPr>
          <a:xfrm>
            <a:off x="908720" y="5580112"/>
            <a:ext cx="2376264" cy="2024345"/>
            <a:chOff x="836712" y="539552"/>
            <a:chExt cx="2376264" cy="2024345"/>
          </a:xfrm>
        </p:grpSpPr>
        <p:pic>
          <p:nvPicPr>
            <p:cNvPr id="19" name="Рисунок 18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20" name="Rectangle 1"/>
            <p:cNvSpPr>
              <a:spLocks noChangeArrowheads="1"/>
            </p:cNvSpPr>
            <p:nvPr/>
          </p:nvSpPr>
          <p:spPr bwMode="auto">
            <a:xfrm>
              <a:off x="1124744" y="1043608"/>
              <a:ext cx="1800200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Увы! Ответ неверный! Выбери </a:t>
              </a:r>
              <a:r>
                <a:rPr kumimoji="0" lang="ru-RU" sz="14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голубой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цвет и выполни дополнительное задание!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2" name="Рисунок 21" descr="9d21680820e4e7db90740a853c110df4--apple-template--ki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33056" y="3059832"/>
            <a:ext cx="2376264" cy="2024345"/>
          </a:xfrm>
          <a:prstGeom prst="rect">
            <a:avLst/>
          </a:prstGeom>
        </p:spPr>
      </p:pic>
      <p:grpSp>
        <p:nvGrpSpPr>
          <p:cNvPr id="8" name="Группа 23"/>
          <p:cNvGrpSpPr/>
          <p:nvPr/>
        </p:nvGrpSpPr>
        <p:grpSpPr>
          <a:xfrm>
            <a:off x="3789040" y="5580112"/>
            <a:ext cx="2376264" cy="2024345"/>
            <a:chOff x="836712" y="539552"/>
            <a:chExt cx="2376264" cy="2024345"/>
          </a:xfrm>
        </p:grpSpPr>
        <p:pic>
          <p:nvPicPr>
            <p:cNvPr id="25" name="Рисунок 24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26" name="Rectangle 1"/>
            <p:cNvSpPr>
              <a:spLocks noChangeArrowheads="1"/>
            </p:cNvSpPr>
            <p:nvPr/>
          </p:nvSpPr>
          <p:spPr bwMode="auto">
            <a:xfrm>
              <a:off x="1124744" y="1043608"/>
              <a:ext cx="1800200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Увы! Ответ неверный! Выбери </a:t>
              </a:r>
              <a:r>
                <a:rPr kumimoji="0" lang="ru-RU" sz="1400" b="0" i="0" u="sng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голубой</a:t>
              </a:r>
              <a:r>
                <a: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цвет и выполни дополнительное задание!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4149080" y="3563888"/>
            <a:ext cx="18722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Увы!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Но ты не прав!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Вернись на 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выбери верный ответ!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1124744" y="3419872"/>
            <a:ext cx="18722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Увы!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Но ты не прав!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Вернись на 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выбери верный ответ!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4077072" y="1043608"/>
            <a:ext cx="18722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Увы!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Но ты не прав!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Вернись на 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 выбери верный ответ!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60648" y="17951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зеленый</a:t>
            </a:r>
            <a:endParaRPr lang="ru-RU" dirty="0"/>
          </a:p>
        </p:txBody>
      </p:sp>
      <p:grpSp>
        <p:nvGrpSpPr>
          <p:cNvPr id="30" name="Группа 29"/>
          <p:cNvGrpSpPr/>
          <p:nvPr/>
        </p:nvGrpSpPr>
        <p:grpSpPr>
          <a:xfrm>
            <a:off x="836712" y="539552"/>
            <a:ext cx="2704836" cy="2304256"/>
            <a:chOff x="836712" y="539552"/>
            <a:chExt cx="2704836" cy="2304256"/>
          </a:xfrm>
        </p:grpSpPr>
        <p:pic>
          <p:nvPicPr>
            <p:cNvPr id="2" name="Рисунок 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704836" cy="2304256"/>
            </a:xfrm>
            <a:prstGeom prst="rect">
              <a:avLst/>
            </a:prstGeom>
          </p:spPr>
        </p:pic>
        <p:grpSp>
          <p:nvGrpSpPr>
            <p:cNvPr id="27" name="Группа 26"/>
            <p:cNvGrpSpPr/>
            <p:nvPr/>
          </p:nvGrpSpPr>
          <p:grpSpPr>
            <a:xfrm>
              <a:off x="1052736" y="1043608"/>
              <a:ext cx="2016224" cy="1728192"/>
              <a:chOff x="1052736" y="1043608"/>
              <a:chExt cx="2016224" cy="1728192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1268760" y="1043608"/>
                <a:ext cx="18002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u="sng" dirty="0" smtClean="0"/>
                  <a:t>Ты прав! Идем дальше!</a:t>
                </a:r>
              </a:p>
              <a:p>
                <a:pPr algn="ctr"/>
                <a:r>
                  <a:rPr lang="ru-RU" sz="1200" dirty="0" smtClean="0"/>
                  <a:t>Уплетая калачи, ехал парень на печи. Прокатился по деревне и женился на царевне.</a:t>
                </a:r>
              </a:p>
              <a:p>
                <a:pPr algn="ctr"/>
                <a:endParaRPr lang="ru-RU" sz="1200" dirty="0"/>
              </a:p>
            </p:txBody>
          </p:sp>
          <p:cxnSp>
            <p:nvCxnSpPr>
              <p:cNvPr id="1027" name="AutoShape 3"/>
              <p:cNvCxnSpPr>
                <a:cxnSpLocks noChangeShapeType="1"/>
              </p:cNvCxnSpPr>
              <p:nvPr/>
            </p:nvCxnSpPr>
            <p:spPr bwMode="auto">
              <a:xfrm flipH="1">
                <a:off x="1412776" y="2023716"/>
                <a:ext cx="506413" cy="10001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1028" name="AutoShape 4"/>
              <p:cNvCxnSpPr>
                <a:cxnSpLocks noChangeShapeType="1"/>
              </p:cNvCxnSpPr>
              <p:nvPr/>
            </p:nvCxnSpPr>
            <p:spPr bwMode="auto">
              <a:xfrm>
                <a:off x="2429793" y="1964407"/>
                <a:ext cx="239713" cy="18732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029" name="Text Box 5"/>
              <p:cNvSpPr txBox="1">
                <a:spLocks noChangeArrowheads="1"/>
              </p:cNvSpPr>
              <p:nvPr/>
            </p:nvSpPr>
            <p:spPr bwMode="auto">
              <a:xfrm>
                <a:off x="1052736" y="2123728"/>
                <a:ext cx="1003300" cy="461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Емеля: иди на </a:t>
                </a:r>
                <a:r>
                  <a:rPr kumimoji="0" lang="ru-RU" sz="1000" b="0" i="0" u="sng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белый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030" name="Text Box 6"/>
              <p:cNvSpPr txBox="1">
                <a:spLocks noChangeArrowheads="1"/>
              </p:cNvSpPr>
              <p:nvPr/>
            </p:nvSpPr>
            <p:spPr bwMode="auto">
              <a:xfrm>
                <a:off x="1988840" y="2143150"/>
                <a:ext cx="1052513" cy="628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0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Иванушка-дурачок</a:t>
                </a:r>
                <a:r>
                  <a:rPr kumimoji="0" lang="ru-RU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: иди на </a:t>
                </a:r>
                <a:r>
                  <a:rPr kumimoji="0" lang="ru-RU" sz="1000" b="0" i="0" u="sng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желтый.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31" name="Группа 30"/>
          <p:cNvGrpSpPr/>
          <p:nvPr/>
        </p:nvGrpSpPr>
        <p:grpSpPr>
          <a:xfrm>
            <a:off x="692696" y="3059832"/>
            <a:ext cx="2704836" cy="2304256"/>
            <a:chOff x="836712" y="539552"/>
            <a:chExt cx="2704836" cy="2304256"/>
          </a:xfrm>
        </p:grpSpPr>
        <p:pic>
          <p:nvPicPr>
            <p:cNvPr id="32" name="Рисунок 3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704836" cy="2304256"/>
            </a:xfrm>
            <a:prstGeom prst="rect">
              <a:avLst/>
            </a:prstGeom>
          </p:spPr>
        </p:pic>
        <p:grpSp>
          <p:nvGrpSpPr>
            <p:cNvPr id="33" name="Группа 26"/>
            <p:cNvGrpSpPr/>
            <p:nvPr/>
          </p:nvGrpSpPr>
          <p:grpSpPr>
            <a:xfrm>
              <a:off x="1052736" y="1043608"/>
              <a:ext cx="2016224" cy="1728192"/>
              <a:chOff x="1052736" y="1043608"/>
              <a:chExt cx="2016224" cy="1728192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1268760" y="1043608"/>
                <a:ext cx="18002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u="sng" dirty="0" smtClean="0"/>
                  <a:t>Ты прав! Идем дальше!</a:t>
                </a:r>
              </a:p>
              <a:p>
                <a:pPr algn="ctr"/>
                <a:r>
                  <a:rPr lang="ru-RU" sz="1200" dirty="0" smtClean="0"/>
                  <a:t>Уплетая калачи, ехал парень на печи. Прокатился по деревне и женился на царевне.</a:t>
                </a:r>
              </a:p>
              <a:p>
                <a:pPr algn="ctr"/>
                <a:endParaRPr lang="ru-RU" sz="1200" dirty="0"/>
              </a:p>
            </p:txBody>
          </p:sp>
          <p:cxnSp>
            <p:nvCxnSpPr>
              <p:cNvPr id="35" name="AutoShape 3"/>
              <p:cNvCxnSpPr>
                <a:cxnSpLocks noChangeShapeType="1"/>
              </p:cNvCxnSpPr>
              <p:nvPr/>
            </p:nvCxnSpPr>
            <p:spPr bwMode="auto">
              <a:xfrm flipH="1">
                <a:off x="1412776" y="2023716"/>
                <a:ext cx="506413" cy="10001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36" name="AutoShape 4"/>
              <p:cNvCxnSpPr>
                <a:cxnSpLocks noChangeShapeType="1"/>
              </p:cNvCxnSpPr>
              <p:nvPr/>
            </p:nvCxnSpPr>
            <p:spPr bwMode="auto">
              <a:xfrm>
                <a:off x="2429793" y="1964407"/>
                <a:ext cx="239713" cy="18732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37" name="Text Box 5"/>
              <p:cNvSpPr txBox="1">
                <a:spLocks noChangeArrowheads="1"/>
              </p:cNvSpPr>
              <p:nvPr/>
            </p:nvSpPr>
            <p:spPr bwMode="auto">
              <a:xfrm>
                <a:off x="1052736" y="2123728"/>
                <a:ext cx="1003300" cy="461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Емеля: иди на </a:t>
                </a:r>
                <a:r>
                  <a:rPr kumimoji="0" lang="ru-RU" sz="1000" b="0" i="0" u="sng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белый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8" name="Text Box 6"/>
              <p:cNvSpPr txBox="1">
                <a:spLocks noChangeArrowheads="1"/>
              </p:cNvSpPr>
              <p:nvPr/>
            </p:nvSpPr>
            <p:spPr bwMode="auto">
              <a:xfrm>
                <a:off x="1988840" y="2143150"/>
                <a:ext cx="1052513" cy="628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0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Иванушка-дурачок</a:t>
                </a:r>
                <a:r>
                  <a:rPr kumimoji="0" lang="ru-RU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: иди на </a:t>
                </a:r>
                <a:r>
                  <a:rPr kumimoji="0" lang="ru-RU" sz="1000" b="0" i="0" u="sng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желтый.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39" name="Группа 38"/>
          <p:cNvGrpSpPr/>
          <p:nvPr/>
        </p:nvGrpSpPr>
        <p:grpSpPr>
          <a:xfrm>
            <a:off x="476672" y="5652120"/>
            <a:ext cx="2704836" cy="2304256"/>
            <a:chOff x="836712" y="539552"/>
            <a:chExt cx="2704836" cy="2304256"/>
          </a:xfrm>
        </p:grpSpPr>
        <p:pic>
          <p:nvPicPr>
            <p:cNvPr id="40" name="Рисунок 39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704836" cy="2304256"/>
            </a:xfrm>
            <a:prstGeom prst="rect">
              <a:avLst/>
            </a:prstGeom>
          </p:spPr>
        </p:pic>
        <p:grpSp>
          <p:nvGrpSpPr>
            <p:cNvPr id="41" name="Группа 26"/>
            <p:cNvGrpSpPr/>
            <p:nvPr/>
          </p:nvGrpSpPr>
          <p:grpSpPr>
            <a:xfrm>
              <a:off x="1052736" y="1043608"/>
              <a:ext cx="2016224" cy="1728192"/>
              <a:chOff x="1052736" y="1043608"/>
              <a:chExt cx="2016224" cy="1728192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1268760" y="1043608"/>
                <a:ext cx="18002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u="sng" dirty="0" smtClean="0"/>
                  <a:t>Ты прав! Идем дальше!</a:t>
                </a:r>
              </a:p>
              <a:p>
                <a:pPr algn="ctr"/>
                <a:r>
                  <a:rPr lang="ru-RU" sz="1200" dirty="0" smtClean="0"/>
                  <a:t>Уплетая калачи, ехал парень на печи. Прокатился по деревне и женился на царевне.</a:t>
                </a:r>
              </a:p>
              <a:p>
                <a:pPr algn="ctr"/>
                <a:endParaRPr lang="ru-RU" sz="1200" dirty="0"/>
              </a:p>
            </p:txBody>
          </p:sp>
          <p:cxnSp>
            <p:nvCxnSpPr>
              <p:cNvPr id="43" name="AutoShape 3"/>
              <p:cNvCxnSpPr>
                <a:cxnSpLocks noChangeShapeType="1"/>
              </p:cNvCxnSpPr>
              <p:nvPr/>
            </p:nvCxnSpPr>
            <p:spPr bwMode="auto">
              <a:xfrm flipH="1">
                <a:off x="1412776" y="2023716"/>
                <a:ext cx="506413" cy="10001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44" name="AutoShape 4"/>
              <p:cNvCxnSpPr>
                <a:cxnSpLocks noChangeShapeType="1"/>
              </p:cNvCxnSpPr>
              <p:nvPr/>
            </p:nvCxnSpPr>
            <p:spPr bwMode="auto">
              <a:xfrm>
                <a:off x="2429793" y="1964407"/>
                <a:ext cx="239713" cy="18732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45" name="Text Box 5"/>
              <p:cNvSpPr txBox="1">
                <a:spLocks noChangeArrowheads="1"/>
              </p:cNvSpPr>
              <p:nvPr/>
            </p:nvSpPr>
            <p:spPr bwMode="auto">
              <a:xfrm>
                <a:off x="1052736" y="2123728"/>
                <a:ext cx="1003300" cy="461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Емеля: иди на </a:t>
                </a:r>
                <a:r>
                  <a:rPr kumimoji="0" lang="ru-RU" sz="1000" b="0" i="0" u="sng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белый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6" name="Text Box 6"/>
              <p:cNvSpPr txBox="1">
                <a:spLocks noChangeArrowheads="1"/>
              </p:cNvSpPr>
              <p:nvPr/>
            </p:nvSpPr>
            <p:spPr bwMode="auto">
              <a:xfrm>
                <a:off x="1988840" y="2143150"/>
                <a:ext cx="1052513" cy="628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0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Иванушка-дурачок</a:t>
                </a:r>
                <a:r>
                  <a:rPr kumimoji="0" lang="ru-RU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: иди на </a:t>
                </a:r>
                <a:r>
                  <a:rPr kumimoji="0" lang="ru-RU" sz="1000" b="0" i="0" u="sng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желтый.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47" name="Группа 46"/>
          <p:cNvGrpSpPr/>
          <p:nvPr/>
        </p:nvGrpSpPr>
        <p:grpSpPr>
          <a:xfrm>
            <a:off x="3501008" y="467544"/>
            <a:ext cx="2704836" cy="2304256"/>
            <a:chOff x="836712" y="539552"/>
            <a:chExt cx="2704836" cy="2304256"/>
          </a:xfrm>
        </p:grpSpPr>
        <p:pic>
          <p:nvPicPr>
            <p:cNvPr id="48" name="Рисунок 47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704836" cy="2304256"/>
            </a:xfrm>
            <a:prstGeom prst="rect">
              <a:avLst/>
            </a:prstGeom>
          </p:spPr>
        </p:pic>
        <p:grpSp>
          <p:nvGrpSpPr>
            <p:cNvPr id="49" name="Группа 26"/>
            <p:cNvGrpSpPr/>
            <p:nvPr/>
          </p:nvGrpSpPr>
          <p:grpSpPr>
            <a:xfrm>
              <a:off x="1052736" y="1043608"/>
              <a:ext cx="2016224" cy="1728192"/>
              <a:chOff x="1052736" y="1043608"/>
              <a:chExt cx="2016224" cy="1728192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1268760" y="1043608"/>
                <a:ext cx="18002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u="sng" dirty="0" smtClean="0"/>
                  <a:t>Ты прав! Идем дальше!</a:t>
                </a:r>
              </a:p>
              <a:p>
                <a:pPr algn="ctr"/>
                <a:r>
                  <a:rPr lang="ru-RU" sz="1200" dirty="0" smtClean="0"/>
                  <a:t>Уплетая калачи, ехал парень на печи. Прокатился по деревне и женился на царевне.</a:t>
                </a:r>
              </a:p>
              <a:p>
                <a:pPr algn="ctr"/>
                <a:endParaRPr lang="ru-RU" sz="1200" dirty="0"/>
              </a:p>
            </p:txBody>
          </p:sp>
          <p:cxnSp>
            <p:nvCxnSpPr>
              <p:cNvPr id="51" name="AutoShape 3"/>
              <p:cNvCxnSpPr>
                <a:cxnSpLocks noChangeShapeType="1"/>
              </p:cNvCxnSpPr>
              <p:nvPr/>
            </p:nvCxnSpPr>
            <p:spPr bwMode="auto">
              <a:xfrm flipH="1">
                <a:off x="1412776" y="2023716"/>
                <a:ext cx="506413" cy="10001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52" name="AutoShape 4"/>
              <p:cNvCxnSpPr>
                <a:cxnSpLocks noChangeShapeType="1"/>
              </p:cNvCxnSpPr>
              <p:nvPr/>
            </p:nvCxnSpPr>
            <p:spPr bwMode="auto">
              <a:xfrm>
                <a:off x="2429793" y="1964407"/>
                <a:ext cx="239713" cy="18732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53" name="Text Box 5"/>
              <p:cNvSpPr txBox="1">
                <a:spLocks noChangeArrowheads="1"/>
              </p:cNvSpPr>
              <p:nvPr/>
            </p:nvSpPr>
            <p:spPr bwMode="auto">
              <a:xfrm>
                <a:off x="1052736" y="2123728"/>
                <a:ext cx="1003300" cy="461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Емеля: иди на </a:t>
                </a:r>
                <a:r>
                  <a:rPr kumimoji="0" lang="ru-RU" sz="1000" b="0" i="0" u="sng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белый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4" name="Text Box 6"/>
              <p:cNvSpPr txBox="1">
                <a:spLocks noChangeArrowheads="1"/>
              </p:cNvSpPr>
              <p:nvPr/>
            </p:nvSpPr>
            <p:spPr bwMode="auto">
              <a:xfrm>
                <a:off x="1988840" y="2143150"/>
                <a:ext cx="1052513" cy="628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0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Иванушка-дурачок</a:t>
                </a:r>
                <a:r>
                  <a:rPr kumimoji="0" lang="ru-RU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: иди на </a:t>
                </a:r>
                <a:r>
                  <a:rPr kumimoji="0" lang="ru-RU" sz="1000" b="0" i="0" u="sng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желтый.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55" name="Группа 54"/>
          <p:cNvGrpSpPr/>
          <p:nvPr/>
        </p:nvGrpSpPr>
        <p:grpSpPr>
          <a:xfrm>
            <a:off x="3501008" y="2915816"/>
            <a:ext cx="2704836" cy="2304256"/>
            <a:chOff x="836712" y="539552"/>
            <a:chExt cx="2704836" cy="2304256"/>
          </a:xfrm>
        </p:grpSpPr>
        <p:pic>
          <p:nvPicPr>
            <p:cNvPr id="56" name="Рисунок 55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704836" cy="2304256"/>
            </a:xfrm>
            <a:prstGeom prst="rect">
              <a:avLst/>
            </a:prstGeom>
          </p:spPr>
        </p:pic>
        <p:grpSp>
          <p:nvGrpSpPr>
            <p:cNvPr id="57" name="Группа 26"/>
            <p:cNvGrpSpPr/>
            <p:nvPr/>
          </p:nvGrpSpPr>
          <p:grpSpPr>
            <a:xfrm>
              <a:off x="1052736" y="1043608"/>
              <a:ext cx="2016224" cy="1728192"/>
              <a:chOff x="1052736" y="1043608"/>
              <a:chExt cx="2016224" cy="1728192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1268760" y="1043608"/>
                <a:ext cx="18002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u="sng" dirty="0" smtClean="0"/>
                  <a:t>Ты прав! Идем дальше!</a:t>
                </a:r>
              </a:p>
              <a:p>
                <a:pPr algn="ctr"/>
                <a:r>
                  <a:rPr lang="ru-RU" sz="1200" dirty="0" smtClean="0"/>
                  <a:t>Уплетая калачи, ехал парень на печи. Прокатился по деревне и женился на царевне.</a:t>
                </a:r>
              </a:p>
              <a:p>
                <a:pPr algn="ctr"/>
                <a:endParaRPr lang="ru-RU" sz="1200" dirty="0"/>
              </a:p>
            </p:txBody>
          </p:sp>
          <p:cxnSp>
            <p:nvCxnSpPr>
              <p:cNvPr id="59" name="AutoShape 3"/>
              <p:cNvCxnSpPr>
                <a:cxnSpLocks noChangeShapeType="1"/>
              </p:cNvCxnSpPr>
              <p:nvPr/>
            </p:nvCxnSpPr>
            <p:spPr bwMode="auto">
              <a:xfrm flipH="1">
                <a:off x="1412776" y="2023716"/>
                <a:ext cx="506413" cy="10001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60" name="AutoShape 4"/>
              <p:cNvCxnSpPr>
                <a:cxnSpLocks noChangeShapeType="1"/>
              </p:cNvCxnSpPr>
              <p:nvPr/>
            </p:nvCxnSpPr>
            <p:spPr bwMode="auto">
              <a:xfrm>
                <a:off x="2429793" y="1964407"/>
                <a:ext cx="239713" cy="18732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61" name="Text Box 5"/>
              <p:cNvSpPr txBox="1">
                <a:spLocks noChangeArrowheads="1"/>
              </p:cNvSpPr>
              <p:nvPr/>
            </p:nvSpPr>
            <p:spPr bwMode="auto">
              <a:xfrm>
                <a:off x="1052736" y="2123728"/>
                <a:ext cx="1003300" cy="461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Емеля: иди на </a:t>
                </a:r>
                <a:r>
                  <a:rPr kumimoji="0" lang="ru-RU" sz="1000" b="0" i="0" u="sng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белый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2" name="Text Box 6"/>
              <p:cNvSpPr txBox="1">
                <a:spLocks noChangeArrowheads="1"/>
              </p:cNvSpPr>
              <p:nvPr/>
            </p:nvSpPr>
            <p:spPr bwMode="auto">
              <a:xfrm>
                <a:off x="1988840" y="2143150"/>
                <a:ext cx="1052513" cy="628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0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Иванушка-дурачок</a:t>
                </a:r>
                <a:r>
                  <a:rPr kumimoji="0" lang="ru-RU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: иди на </a:t>
                </a:r>
                <a:r>
                  <a:rPr kumimoji="0" lang="ru-RU" sz="1000" b="0" i="0" u="sng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желтый.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grpSp>
        <p:nvGrpSpPr>
          <p:cNvPr id="63" name="Группа 62"/>
          <p:cNvGrpSpPr/>
          <p:nvPr/>
        </p:nvGrpSpPr>
        <p:grpSpPr>
          <a:xfrm>
            <a:off x="3356992" y="5364088"/>
            <a:ext cx="2704836" cy="2304256"/>
            <a:chOff x="836712" y="539552"/>
            <a:chExt cx="2704836" cy="2304256"/>
          </a:xfrm>
        </p:grpSpPr>
        <p:pic>
          <p:nvPicPr>
            <p:cNvPr id="64" name="Рисунок 63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704836" cy="2304256"/>
            </a:xfrm>
            <a:prstGeom prst="rect">
              <a:avLst/>
            </a:prstGeom>
          </p:spPr>
        </p:pic>
        <p:grpSp>
          <p:nvGrpSpPr>
            <p:cNvPr id="65" name="Группа 26"/>
            <p:cNvGrpSpPr/>
            <p:nvPr/>
          </p:nvGrpSpPr>
          <p:grpSpPr>
            <a:xfrm>
              <a:off x="1052736" y="1043608"/>
              <a:ext cx="2016224" cy="1728192"/>
              <a:chOff x="1052736" y="1043608"/>
              <a:chExt cx="2016224" cy="1728192"/>
            </a:xfrm>
          </p:grpSpPr>
          <p:sp>
            <p:nvSpPr>
              <p:cNvPr id="66" name="TextBox 65"/>
              <p:cNvSpPr txBox="1"/>
              <p:nvPr/>
            </p:nvSpPr>
            <p:spPr>
              <a:xfrm>
                <a:off x="1268760" y="1043608"/>
                <a:ext cx="18002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u="sng" dirty="0" smtClean="0"/>
                  <a:t>Ты прав! Идем дальше!</a:t>
                </a:r>
              </a:p>
              <a:p>
                <a:pPr algn="ctr"/>
                <a:r>
                  <a:rPr lang="ru-RU" sz="1200" dirty="0" smtClean="0"/>
                  <a:t>Уплетая калачи, ехал парень на печи. Прокатился по деревне и женился на царевне.</a:t>
                </a:r>
              </a:p>
              <a:p>
                <a:pPr algn="ctr"/>
                <a:endParaRPr lang="ru-RU" sz="1200" dirty="0"/>
              </a:p>
            </p:txBody>
          </p:sp>
          <p:cxnSp>
            <p:nvCxnSpPr>
              <p:cNvPr id="67" name="AutoShape 3"/>
              <p:cNvCxnSpPr>
                <a:cxnSpLocks noChangeShapeType="1"/>
              </p:cNvCxnSpPr>
              <p:nvPr/>
            </p:nvCxnSpPr>
            <p:spPr bwMode="auto">
              <a:xfrm flipH="1">
                <a:off x="1412776" y="2023716"/>
                <a:ext cx="506413" cy="100012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68" name="AutoShape 4"/>
              <p:cNvCxnSpPr>
                <a:cxnSpLocks noChangeShapeType="1"/>
              </p:cNvCxnSpPr>
              <p:nvPr/>
            </p:nvCxnSpPr>
            <p:spPr bwMode="auto">
              <a:xfrm>
                <a:off x="2429793" y="1964407"/>
                <a:ext cx="239713" cy="18732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69" name="Text Box 5"/>
              <p:cNvSpPr txBox="1">
                <a:spLocks noChangeArrowheads="1"/>
              </p:cNvSpPr>
              <p:nvPr/>
            </p:nvSpPr>
            <p:spPr bwMode="auto">
              <a:xfrm>
                <a:off x="1052736" y="2123728"/>
                <a:ext cx="1003300" cy="4619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Емеля: иди на </a:t>
                </a:r>
                <a:r>
                  <a:rPr kumimoji="0" lang="ru-RU" sz="1000" b="0" i="0" u="sng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белый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70" name="Text Box 6"/>
              <p:cNvSpPr txBox="1">
                <a:spLocks noChangeArrowheads="1"/>
              </p:cNvSpPr>
              <p:nvPr/>
            </p:nvSpPr>
            <p:spPr bwMode="auto">
              <a:xfrm>
                <a:off x="1988840" y="2143150"/>
                <a:ext cx="1052513" cy="6286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000" b="0" i="0" u="none" strike="noStrike" cap="none" normalizeH="0" baseline="0" dirty="0" err="1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Иванушка-дурачок</a:t>
                </a:r>
                <a:r>
                  <a:rPr kumimoji="0" lang="ru-RU" sz="10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: иди на </a:t>
                </a:r>
                <a:r>
                  <a:rPr kumimoji="0" lang="ru-RU" sz="1000" b="0" i="0" u="sng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желтый.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0"/>
          <p:cNvGrpSpPr/>
          <p:nvPr/>
        </p:nvGrpSpPr>
        <p:grpSpPr>
          <a:xfrm>
            <a:off x="836712" y="539552"/>
            <a:ext cx="2376264" cy="2088232"/>
            <a:chOff x="836712" y="539552"/>
            <a:chExt cx="2376264" cy="2088232"/>
          </a:xfrm>
        </p:grpSpPr>
        <p:pic>
          <p:nvPicPr>
            <p:cNvPr id="2" name="Рисунок 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073" name="Rectangle 1"/>
            <p:cNvSpPr>
              <a:spLocks noChangeArrowheads="1"/>
            </p:cNvSpPr>
            <p:nvPr/>
          </p:nvSpPr>
          <p:spPr bwMode="auto">
            <a:xfrm>
              <a:off x="1124744" y="1027346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 smtClean="0"/>
                <a:t>Увы! Ответ неверный! Выбери </a:t>
              </a:r>
              <a:r>
                <a:rPr lang="ru-RU" sz="1400" u="sng" dirty="0" smtClean="0"/>
                <a:t>оранжевый</a:t>
              </a:r>
              <a:r>
                <a:rPr lang="ru-RU" sz="1400" dirty="0" smtClean="0"/>
                <a:t> цвет и выполни дополнительное задание!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60648" y="17951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желтый</a:t>
            </a:r>
            <a:endParaRPr lang="ru-RU" dirty="0"/>
          </a:p>
        </p:txBody>
      </p:sp>
      <p:grpSp>
        <p:nvGrpSpPr>
          <p:cNvPr id="21" name="Группа 10"/>
          <p:cNvGrpSpPr/>
          <p:nvPr/>
        </p:nvGrpSpPr>
        <p:grpSpPr>
          <a:xfrm>
            <a:off x="620688" y="2771800"/>
            <a:ext cx="2376264" cy="2088232"/>
            <a:chOff x="836712" y="539552"/>
            <a:chExt cx="2376264" cy="2088232"/>
          </a:xfrm>
        </p:grpSpPr>
        <p:pic>
          <p:nvPicPr>
            <p:cNvPr id="24" name="Рисунок 23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27" name="Rectangle 1"/>
            <p:cNvSpPr>
              <a:spLocks noChangeArrowheads="1"/>
            </p:cNvSpPr>
            <p:nvPr/>
          </p:nvSpPr>
          <p:spPr bwMode="auto">
            <a:xfrm>
              <a:off x="1124744" y="1027346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 smtClean="0"/>
                <a:t>Увы! Ответ неверный! Выбери </a:t>
              </a:r>
              <a:r>
                <a:rPr lang="ru-RU" sz="1400" u="sng" dirty="0" smtClean="0"/>
                <a:t>оранжевый</a:t>
              </a:r>
              <a:r>
                <a:rPr lang="ru-RU" sz="1400" dirty="0" smtClean="0"/>
                <a:t> цвет и выполни дополнительное задание!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8" name="Группа 10"/>
          <p:cNvGrpSpPr/>
          <p:nvPr/>
        </p:nvGrpSpPr>
        <p:grpSpPr>
          <a:xfrm>
            <a:off x="692696" y="5148064"/>
            <a:ext cx="2376264" cy="2088232"/>
            <a:chOff x="836712" y="539552"/>
            <a:chExt cx="2376264" cy="2088232"/>
          </a:xfrm>
        </p:grpSpPr>
        <p:pic>
          <p:nvPicPr>
            <p:cNvPr id="29" name="Рисунок 28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0" name="Rectangle 1"/>
            <p:cNvSpPr>
              <a:spLocks noChangeArrowheads="1"/>
            </p:cNvSpPr>
            <p:nvPr/>
          </p:nvSpPr>
          <p:spPr bwMode="auto">
            <a:xfrm>
              <a:off x="1124744" y="1027346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 smtClean="0"/>
                <a:t>Увы! Ответ неверный! Выбери </a:t>
              </a:r>
              <a:r>
                <a:rPr lang="ru-RU" sz="1400" u="sng" dirty="0" smtClean="0"/>
                <a:t>оранжевый</a:t>
              </a:r>
              <a:r>
                <a:rPr lang="ru-RU" sz="1400" dirty="0" smtClean="0"/>
                <a:t> цвет и выполни дополнительное задание!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1" name="Группа 10"/>
          <p:cNvGrpSpPr/>
          <p:nvPr/>
        </p:nvGrpSpPr>
        <p:grpSpPr>
          <a:xfrm>
            <a:off x="3645024" y="539552"/>
            <a:ext cx="2376264" cy="2088232"/>
            <a:chOff x="836712" y="539552"/>
            <a:chExt cx="2376264" cy="2088232"/>
          </a:xfrm>
        </p:grpSpPr>
        <p:pic>
          <p:nvPicPr>
            <p:cNvPr id="32" name="Рисунок 31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33" name="Rectangle 1"/>
            <p:cNvSpPr>
              <a:spLocks noChangeArrowheads="1"/>
            </p:cNvSpPr>
            <p:nvPr/>
          </p:nvSpPr>
          <p:spPr bwMode="auto">
            <a:xfrm>
              <a:off x="1124744" y="1027346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 smtClean="0"/>
                <a:t>Увы! Ответ неверный! Выбери </a:t>
              </a:r>
              <a:r>
                <a:rPr lang="ru-RU" sz="1400" u="sng" dirty="0" smtClean="0"/>
                <a:t>оранжевый</a:t>
              </a:r>
              <a:r>
                <a:rPr lang="ru-RU" sz="1400" dirty="0" smtClean="0"/>
                <a:t> цвет и выполни дополнительное задание!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7" name="Группа 10"/>
          <p:cNvGrpSpPr/>
          <p:nvPr/>
        </p:nvGrpSpPr>
        <p:grpSpPr>
          <a:xfrm>
            <a:off x="3717032" y="5292080"/>
            <a:ext cx="2376264" cy="2088232"/>
            <a:chOff x="980728" y="539552"/>
            <a:chExt cx="2376264" cy="2088232"/>
          </a:xfrm>
        </p:grpSpPr>
        <p:pic>
          <p:nvPicPr>
            <p:cNvPr id="38" name="Рисунок 37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80728" y="539552"/>
              <a:ext cx="2376264" cy="2024345"/>
            </a:xfrm>
            <a:prstGeom prst="rect">
              <a:avLst/>
            </a:prstGeom>
          </p:spPr>
        </p:pic>
        <p:sp>
          <p:nvSpPr>
            <p:cNvPr id="39" name="Rectangle 1"/>
            <p:cNvSpPr>
              <a:spLocks noChangeArrowheads="1"/>
            </p:cNvSpPr>
            <p:nvPr/>
          </p:nvSpPr>
          <p:spPr bwMode="auto">
            <a:xfrm>
              <a:off x="1124744" y="1027346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 smtClean="0"/>
                <a:t>Увы! Ответ неверный! Выбери </a:t>
              </a:r>
              <a:r>
                <a:rPr lang="ru-RU" sz="1400" u="sng" dirty="0" smtClean="0"/>
                <a:t>оранжевый</a:t>
              </a:r>
              <a:r>
                <a:rPr lang="ru-RU" sz="1400" dirty="0" smtClean="0"/>
                <a:t> цвет и выполни дополнительное задание!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0" name="Группа 10"/>
          <p:cNvGrpSpPr/>
          <p:nvPr/>
        </p:nvGrpSpPr>
        <p:grpSpPr>
          <a:xfrm>
            <a:off x="3645024" y="2915816"/>
            <a:ext cx="2376264" cy="2088232"/>
            <a:chOff x="836712" y="539552"/>
            <a:chExt cx="2376264" cy="2088232"/>
          </a:xfrm>
        </p:grpSpPr>
        <p:pic>
          <p:nvPicPr>
            <p:cNvPr id="41" name="Рисунок 40" descr="9d21680820e4e7db90740a853c110df4--apple-template--kids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6712" y="539552"/>
              <a:ext cx="2376264" cy="2024345"/>
            </a:xfrm>
            <a:prstGeom prst="rect">
              <a:avLst/>
            </a:prstGeom>
          </p:spPr>
        </p:pic>
        <p:sp>
          <p:nvSpPr>
            <p:cNvPr id="42" name="Rectangle 1"/>
            <p:cNvSpPr>
              <a:spLocks noChangeArrowheads="1"/>
            </p:cNvSpPr>
            <p:nvPr/>
          </p:nvSpPr>
          <p:spPr bwMode="auto">
            <a:xfrm>
              <a:off x="1124744" y="1027346"/>
              <a:ext cx="1800200" cy="1600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dirty="0" smtClean="0"/>
                <a:t>Увы! Ответ неверный! Выбери </a:t>
              </a:r>
              <a:r>
                <a:rPr lang="ru-RU" sz="1400" u="sng" dirty="0" smtClean="0"/>
                <a:t>оранжевый</a:t>
              </a:r>
              <a:r>
                <a:rPr lang="ru-RU" sz="1400" dirty="0" smtClean="0"/>
                <a:t> цвет и выполни дополнительное задание!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1435</Words>
  <Application>Microsoft Office PowerPoint</Application>
  <PresentationFormat>Экран (4:3)</PresentationFormat>
  <Paragraphs>212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18</cp:revision>
  <dcterms:created xsi:type="dcterms:W3CDTF">2025-02-18T07:22:48Z</dcterms:created>
  <dcterms:modified xsi:type="dcterms:W3CDTF">2025-02-18T12:54:53Z</dcterms:modified>
</cp:coreProperties>
</file>