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93" r:id="rId3"/>
    <p:sldId id="294" r:id="rId4"/>
    <p:sldId id="299" r:id="rId5"/>
    <p:sldId id="301" r:id="rId6"/>
    <p:sldId id="303" r:id="rId7"/>
    <p:sldId id="30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43D211-09B3-455E-BA23-A1497A6B50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C36338-39A4-4B71-ADF7-8B88F0A8A9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9414C7-F5A1-446B-BDDA-E0C6FE297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46AA02-30D8-489A-ABC7-6EFD4D0E6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829A4A-2173-4FE6-8BC1-90526D6A5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6719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E3B749-E5D3-4086-9D42-32E9D25FF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E227D61-EBDD-4ACE-88EC-90B6F596A1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CA0BE2-4A67-44C2-85A3-FCCE55F7B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2542E3-C501-44F1-B8B1-009D1EBA5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F76CEF-F25A-49E3-9C6E-C694DA27F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8659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A656501-5806-497C-B8B5-D98DEE2BB7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F242614-BEFF-4E25-9C6D-9CD422D042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7D7310-2952-4AC7-ACE4-39E44319C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E6A1D1-3920-4045-9D09-296545C60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7BD380-483A-4929-ADCA-D79DE02A7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6585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EB250A-C06B-4DC0-99A0-49C68E063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86166A-03C4-44E2-A648-652E4B15C2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218419-719B-4F87-9FD5-A6CC2AC3A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3B0239-37BA-415E-9BCD-BB22409BC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856CC6-2B28-4B08-A087-05BD5D2EF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953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9204ED-FDA0-43B3-B3E4-A2E14B01A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C42F6-6E85-44CB-BFEB-09FAD1C1D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3A69BC-29AF-4EF9-A849-64340B2EF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659AD3-D058-4787-B63D-2090C0EEB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8039BD-5496-405E-94D9-B5E3DF2B2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038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74C97A-044B-48FE-BAE5-E65591F3B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89DDC2-DD30-40B0-BBC1-B1F20AE93F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ECCCF30-D8B4-4DE1-BB7C-0DB5D94C32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4600A6-D228-4422-A3D3-A8125D830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BEB62D-5F69-4BB1-9CAE-767A59964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F4D22CF-0359-4B6D-B0BB-2E5D17A4F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9918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4A81CD-7A67-44B6-80A8-2F0F1DA63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B6A5DB-C9F6-4B59-81F8-9FCBF71AF1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D441253-A3F7-4975-B22C-2E202DF5A6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2AE6D99-B0F4-4AD1-B80B-AF5BC311E5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CF3104B-0A14-4FA0-95F8-E30F00A8B1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1292EC3-6EA5-42D9-AF37-DA813B0ED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99E1D27-4767-4063-A123-A28FEFB38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661A57-F3D3-47D6-846C-9B16E688B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305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FC6C24-A9D5-4A90-8A1A-7A0DC75BF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BE0D051-0533-47A8-8E65-961650177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3EE6C6F-F38E-4C62-AA61-92EB50F99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D02EBE9-1740-4360-BE9A-B53121B3B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8709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0510230-7864-4C90-9ECD-F2D08EF71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0D828A4-8C4A-435E-A9CC-DB8AEAA0B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B22735A-2146-4FEE-B035-72362A0ED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4918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8A4CDF-8005-4FAD-AA7A-900E9857A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7F6306-AEC7-4342-AA6F-81354BA2E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F100F55-A023-494E-8603-5BED8F6BFD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09610F-9D8B-4E52-8185-DBFF31D10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F1A417-24BD-47AC-983E-613BFC108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8BB456-E637-45F8-9C15-5CF80F146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362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F39F22-8E6B-4446-9550-955747E13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28B2639-4DDD-414A-81E8-C737B0F30F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B44DFE0-CFB3-4360-96E6-3E96E8D79C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32AF2E-296B-4264-8298-373A6CCB4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6C4CCA-218F-46F1-A72E-ECBF80A26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322BA7-E27D-4D50-9241-6E6A060D6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7867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BAB7F8-9781-4EC6-8AF4-C2DD79D8A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E9507D-CB8A-4016-8024-CBCEEE580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A49A5E-A1F3-4899-A35C-365DC643FF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7580-DA92-4CB2-B50C-4CC595B84488}" type="datetimeFigureOut">
              <a:rPr lang="ru-RU" smtClean="0"/>
              <a:t>22.04.2025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F16885-F522-4010-A22E-CEB23F1AF9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2B1D88-0F72-4E6D-A58C-3880F724C3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3D79A-28C9-46D9-84B7-E1C4B4FACF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978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jpg"/><Relationship Id="rId4" Type="http://schemas.openxmlformats.org/officeDocument/2006/relationships/image" Target="../media/image1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jpg"/><Relationship Id="rId11" Type="http://schemas.openxmlformats.org/officeDocument/2006/relationships/image" Target="../media/image15.png"/><Relationship Id="rId5" Type="http://schemas.openxmlformats.org/officeDocument/2006/relationships/image" Target="../media/image17.png"/><Relationship Id="rId10" Type="http://schemas.openxmlformats.org/officeDocument/2006/relationships/image" Target="../media/image22.jpg"/><Relationship Id="rId4" Type="http://schemas.openxmlformats.org/officeDocument/2006/relationships/image" Target="../media/image11.png"/><Relationship Id="rId9" Type="http://schemas.openxmlformats.org/officeDocument/2006/relationships/image" Target="../media/image2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11.png"/><Relationship Id="rId10" Type="http://schemas.openxmlformats.org/officeDocument/2006/relationships/image" Target="../media/image27.png"/><Relationship Id="rId4" Type="http://schemas.openxmlformats.org/officeDocument/2006/relationships/image" Target="../media/image1.png"/><Relationship Id="rId9" Type="http://schemas.openxmlformats.org/officeDocument/2006/relationships/image" Target="../media/image26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2E09910-D75F-4C4D-BFF5-9D1D89813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0"/>
            <a:ext cx="12192000" cy="68528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" t="13714" b="22798"/>
          <a:stretch/>
        </p:blipFill>
        <p:spPr>
          <a:xfrm>
            <a:off x="-1" y="6000205"/>
            <a:ext cx="6015087" cy="86650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E6B6CDB-41A8-4735-B026-4860F4DF31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16" y="502557"/>
            <a:ext cx="3901662" cy="9398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21BF45F-8821-46D9-BF97-56EEB17FF9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" r="44500" b="72971"/>
          <a:stretch/>
        </p:blipFill>
        <p:spPr>
          <a:xfrm flipH="1">
            <a:off x="5718628" y="-9526"/>
            <a:ext cx="6509025" cy="174975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50823" y="2037807"/>
            <a:ext cx="57345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КОРОБОВА </a:t>
            </a:r>
          </a:p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ВАЛЕРИЯ КОНСТАНТИНОВНА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32320" y="4459045"/>
            <a:ext cx="4493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МБОУ СОШ с. СЫРСКОЕ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361" y="1555640"/>
            <a:ext cx="2882740" cy="433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22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2CC55C-EEA5-4C1F-973C-D30457F44A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" t="14047" r="65625"/>
          <a:stretch/>
        </p:blipFill>
        <p:spPr>
          <a:xfrm flipH="1">
            <a:off x="7696200" y="967770"/>
            <a:ext cx="4495800" cy="58902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9D1E02-07EB-43CE-A921-A8221BBE1AD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499" y="98292"/>
            <a:ext cx="2995034" cy="8913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247353-33D6-458D-A80C-C5D9121C0C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3" t="82310"/>
          <a:stretch/>
        </p:blipFill>
        <p:spPr>
          <a:xfrm flipH="1" flipV="1">
            <a:off x="0" y="0"/>
            <a:ext cx="4622803" cy="14293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02980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КВЕСТ-ИГРА</a:t>
            </a:r>
            <a:br>
              <a:rPr lang="ru-RU" dirty="0" smtClean="0">
                <a:solidFill>
                  <a:srgbClr val="FF0000"/>
                </a:solidFill>
                <a:latin typeface="Book Antiqua" panose="02040602050305030304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«МАТЕМАТИКА ВОКРУГ НАС»</a:t>
            </a:r>
            <a:endParaRPr lang="ru-RU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380">
            <a:off x="6948516" y="3431672"/>
            <a:ext cx="2183186" cy="21831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411" y="3557228"/>
            <a:ext cx="2276187" cy="22761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6417">
            <a:off x="653482" y="3490156"/>
            <a:ext cx="2265297" cy="226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20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188B55E-B3C3-4F42-91C4-39D7D974DD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060"/>
            <a:ext cx="12192000" cy="68528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E08375-EA41-4703-BFEB-BAB6BD8F593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04"/>
          <a:stretch/>
        </p:blipFill>
        <p:spPr>
          <a:xfrm>
            <a:off x="83487" y="2813770"/>
            <a:ext cx="12192000" cy="403603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AEB33EB-AB46-444D-B304-FEB4843D037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31" b="25823"/>
          <a:stretch/>
        </p:blipFill>
        <p:spPr>
          <a:xfrm>
            <a:off x="-161174" y="101832"/>
            <a:ext cx="3319242" cy="87959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36573" y="1898538"/>
            <a:ext cx="6096000" cy="17096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Самый верный в мире друг,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найти таких вокруг,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Часто дом наш охраняет,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</a:rPr>
              <a:t>Кто заходит –сразу лает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7" y="3863483"/>
            <a:ext cx="3853564" cy="171212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333976" y="1236677"/>
            <a:ext cx="7524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«Математику люблю — вот и конструирую!»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84870" y="1877764"/>
            <a:ext cx="6096000" cy="175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Она любит хлеба крошки,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Больше всех боится </a:t>
            </a:r>
            <a:r>
              <a:rPr lang="ru-RU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кошку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Быстро- шмыг- не разглядишь!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Пробежала в норку…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945" y="3657470"/>
            <a:ext cx="2280459" cy="322785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8143702" y="1946523"/>
            <a:ext cx="6096000" cy="175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Африке тот зверь живет,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Гордо медленно идет,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Шея длинная как кран,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длиннющий великан.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meeting_0H9DMkAX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92345" y="101832"/>
            <a:ext cx="609600" cy="6096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665" y="3592236"/>
            <a:ext cx="2262480" cy="325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56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9" grpId="0"/>
      <p:bldP spid="13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E08375-EA41-4703-BFEB-BAB6BD8F59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04"/>
          <a:stretch/>
        </p:blipFill>
        <p:spPr>
          <a:xfrm>
            <a:off x="0" y="2806307"/>
            <a:ext cx="12192000" cy="403603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AEB33EB-AB46-444D-B304-FEB4843D03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31" b="25823"/>
          <a:stretch/>
        </p:blipFill>
        <p:spPr>
          <a:xfrm>
            <a:off x="-86395" y="7750"/>
            <a:ext cx="3150524" cy="83488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11735" y="75258"/>
            <a:ext cx="6319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«Математику люблю-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догадаюсь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 смекну!»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00" y="875512"/>
            <a:ext cx="4089393" cy="20176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17" y="2692613"/>
            <a:ext cx="5504757" cy="22795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411" y="558223"/>
            <a:ext cx="4890342" cy="28723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421" y="3159574"/>
            <a:ext cx="5915025" cy="23431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56" y="4521758"/>
            <a:ext cx="5962650" cy="2371725"/>
          </a:xfrm>
          <a:prstGeom prst="rect">
            <a:avLst/>
          </a:prstGeom>
        </p:spPr>
      </p:pic>
      <p:pic>
        <p:nvPicPr>
          <p:cNvPr id="11" name="meeting_0H9DMkAX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68635" y="59535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07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88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188B55E-B3C3-4F42-91C4-39D7D974DD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0"/>
            <a:ext cx="12192000" cy="68528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E08375-EA41-4703-BFEB-BAB6BD8F593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04"/>
          <a:stretch/>
        </p:blipFill>
        <p:spPr>
          <a:xfrm>
            <a:off x="0" y="2819400"/>
            <a:ext cx="12192000" cy="403603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AEB33EB-AB46-444D-B304-FEB4843D037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31" b="25823"/>
          <a:stretch/>
        </p:blipFill>
        <p:spPr>
          <a:xfrm>
            <a:off x="-188762" y="79362"/>
            <a:ext cx="3106530" cy="82323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046293" y="59700"/>
            <a:ext cx="6708760" cy="490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«Математику люблю — в магазине применю!»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06530" y="878493"/>
            <a:ext cx="6096000" cy="3215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итуация: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вас чаепитие с друзьями (всего 4 гостя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вы).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 бюджет — 1000 рублей.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вами —коробки с продуктами (цена продуктов указана за 1 кг).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Ваша задача- собрать вкусную и разнообразную корзину к чаю, уложившись в бюджет. Расчеты вы должны предоставить на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бланке.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 на покупки — всего 3 минуты!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976108">
            <a:off x="521592" y="1384997"/>
            <a:ext cx="1685821" cy="31489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3289" y="4941194"/>
            <a:ext cx="2314479" cy="16599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613315">
            <a:off x="8697305" y="4489723"/>
            <a:ext cx="3297700" cy="18333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91292" y="731002"/>
            <a:ext cx="2442002" cy="17794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02378" y="4141233"/>
            <a:ext cx="2670550" cy="17503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718959">
            <a:off x="9371226" y="2694066"/>
            <a:ext cx="2195516" cy="18555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19984" y="4660262"/>
            <a:ext cx="2608130" cy="2044730"/>
          </a:xfrm>
          <a:prstGeom prst="rect">
            <a:avLst/>
          </a:prstGeom>
        </p:spPr>
      </p:pic>
      <p:pic>
        <p:nvPicPr>
          <p:cNvPr id="15" name="meeting_0H9DMkAX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859496" y="42502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15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8" grpId="0"/>
      <p:bldP spid="8" grpId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2E09910-D75F-4C4D-BFF5-9D1D89813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0"/>
            <a:ext cx="12192000" cy="68528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" t="13714" b="22798"/>
          <a:stretch/>
        </p:blipFill>
        <p:spPr>
          <a:xfrm>
            <a:off x="-1" y="6000205"/>
            <a:ext cx="6015087" cy="86650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E6B6CDB-41A8-4735-B026-4860F4DF31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16" y="502557"/>
            <a:ext cx="3901662" cy="9398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21BF45F-8821-46D9-BF97-56EEB17FF9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" r="44500" b="72971"/>
          <a:stretch/>
        </p:blipFill>
        <p:spPr>
          <a:xfrm flipH="1">
            <a:off x="5718628" y="-9526"/>
            <a:ext cx="6509025" cy="174975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50823" y="2037807"/>
            <a:ext cx="57345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КОРОБОВА </a:t>
            </a:r>
          </a:p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ВАЛЕРИЯ КОНСТАНТИНОВНА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32320" y="4459045"/>
            <a:ext cx="4493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МБОУ СОШ с. СЫРСКОЕ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361" y="1555640"/>
            <a:ext cx="2882740" cy="433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7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2E09910-D75F-4C4D-BFF5-9D1D89813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49"/>
            <a:ext cx="12192000" cy="68528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" t="13714" b="22798"/>
          <a:stretch/>
        </p:blipFill>
        <p:spPr>
          <a:xfrm>
            <a:off x="-1" y="6000205"/>
            <a:ext cx="6015087" cy="86650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E6B6CDB-41A8-4735-B026-4860F4DF31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8" y="71968"/>
            <a:ext cx="2238187" cy="53911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21BF45F-8821-46D9-BF97-56EEB17FF9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" r="44500" b="72971"/>
          <a:stretch/>
        </p:blipFill>
        <p:spPr>
          <a:xfrm flipH="1">
            <a:off x="5718628" y="-9526"/>
            <a:ext cx="6509025" cy="174975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59480" y="611084"/>
            <a:ext cx="1173757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u="sng" dirty="0"/>
              <a:t>Личностными результатами </a:t>
            </a:r>
            <a:r>
              <a:rPr lang="ru-RU" sz="1400" u="sng" dirty="0"/>
              <a:t>данного мероприятия являются:</a:t>
            </a:r>
          </a:p>
          <a:p>
            <a:pPr lvl="0"/>
            <a:r>
              <a:rPr lang="ru-RU" sz="1400" dirty="0" smtClean="0"/>
              <a:t>- развитие </a:t>
            </a:r>
            <a:r>
              <a:rPr lang="ru-RU" sz="1400" dirty="0"/>
              <a:t>любознательности, сообразительности при выполнении разнообразных заданий проблемного и эвристического характера;</a:t>
            </a:r>
          </a:p>
          <a:p>
            <a:pPr lvl="0"/>
            <a:r>
              <a:rPr lang="ru-RU" sz="1400" dirty="0" smtClean="0"/>
              <a:t>- развитие </a:t>
            </a:r>
            <a:r>
              <a:rPr lang="ru-RU" sz="1400" dirty="0"/>
              <a:t>внимательности, настойчивости, целеустремленности, умения преодолевать </a:t>
            </a:r>
            <a:r>
              <a:rPr lang="ru-RU" sz="1400" dirty="0" smtClean="0"/>
              <a:t>трудности+;</a:t>
            </a:r>
            <a:endParaRPr lang="ru-RU" sz="1400" dirty="0"/>
          </a:p>
          <a:p>
            <a:pPr lvl="0"/>
            <a:r>
              <a:rPr lang="ru-RU" sz="1400" dirty="0" smtClean="0"/>
              <a:t>- воспитание </a:t>
            </a:r>
            <a:r>
              <a:rPr lang="ru-RU" sz="1400" dirty="0"/>
              <a:t>чувства справедливости, ответственности;</a:t>
            </a:r>
          </a:p>
          <a:p>
            <a:pPr marL="285750" lvl="0" indent="-285750">
              <a:buFontTx/>
              <a:buChar char="-"/>
            </a:pPr>
            <a:r>
              <a:rPr lang="ru-RU" sz="1400" dirty="0" smtClean="0"/>
              <a:t>развитие </a:t>
            </a:r>
            <a:r>
              <a:rPr lang="ru-RU" sz="1400" dirty="0"/>
              <a:t>самостоятельности суждений, независимости и нестандартности мышления</a:t>
            </a:r>
            <a:r>
              <a:rPr lang="ru-RU" sz="1400" dirty="0" smtClean="0"/>
              <a:t>.</a:t>
            </a:r>
          </a:p>
          <a:p>
            <a:pPr lvl="0"/>
            <a:endParaRPr lang="ru-RU" sz="1400" dirty="0"/>
          </a:p>
          <a:p>
            <a:r>
              <a:rPr lang="ru-RU" sz="1400" i="1" u="sng" dirty="0" err="1"/>
              <a:t>Метапредметные</a:t>
            </a:r>
            <a:r>
              <a:rPr lang="ru-RU" sz="1400" i="1" u="sng" dirty="0"/>
              <a:t> </a:t>
            </a:r>
            <a:r>
              <a:rPr lang="ru-RU" sz="1400" i="1" u="sng" dirty="0" smtClean="0"/>
              <a:t>результаты:</a:t>
            </a:r>
            <a:endParaRPr lang="ru-RU" sz="1400" u="sng" dirty="0"/>
          </a:p>
          <a:p>
            <a:pPr lvl="0"/>
            <a:r>
              <a:rPr lang="ru-RU" sz="1400" i="1" dirty="0" smtClean="0"/>
              <a:t>- сравнивать</a:t>
            </a:r>
            <a:r>
              <a:rPr lang="ru-RU" sz="1400" i="1" dirty="0"/>
              <a:t> </a:t>
            </a:r>
            <a:r>
              <a:rPr lang="ru-RU" sz="1400" dirty="0"/>
              <a:t>разные приемы действий, </a:t>
            </a:r>
            <a:r>
              <a:rPr lang="ru-RU" sz="1400" i="1" dirty="0"/>
              <a:t>выбирать </a:t>
            </a:r>
            <a:r>
              <a:rPr lang="ru-RU" sz="1400" dirty="0"/>
              <a:t>удобные способы для выполнения конкретного </a:t>
            </a:r>
            <a:r>
              <a:rPr lang="ru-RU" sz="1400" dirty="0" smtClean="0"/>
              <a:t>задания;</a:t>
            </a:r>
            <a:endParaRPr lang="ru-RU" sz="1400" dirty="0"/>
          </a:p>
          <a:p>
            <a:pPr lvl="0"/>
            <a:r>
              <a:rPr lang="ru-RU" sz="1400" i="1" dirty="0" smtClean="0"/>
              <a:t>- моделировать</a:t>
            </a:r>
            <a:r>
              <a:rPr lang="ru-RU" sz="1400" i="1" dirty="0"/>
              <a:t> </a:t>
            </a:r>
            <a:r>
              <a:rPr lang="ru-RU" sz="1400" dirty="0"/>
              <a:t>в процессе совместного обсуждения алгоритм </a:t>
            </a:r>
            <a:r>
              <a:rPr lang="ru-RU" sz="1400" dirty="0" smtClean="0"/>
              <a:t>решения ребуса;</a:t>
            </a:r>
            <a:endParaRPr lang="ru-RU" sz="1400" dirty="0"/>
          </a:p>
          <a:p>
            <a:pPr lvl="0"/>
            <a:r>
              <a:rPr lang="ru-RU" sz="1400" i="1" dirty="0" smtClean="0"/>
              <a:t>- анализировать</a:t>
            </a:r>
            <a:r>
              <a:rPr lang="ru-RU" sz="1400" i="1" dirty="0"/>
              <a:t> </a:t>
            </a:r>
            <a:r>
              <a:rPr lang="ru-RU" sz="1400" dirty="0"/>
              <a:t>правила </a:t>
            </a:r>
            <a:r>
              <a:rPr lang="ru-RU" sz="1400" dirty="0" smtClean="0"/>
              <a:t>игры, </a:t>
            </a:r>
            <a:r>
              <a:rPr lang="ru-RU" sz="1400" i="1" dirty="0" smtClean="0"/>
              <a:t>действовать</a:t>
            </a:r>
            <a:r>
              <a:rPr lang="ru-RU" sz="1400" i="1" dirty="0"/>
              <a:t> </a:t>
            </a:r>
            <a:r>
              <a:rPr lang="ru-RU" sz="1400" dirty="0"/>
              <a:t>в соответствии с заданными </a:t>
            </a:r>
            <a:r>
              <a:rPr lang="ru-RU" sz="1400" dirty="0" smtClean="0"/>
              <a:t>правилами;</a:t>
            </a:r>
            <a:endParaRPr lang="ru-RU" sz="1400" dirty="0"/>
          </a:p>
          <a:p>
            <a:pPr lvl="0"/>
            <a:r>
              <a:rPr lang="ru-RU" sz="1400" i="1" dirty="0" smtClean="0"/>
              <a:t>- включаться</a:t>
            </a:r>
            <a:r>
              <a:rPr lang="ru-RU" sz="1400" i="1" dirty="0"/>
              <a:t> </a:t>
            </a:r>
            <a:r>
              <a:rPr lang="ru-RU" sz="1400" dirty="0"/>
              <a:t>в групповую </a:t>
            </a:r>
            <a:r>
              <a:rPr lang="ru-RU" sz="1400" dirty="0" smtClean="0"/>
              <a:t>работу;  у</a:t>
            </a:r>
            <a:r>
              <a:rPr lang="ru-RU" sz="1400" i="1" dirty="0" smtClean="0"/>
              <a:t>частвовать</a:t>
            </a:r>
            <a:r>
              <a:rPr lang="ru-RU" sz="1400" i="1" dirty="0"/>
              <a:t> </a:t>
            </a:r>
            <a:r>
              <a:rPr lang="ru-RU" sz="1400" dirty="0"/>
              <a:t>в обсуждении проблемных вопросов, высказывать собственное мнение и аргументировать </a:t>
            </a:r>
            <a:r>
              <a:rPr lang="ru-RU" sz="1400" dirty="0" smtClean="0"/>
              <a:t>его;</a:t>
            </a:r>
            <a:endParaRPr lang="ru-RU" sz="1400" dirty="0"/>
          </a:p>
          <a:p>
            <a:pPr marL="285750" lvl="0" indent="-285750">
              <a:buFontTx/>
              <a:buChar char="-"/>
            </a:pPr>
            <a:r>
              <a:rPr lang="ru-RU" sz="1400" i="1" dirty="0" smtClean="0"/>
              <a:t>контролировать</a:t>
            </a:r>
            <a:r>
              <a:rPr lang="ru-RU" sz="1400" i="1" dirty="0"/>
              <a:t> </a:t>
            </a:r>
            <a:r>
              <a:rPr lang="ru-RU" sz="1400" dirty="0"/>
              <a:t>свою деятельность: обнаруживать и исправлять ошибки</a:t>
            </a:r>
            <a:r>
              <a:rPr lang="ru-RU" sz="1400" dirty="0" smtClean="0"/>
              <a:t>.</a:t>
            </a:r>
          </a:p>
          <a:p>
            <a:pPr lvl="0"/>
            <a:endParaRPr lang="ru-RU" sz="1400" dirty="0"/>
          </a:p>
          <a:p>
            <a:r>
              <a:rPr lang="ru-RU" sz="1400" i="1" u="sng" dirty="0"/>
              <a:t>Предметные </a:t>
            </a:r>
            <a:r>
              <a:rPr lang="ru-RU" sz="1400" i="1" u="sng" dirty="0" smtClean="0"/>
              <a:t>результаты:</a:t>
            </a:r>
            <a:endParaRPr lang="ru-RU" sz="1400" u="sng" dirty="0"/>
          </a:p>
          <a:p>
            <a:pPr lvl="0"/>
            <a:r>
              <a:rPr lang="ru-RU" sz="1400" i="1" dirty="0" smtClean="0"/>
              <a:t>Искать </a:t>
            </a:r>
            <a:r>
              <a:rPr lang="ru-RU" sz="1400" i="1" dirty="0"/>
              <a:t>и выбирать </a:t>
            </a:r>
            <a:r>
              <a:rPr lang="ru-RU" sz="1400" dirty="0"/>
              <a:t>необходимую информацию, содержащуюся в тексте, на рисунке или в таблице, для ответа на заданные вопросы.</a:t>
            </a:r>
          </a:p>
          <a:p>
            <a:pPr lvl="0"/>
            <a:r>
              <a:rPr lang="ru-RU" sz="1400" i="1" dirty="0" smtClean="0"/>
              <a:t>- моделировать</a:t>
            </a:r>
            <a:r>
              <a:rPr lang="ru-RU" sz="1400" i="1" dirty="0"/>
              <a:t> </a:t>
            </a:r>
            <a:r>
              <a:rPr lang="ru-RU" sz="1400" dirty="0" smtClean="0"/>
              <a:t>ситуацию;</a:t>
            </a:r>
            <a:endParaRPr lang="ru-RU" sz="1400" dirty="0"/>
          </a:p>
          <a:p>
            <a:pPr lvl="0"/>
            <a:r>
              <a:rPr lang="ru-RU" sz="1400" i="1" dirty="0" smtClean="0"/>
              <a:t>- использовать</a:t>
            </a:r>
            <a:r>
              <a:rPr lang="ru-RU" sz="1400" i="1" dirty="0"/>
              <a:t> </a:t>
            </a:r>
            <a:r>
              <a:rPr lang="ru-RU" sz="1400" dirty="0"/>
              <a:t>соответствующие знаково-символические средства для моделирования </a:t>
            </a:r>
            <a:r>
              <a:rPr lang="ru-RU" sz="1400" dirty="0" smtClean="0"/>
              <a:t>ситуации;</a:t>
            </a:r>
            <a:endParaRPr lang="ru-RU" sz="1400" dirty="0"/>
          </a:p>
          <a:p>
            <a:pPr lvl="0"/>
            <a:r>
              <a:rPr lang="ru-RU" sz="1400" i="1" dirty="0" smtClean="0"/>
              <a:t>- конструировать</a:t>
            </a:r>
            <a:r>
              <a:rPr lang="ru-RU" sz="1400" i="1" dirty="0"/>
              <a:t> </a:t>
            </a:r>
            <a:r>
              <a:rPr lang="ru-RU" sz="1400" dirty="0"/>
              <a:t>последовательность «шагов» (алгоритм</a:t>
            </a:r>
            <a:r>
              <a:rPr lang="ru-RU" sz="1400" dirty="0" smtClean="0"/>
              <a:t>);</a:t>
            </a:r>
            <a:endParaRPr lang="ru-RU" sz="1400" dirty="0"/>
          </a:p>
          <a:p>
            <a:pPr lvl="0"/>
            <a:r>
              <a:rPr lang="ru-RU" sz="1400" i="1" dirty="0" smtClean="0"/>
              <a:t>- объяснять </a:t>
            </a:r>
            <a:r>
              <a:rPr lang="ru-RU" sz="1400" i="1" dirty="0"/>
              <a:t>(обосновывать) </a:t>
            </a:r>
            <a:r>
              <a:rPr lang="ru-RU" sz="1400" dirty="0"/>
              <a:t>выполняемые и выполненные </a:t>
            </a:r>
            <a:r>
              <a:rPr lang="ru-RU" sz="1400" dirty="0" smtClean="0"/>
              <a:t>действия;</a:t>
            </a:r>
            <a:endParaRPr lang="ru-RU" sz="1400" dirty="0"/>
          </a:p>
          <a:p>
            <a:pPr lvl="0"/>
            <a:r>
              <a:rPr lang="ru-RU" sz="1400" i="1" smtClean="0"/>
              <a:t>- воспроизводить</a:t>
            </a:r>
            <a:r>
              <a:rPr lang="ru-RU" sz="1400" i="1" dirty="0"/>
              <a:t> </a:t>
            </a:r>
            <a:r>
              <a:rPr lang="ru-RU" sz="1400"/>
              <a:t>способ </a:t>
            </a:r>
            <a:r>
              <a:rPr lang="ru-RU" sz="1400" smtClean="0"/>
              <a:t>решения;</a:t>
            </a:r>
            <a:endParaRPr lang="ru-RU" sz="1400" dirty="0"/>
          </a:p>
          <a:p>
            <a:pPr lvl="0"/>
            <a:r>
              <a:rPr lang="ru-RU" sz="1400" i="1" dirty="0" smtClean="0"/>
              <a:t>- сопоставлять</a:t>
            </a:r>
            <a:r>
              <a:rPr lang="ru-RU" sz="1400" i="1" dirty="0"/>
              <a:t> </a:t>
            </a:r>
            <a:r>
              <a:rPr lang="ru-RU" sz="1400" dirty="0"/>
              <a:t>полученный (промежуточный, итоговый) результат с заданным </a:t>
            </a:r>
            <a:r>
              <a:rPr lang="ru-RU" sz="1400" dirty="0" smtClean="0"/>
              <a:t>условием;</a:t>
            </a:r>
            <a:endParaRPr lang="ru-RU" sz="1400" dirty="0"/>
          </a:p>
          <a:p>
            <a:pPr lvl="0"/>
            <a:r>
              <a:rPr lang="ru-RU" sz="1400" i="1" dirty="0" smtClean="0"/>
              <a:t>- анализировать</a:t>
            </a:r>
            <a:r>
              <a:rPr lang="ru-RU" sz="1400" i="1" dirty="0"/>
              <a:t> </a:t>
            </a:r>
            <a:r>
              <a:rPr lang="ru-RU" sz="1400" dirty="0"/>
              <a:t>предложенные варианты решения задачи, выбирать из них </a:t>
            </a:r>
            <a:r>
              <a:rPr lang="ru-RU" sz="1400" dirty="0" smtClean="0"/>
              <a:t>верные;</a:t>
            </a:r>
            <a:endParaRPr lang="ru-RU" sz="1400" dirty="0"/>
          </a:p>
          <a:p>
            <a:pPr lvl="0"/>
            <a:r>
              <a:rPr lang="ru-RU" sz="1400" i="1" dirty="0" smtClean="0"/>
              <a:t>- оценивать</a:t>
            </a:r>
            <a:r>
              <a:rPr lang="ru-RU" sz="1400" i="1" dirty="0"/>
              <a:t> </a:t>
            </a:r>
            <a:r>
              <a:rPr lang="ru-RU" sz="1400" dirty="0"/>
              <a:t>предъявленное готовое </a:t>
            </a:r>
            <a:r>
              <a:rPr lang="ru-RU" sz="1400" dirty="0" smtClean="0"/>
              <a:t>решение;</a:t>
            </a:r>
            <a:endParaRPr lang="ru-RU" sz="1400" dirty="0"/>
          </a:p>
          <a:p>
            <a:pPr lvl="0"/>
            <a:r>
              <a:rPr lang="ru-RU" sz="1400" i="1" dirty="0" smtClean="0"/>
              <a:t>- участвовать</a:t>
            </a:r>
            <a:r>
              <a:rPr lang="ru-RU" sz="1400" i="1" dirty="0"/>
              <a:t> </a:t>
            </a:r>
            <a:r>
              <a:rPr lang="ru-RU" sz="1400" dirty="0"/>
              <a:t>в учебном диалоге, оценивать процесс поиска и результат </a:t>
            </a:r>
            <a:r>
              <a:rPr lang="ru-RU" sz="1400" dirty="0" smtClean="0"/>
              <a:t>решения;</a:t>
            </a:r>
            <a:endParaRPr lang="ru-RU" sz="1400" dirty="0"/>
          </a:p>
          <a:p>
            <a:pPr lvl="0"/>
            <a:r>
              <a:rPr lang="ru-RU" sz="1400" i="1" dirty="0" smtClean="0"/>
              <a:t>- конструировать</a:t>
            </a:r>
            <a:r>
              <a:rPr lang="ru-RU" sz="1400" i="1" dirty="0"/>
              <a:t> </a:t>
            </a:r>
            <a:r>
              <a:rPr lang="ru-RU" sz="1400" dirty="0"/>
              <a:t>несложные </a:t>
            </a:r>
            <a:r>
              <a:rPr lang="ru-RU" sz="1400" dirty="0" smtClean="0"/>
              <a:t>задачи;</a:t>
            </a:r>
            <a:endParaRPr lang="ru-RU" sz="1400" dirty="0"/>
          </a:p>
          <a:p>
            <a:pPr lvl="0"/>
            <a:r>
              <a:rPr lang="ru-RU" sz="1400" i="1" dirty="0" smtClean="0"/>
              <a:t>- составлять</a:t>
            </a:r>
            <a:r>
              <a:rPr lang="ru-RU" sz="1400" i="1" dirty="0"/>
              <a:t> </a:t>
            </a:r>
            <a:r>
              <a:rPr lang="ru-RU" sz="1400" dirty="0"/>
              <a:t>фигуры из </a:t>
            </a:r>
            <a:r>
              <a:rPr lang="ru-RU" sz="1400" dirty="0" smtClean="0"/>
              <a:t>частей, о</a:t>
            </a:r>
            <a:r>
              <a:rPr lang="ru-RU" sz="1400" i="1" dirty="0" smtClean="0"/>
              <a:t>пределять</a:t>
            </a:r>
            <a:r>
              <a:rPr lang="ru-RU" sz="1400" i="1" dirty="0"/>
              <a:t> </a:t>
            </a:r>
            <a:r>
              <a:rPr lang="ru-RU" sz="1400" dirty="0"/>
              <a:t>место заданной детали в конструкции.</a:t>
            </a:r>
          </a:p>
          <a:p>
            <a:pPr lvl="0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5146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163</Words>
  <Application>Microsoft Office PowerPoint</Application>
  <PresentationFormat>Широкоэкранный</PresentationFormat>
  <Paragraphs>53</Paragraphs>
  <Slides>7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Book Antiqua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КВЕСТ-ИГРА «МАТЕМАТИКА ВОКРУГ НАС»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Sotnikova</dc:creator>
  <cp:lastModifiedBy>Syrskoe</cp:lastModifiedBy>
  <cp:revision>64</cp:revision>
  <dcterms:created xsi:type="dcterms:W3CDTF">2025-04-09T11:34:00Z</dcterms:created>
  <dcterms:modified xsi:type="dcterms:W3CDTF">2025-04-22T10:24:51Z</dcterms:modified>
</cp:coreProperties>
</file>