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63" r:id="rId4"/>
    <p:sldId id="257" r:id="rId5"/>
    <p:sldId id="258" r:id="rId6"/>
    <p:sldId id="264" r:id="rId7"/>
    <p:sldId id="261" r:id="rId8"/>
    <p:sldId id="260" r:id="rId9"/>
    <p:sldId id="267" r:id="rId10"/>
    <p:sldId id="262" r:id="rId11"/>
    <p:sldId id="265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429395"/>
          </a:xfrm>
        </p:spPr>
        <p:txBody>
          <a:bodyPr>
            <a:normAutofit/>
          </a:bodyPr>
          <a:lstStyle/>
          <a:p>
            <a:r>
              <a:rPr lang="ru-RU" sz="3600" u="sng" dirty="0" smtClean="0"/>
              <a:t>В. А.Сухомлинский сказал</a:t>
            </a:r>
            <a:r>
              <a:rPr lang="ru-RU" sz="3600" dirty="0" smtClean="0"/>
              <a:t>: "Источники способностей и дарований детей - на </a:t>
            </a:r>
            <a:r>
              <a:rPr lang="ru-RU" sz="3600" b="1" dirty="0" smtClean="0"/>
              <a:t>кончиках их пальцев</a:t>
            </a:r>
            <a:r>
              <a:rPr lang="ru-RU" sz="3600" dirty="0" smtClean="0"/>
              <a:t>. От </a:t>
            </a:r>
            <a:r>
              <a:rPr lang="ru-RU" sz="3600" b="1" dirty="0" smtClean="0"/>
              <a:t>пальцев</a:t>
            </a:r>
            <a:r>
              <a:rPr lang="ru-RU" sz="3600" dirty="0" smtClean="0"/>
              <a:t>, образно говоря, идут тончайшие ручейки, которые питают источник творческой мысли”, </a:t>
            </a:r>
            <a:br>
              <a:rPr lang="ru-RU" sz="3600" dirty="0" smtClean="0"/>
            </a:br>
            <a:r>
              <a:rPr lang="ru-RU" sz="3600" dirty="0" smtClean="0"/>
              <a:t>"Рука - это инструмент всех инструментов", заключал еще Аристотель. </a:t>
            </a:r>
            <a:br>
              <a:rPr lang="ru-RU" sz="3600" dirty="0" smtClean="0"/>
            </a:br>
            <a:r>
              <a:rPr lang="ru-RU" sz="3600" dirty="0" smtClean="0"/>
              <a:t>"Рука –это своего рода внешний мозг", - писал Кант.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211115_0917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3665" y="0"/>
            <a:ext cx="51366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786182" y="571832"/>
            <a:ext cx="435771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Сеченов отмечал: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всякое ощущение по природе смешанное. К нему обязательно примешивается мышечное ощущение, которое является более сильным по сравнению с другими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MG_20211109_101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500042"/>
            <a:ext cx="2461320" cy="3286124"/>
          </a:xfrm>
          <a:prstGeom prst="rect">
            <a:avLst/>
          </a:prstGeom>
        </p:spPr>
      </p:pic>
      <p:pic>
        <p:nvPicPr>
          <p:cNvPr id="5" name="Рисунок 4" descr="IMG_20211111_0924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3000372"/>
            <a:ext cx="2734192" cy="3650438"/>
          </a:xfrm>
          <a:prstGeom prst="rect">
            <a:avLst/>
          </a:prstGeom>
        </p:spPr>
      </p:pic>
      <p:pic>
        <p:nvPicPr>
          <p:cNvPr id="6" name="Рисунок 5" descr="IMG_20211111_0924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3929066"/>
            <a:ext cx="3446495" cy="2581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https://moluch.ru/th/blmcbn/1048/1048.00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071678"/>
            <a:ext cx="2714644" cy="32861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1000108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Запомним пальчики, которыми нажимаем на коврик, когда горлышко поет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4286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«Сегодня Миша и Маша хотят научиться играть на пианино, но они не знают нот»</a:t>
            </a:r>
            <a:endParaRPr lang="ru-RU" dirty="0"/>
          </a:p>
        </p:txBody>
      </p:sp>
      <p:grpSp>
        <p:nvGrpSpPr>
          <p:cNvPr id="22533" name="Group 5"/>
          <p:cNvGrpSpPr>
            <a:grpSpLocks/>
          </p:cNvGrpSpPr>
          <p:nvPr/>
        </p:nvGrpSpPr>
        <p:grpSpPr bwMode="auto">
          <a:xfrm>
            <a:off x="5643570" y="2071678"/>
            <a:ext cx="2571768" cy="2857520"/>
            <a:chOff x="1994" y="1266"/>
            <a:chExt cx="7612" cy="7425"/>
          </a:xfrm>
        </p:grpSpPr>
        <p:sp>
          <p:nvSpPr>
            <p:cNvPr id="22534" name="Rectangle 6"/>
            <p:cNvSpPr>
              <a:spLocks noChangeArrowheads="1"/>
            </p:cNvSpPr>
            <p:nvPr/>
          </p:nvSpPr>
          <p:spPr bwMode="auto">
            <a:xfrm>
              <a:off x="1994" y="4911"/>
              <a:ext cx="1560" cy="14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5" name="Oval 7"/>
            <p:cNvSpPr>
              <a:spLocks noChangeArrowheads="1"/>
            </p:cNvSpPr>
            <p:nvPr/>
          </p:nvSpPr>
          <p:spPr bwMode="auto">
            <a:xfrm>
              <a:off x="3134" y="6411"/>
              <a:ext cx="570" cy="58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6" name="Oval 8"/>
            <p:cNvSpPr>
              <a:spLocks noChangeArrowheads="1"/>
            </p:cNvSpPr>
            <p:nvPr/>
          </p:nvSpPr>
          <p:spPr bwMode="auto">
            <a:xfrm>
              <a:off x="6224" y="2601"/>
              <a:ext cx="300" cy="33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7" name="Oval 9"/>
            <p:cNvSpPr>
              <a:spLocks noChangeArrowheads="1"/>
            </p:cNvSpPr>
            <p:nvPr/>
          </p:nvSpPr>
          <p:spPr bwMode="auto">
            <a:xfrm>
              <a:off x="4829" y="3021"/>
              <a:ext cx="285" cy="52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8" name="Oval 10"/>
            <p:cNvSpPr>
              <a:spLocks noChangeArrowheads="1"/>
            </p:cNvSpPr>
            <p:nvPr/>
          </p:nvSpPr>
          <p:spPr bwMode="auto">
            <a:xfrm rot="-5400000">
              <a:off x="6150" y="8166"/>
              <a:ext cx="352" cy="69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5789" y="6876"/>
              <a:ext cx="1125" cy="12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7604" y="3021"/>
              <a:ext cx="540" cy="2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1" name="Oval 13"/>
            <p:cNvSpPr>
              <a:spLocks noChangeArrowheads="1"/>
            </p:cNvSpPr>
            <p:nvPr/>
          </p:nvSpPr>
          <p:spPr bwMode="auto">
            <a:xfrm>
              <a:off x="8819" y="3546"/>
              <a:ext cx="570" cy="58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4664" y="2256"/>
              <a:ext cx="570" cy="5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3" name="Rectangle 15"/>
            <p:cNvSpPr>
              <a:spLocks noChangeArrowheads="1"/>
            </p:cNvSpPr>
            <p:nvPr/>
          </p:nvSpPr>
          <p:spPr bwMode="auto">
            <a:xfrm>
              <a:off x="5977" y="1266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4" name="Rectangle 16"/>
            <p:cNvSpPr>
              <a:spLocks noChangeArrowheads="1"/>
            </p:cNvSpPr>
            <p:nvPr/>
          </p:nvSpPr>
          <p:spPr bwMode="auto">
            <a:xfrm>
              <a:off x="7717" y="1611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5" name="Rectangle 17"/>
            <p:cNvSpPr>
              <a:spLocks noChangeArrowheads="1"/>
            </p:cNvSpPr>
            <p:nvPr/>
          </p:nvSpPr>
          <p:spPr bwMode="auto">
            <a:xfrm>
              <a:off x="8819" y="2880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6" name="Rectangle 18"/>
            <p:cNvSpPr>
              <a:spLocks noChangeArrowheads="1"/>
            </p:cNvSpPr>
            <p:nvPr/>
          </p:nvSpPr>
          <p:spPr bwMode="auto">
            <a:xfrm>
              <a:off x="1994" y="5541"/>
              <a:ext cx="975" cy="9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47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8922" y="2781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Ы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22548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7717" y="1867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И</a:t>
              </a:r>
              <a:endParaRPr lang="ru-RU" sz="3600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2254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224" y="1516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У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22550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4676" y="1966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О</a:t>
              </a:r>
              <a:endParaRPr lang="ru-RU" sz="3600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2255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792" y="5506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А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2255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086" y="7264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Э</a:t>
              </a:r>
              <a:endParaRPr lang="ru-RU" sz="3600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</p:grpSp>
      <p:pic>
        <p:nvPicPr>
          <p:cNvPr id="22530" name="Picture 2" descr="https://sun9-61.userapi.com/impg/c850608/v850608373/d6ebc/xCTCMjzIUHM.jpg?size=604x427&amp;quality=96&amp;sign=63aae88924091cfb8b146329c81c49f0&amp;type=album"/>
          <p:cNvPicPr>
            <a:picLocks noChangeAspect="1" noChangeArrowheads="1"/>
          </p:cNvPicPr>
          <p:nvPr/>
        </p:nvPicPr>
        <p:blipFill>
          <a:blip r:embed="rId4" cstate="print"/>
          <a:srcRect l="33527" t="14052" r="34188" b="50819"/>
          <a:stretch>
            <a:fillRect/>
          </a:stretch>
        </p:blipFill>
        <p:spPr bwMode="auto">
          <a:xfrm>
            <a:off x="3643306" y="4857760"/>
            <a:ext cx="2321735" cy="1785950"/>
          </a:xfrm>
          <a:prstGeom prst="rect">
            <a:avLst/>
          </a:prstGeom>
          <a:noFill/>
        </p:spPr>
      </p:pic>
      <p:pic>
        <p:nvPicPr>
          <p:cNvPr id="22554" name="Picture 26" descr="https://present5.com/presentforday2/20170111/avtomatizaciya_zvuka_sh_v_slogah_i_slovah_%E2%80%94_kopiya_images/avtomatizaciya_zvuka_sh_v_slogah_i_slovah_%E2%80%94_kopiya_3.jpg"/>
          <p:cNvPicPr>
            <a:picLocks noChangeAspect="1" noChangeArrowheads="1"/>
          </p:cNvPicPr>
          <p:nvPr/>
        </p:nvPicPr>
        <p:blipFill>
          <a:blip r:embed="rId5" cstate="print"/>
          <a:srcRect l="10417" t="5555" r="11458" b="13889"/>
          <a:stretch>
            <a:fillRect/>
          </a:stretch>
        </p:blipFill>
        <p:spPr bwMode="auto">
          <a:xfrm>
            <a:off x="6429388" y="642918"/>
            <a:ext cx="1571636" cy="1215399"/>
          </a:xfrm>
          <a:prstGeom prst="rect">
            <a:avLst/>
          </a:prstGeom>
          <a:noFill/>
        </p:spPr>
      </p:pic>
      <p:pic>
        <p:nvPicPr>
          <p:cNvPr id="27" name="Рисунок 26" descr="https://moluch.ru/th/blmcbn/1048/1048.00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93891" y="2050664"/>
            <a:ext cx="2717275" cy="3286148"/>
          </a:xfrm>
          <a:prstGeom prst="rect">
            <a:avLst/>
          </a:prstGeom>
          <a:noFill/>
        </p:spPr>
      </p:pic>
      <p:grpSp>
        <p:nvGrpSpPr>
          <p:cNvPr id="28" name="Group 5"/>
          <p:cNvGrpSpPr>
            <a:grpSpLocks/>
          </p:cNvGrpSpPr>
          <p:nvPr/>
        </p:nvGrpSpPr>
        <p:grpSpPr bwMode="auto">
          <a:xfrm flipH="1">
            <a:off x="1519143" y="2050664"/>
            <a:ext cx="2692023" cy="2878533"/>
            <a:chOff x="1994" y="1266"/>
            <a:chExt cx="7612" cy="7425"/>
          </a:xfrm>
        </p:grpSpPr>
        <p:sp>
          <p:nvSpPr>
            <p:cNvPr id="29" name="Rectangle 6"/>
            <p:cNvSpPr>
              <a:spLocks noChangeArrowheads="1"/>
            </p:cNvSpPr>
            <p:nvPr/>
          </p:nvSpPr>
          <p:spPr bwMode="auto">
            <a:xfrm>
              <a:off x="1994" y="4911"/>
              <a:ext cx="1560" cy="14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3134" y="6411"/>
              <a:ext cx="570" cy="58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6224" y="2601"/>
              <a:ext cx="300" cy="33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Oval 9"/>
            <p:cNvSpPr>
              <a:spLocks noChangeArrowheads="1"/>
            </p:cNvSpPr>
            <p:nvPr/>
          </p:nvSpPr>
          <p:spPr bwMode="auto">
            <a:xfrm>
              <a:off x="4829" y="3021"/>
              <a:ext cx="285" cy="52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 rot="-5400000">
              <a:off x="6150" y="8166"/>
              <a:ext cx="352" cy="69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Rectangle 11"/>
            <p:cNvSpPr>
              <a:spLocks noChangeArrowheads="1"/>
            </p:cNvSpPr>
            <p:nvPr/>
          </p:nvSpPr>
          <p:spPr bwMode="auto">
            <a:xfrm>
              <a:off x="5789" y="6876"/>
              <a:ext cx="1125" cy="12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auto">
            <a:xfrm>
              <a:off x="7604" y="3021"/>
              <a:ext cx="540" cy="2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Oval 13"/>
            <p:cNvSpPr>
              <a:spLocks noChangeArrowheads="1"/>
            </p:cNvSpPr>
            <p:nvPr/>
          </p:nvSpPr>
          <p:spPr bwMode="auto">
            <a:xfrm>
              <a:off x="8819" y="3546"/>
              <a:ext cx="570" cy="58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4664" y="2256"/>
              <a:ext cx="570" cy="5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Rectangle 15"/>
            <p:cNvSpPr>
              <a:spLocks noChangeArrowheads="1"/>
            </p:cNvSpPr>
            <p:nvPr/>
          </p:nvSpPr>
          <p:spPr bwMode="auto">
            <a:xfrm>
              <a:off x="5977" y="1266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7717" y="1611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8819" y="2880"/>
              <a:ext cx="787" cy="99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994" y="5541"/>
              <a:ext cx="975" cy="9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WordArt 19"/>
            <p:cNvSpPr>
              <a:spLocks noChangeArrowheads="1" noChangeShapeType="1" noTextEdit="1"/>
            </p:cNvSpPr>
            <p:nvPr/>
          </p:nvSpPr>
          <p:spPr bwMode="auto">
            <a:xfrm flipH="1">
              <a:off x="8801" y="2944"/>
              <a:ext cx="561" cy="8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Ы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44" name="WordArt 20"/>
            <p:cNvSpPr>
              <a:spLocks noChangeArrowheads="1" noChangeShapeType="1" noTextEdit="1"/>
            </p:cNvSpPr>
            <p:nvPr/>
          </p:nvSpPr>
          <p:spPr bwMode="auto">
            <a:xfrm flipH="1">
              <a:off x="7743" y="1965"/>
              <a:ext cx="401" cy="87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И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45" name="WordArt 21"/>
            <p:cNvSpPr>
              <a:spLocks noChangeArrowheads="1" noChangeShapeType="1" noTextEdit="1"/>
            </p:cNvSpPr>
            <p:nvPr/>
          </p:nvSpPr>
          <p:spPr bwMode="auto">
            <a:xfrm flipH="1">
              <a:off x="6090" y="1587"/>
              <a:ext cx="569" cy="7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У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46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4676" y="1966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О</a:t>
              </a:r>
              <a:endParaRPr lang="ru-RU" sz="3600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4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2792" y="5506"/>
              <a:ext cx="438" cy="8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А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  <p:sp>
          <p:nvSpPr>
            <p:cNvPr id="48" name="WordArt 24"/>
            <p:cNvSpPr>
              <a:spLocks noChangeArrowheads="1" noChangeShapeType="1" noTextEdit="1"/>
            </p:cNvSpPr>
            <p:nvPr/>
          </p:nvSpPr>
          <p:spPr bwMode="auto">
            <a:xfrm flipH="1">
              <a:off x="5969" y="7386"/>
              <a:ext cx="705" cy="80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ru-RU" sz="3600" kern="10" spc="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effectLst/>
                  <a:latin typeface="Arial Black"/>
                </a:rPr>
                <a:t>Э</a:t>
              </a:r>
              <a:endParaRPr lang="ru-RU" sz="36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un9-61.userapi.com/impg/c850608/v850608373/d6ebc/xCTCMjzIUHM.jpg?size=604x427&amp;quality=96&amp;sign=63aae88924091cfb8b146329c81c49f0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95557" cy="6500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5845"/>
            <a:ext cx="77048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Систематические </a:t>
            </a:r>
            <a:r>
              <a:rPr lang="ru-RU" sz="2200" dirty="0"/>
              <a:t>упражнения с использованием </a:t>
            </a:r>
            <a:r>
              <a:rPr lang="ru-RU" sz="2200" dirty="0" err="1"/>
              <a:t>биоэнергопластики</a:t>
            </a:r>
            <a:r>
              <a:rPr lang="ru-RU" sz="2200" dirty="0"/>
              <a:t> позволяют добиться следующих результатов:</a:t>
            </a:r>
          </a:p>
          <a:p>
            <a:r>
              <a:rPr lang="ru-RU" sz="2200" dirty="0" smtClean="0"/>
              <a:t>- </a:t>
            </a:r>
            <a:r>
              <a:rPr lang="ru-RU" sz="2200" dirty="0"/>
              <a:t>выполнение упражнений и ритмических движений пальцами индуктивно приводит к возбуждению в речевых центрах головного мозга и резкому усилению согласованной деятельности речевых зон, что в конечном итоге, стимулирует развитие речи;</a:t>
            </a:r>
          </a:p>
          <a:p>
            <a:r>
              <a:rPr lang="ru-RU" sz="2200" dirty="0"/>
              <a:t>- игры с пальчиками создают благоприятный эмоциональный фон, развивают умение подражать взрослому, учат вслушиваться и понимать смысл речи, повышают речевую активность ребёнка; </a:t>
            </a:r>
          </a:p>
          <a:p>
            <a:r>
              <a:rPr lang="ru-RU" sz="2200" dirty="0"/>
              <a:t>-развивается память детей, так как они учатся запоминать определённые положения рук и последовательность движений; </a:t>
            </a:r>
          </a:p>
          <a:p>
            <a:r>
              <a:rPr lang="ru-RU" sz="2200" dirty="0"/>
              <a:t>- у детей развивается воображение и фантазия. Овладев всеми упражнениями, дети учатся «рассказывать» руками целые истории. </a:t>
            </a:r>
          </a:p>
        </p:txBody>
      </p:sp>
    </p:spTree>
    <p:extLst>
      <p:ext uri="{BB962C8B-B14F-4D97-AF65-F5344CB8AC3E}">
        <p14:creationId xmlns="" xmlns:p14="http://schemas.microsoft.com/office/powerpoint/2010/main" val="193787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4419894"/>
            <a:ext cx="30243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Спасибо за внимание!</a:t>
            </a:r>
            <a:endParaRPr lang="ru-RU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3275856" y="620687"/>
            <a:ext cx="2102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Рефлексия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635896" y="1147285"/>
            <a:ext cx="1728192" cy="17281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677177" y="2907146"/>
            <a:ext cx="1728192" cy="172819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650291" y="4635338"/>
            <a:ext cx="1728192" cy="172819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294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Биоэнергопластика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как эффективное средство развития речи у детей дошкольного возраста»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72132" y="4714884"/>
            <a:ext cx="3286148" cy="178592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Подготовила: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учитель-логопед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err="1" smtClean="0">
                <a:solidFill>
                  <a:srgbClr val="002060"/>
                </a:solidFill>
              </a:rPr>
              <a:t>Павлинич</a:t>
            </a:r>
            <a:r>
              <a:rPr lang="ru-RU" b="1" dirty="0" smtClean="0">
                <a:solidFill>
                  <a:srgbClr val="002060"/>
                </a:solidFill>
              </a:rPr>
              <a:t> Д.А.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285852" y="286716"/>
            <a:ext cx="74295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Чем больше уверенности в движении детской руки,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 ярче речь ребёнка!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В.А. Сухомлинский.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500174"/>
            <a:ext cx="45005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Биоэнергопластика</a:t>
            </a:r>
            <a:r>
              <a:rPr lang="ru-RU" sz="3200" dirty="0" smtClean="0"/>
              <a:t> – это соединение движений артикуляционного аппарата и движений кистей рук. </a:t>
            </a:r>
            <a:endParaRPr lang="ru-RU" sz="3200" dirty="0"/>
          </a:p>
        </p:txBody>
      </p:sp>
      <p:pic>
        <p:nvPicPr>
          <p:cNvPr id="5" name="Рисунок 4" descr="IMG_20211116_1005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3429000"/>
            <a:ext cx="2354305" cy="3143248"/>
          </a:xfrm>
          <a:prstGeom prst="rect">
            <a:avLst/>
          </a:prstGeom>
        </p:spPr>
      </p:pic>
      <p:pic>
        <p:nvPicPr>
          <p:cNvPr id="6" name="Рисунок 5" descr="IMG_20211116_1027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2000240"/>
            <a:ext cx="2359641" cy="315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eduportal44.ru/Manturovo/mant_MDOU7/skaska/SiteAssets/DocLib18/%D0%93%D1%80%D1%83%D0%BF%D0%BF%D0%B0%20%D0%9A%D0%B0%D0%BF%D0%B5%D0%BB%D1%8C%D0%BA%D0%B8/%D0%B0%D1%80%D1%82%D0%B8%D0%BA%20%D0%B3%D0%B8%D0%BC%D0%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66"/>
            <a:ext cx="4381531" cy="3286148"/>
          </a:xfrm>
          <a:prstGeom prst="rect">
            <a:avLst/>
          </a:prstGeom>
          <a:noFill/>
        </p:spPr>
      </p:pic>
      <p:pic>
        <p:nvPicPr>
          <p:cNvPr id="6148" name="Picture 4" descr="https://cloud.prezentacii.org/19/01/116637/images/screen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85728"/>
            <a:ext cx="4095778" cy="3071834"/>
          </a:xfrm>
          <a:prstGeom prst="rect">
            <a:avLst/>
          </a:prstGeom>
          <a:noFill/>
        </p:spPr>
      </p:pic>
      <p:pic>
        <p:nvPicPr>
          <p:cNvPr id="6150" name="Picture 6" descr="https://cloud.prezentacii.org/19/01/116637/images/screen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429000"/>
            <a:ext cx="4095779" cy="30718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3714752"/>
            <a:ext cx="3714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Артикуляционная гимнастика способствует развитию и укреплению речевых мышц, что в свою очередь помогает длительному удерживанию артикуляционных поз и правильному звукопроизношению. 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4414" y="98173"/>
            <a:ext cx="707236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Биоэнергопластика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синхронизирует работу полушарий головного мозга, улучшая внимание, память, мышление, речь.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биоэнергопластики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- сопряжённая работа пальцев и кистей рук и артикуляционного аппарата, движения рук имитируют движения речевого аппарата.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Комплекс упражнений, согласно принципу 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биоэнергопластики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способствует развитию подвижности артикуляционного аппарата, что, в свою очередь, оказывает влияние на точность в усвоении артикуляционных укладов.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211109_1033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9220" y="2285992"/>
            <a:ext cx="5559496" cy="4164085"/>
          </a:xfrm>
          <a:prstGeom prst="rect">
            <a:avLst/>
          </a:prstGeom>
        </p:spPr>
      </p:pic>
      <p:pic>
        <p:nvPicPr>
          <p:cNvPr id="4" name="Рисунок 3" descr="IMG_20211109_1033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428604"/>
            <a:ext cx="4762755" cy="356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5.infourok.ru/uploads/ex/0eee/000bcebd-b02ed2a1/hello_html_m19cedb0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571480"/>
            <a:ext cx="4160331" cy="3180544"/>
          </a:xfrm>
          <a:prstGeom prst="rect">
            <a:avLst/>
          </a:prstGeom>
          <a:noFill/>
        </p:spPr>
      </p:pic>
      <p:pic>
        <p:nvPicPr>
          <p:cNvPr id="4100" name="Picture 4" descr="https://ds03.infourok.ru/uploads/ex/0b12/00059cd9-fbb32239/img42.jpg"/>
          <p:cNvPicPr>
            <a:picLocks noChangeAspect="1" noChangeArrowheads="1"/>
          </p:cNvPicPr>
          <p:nvPr/>
        </p:nvPicPr>
        <p:blipFill>
          <a:blip r:embed="rId4" cstate="print"/>
          <a:srcRect l="9375" t="23959" r="20312" b="6249"/>
          <a:stretch>
            <a:fillRect/>
          </a:stretch>
        </p:blipFill>
        <p:spPr bwMode="auto">
          <a:xfrm>
            <a:off x="1071538" y="3143248"/>
            <a:ext cx="4435553" cy="3302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ytycd.ru/uploads/posts/uprazhneniya-po-bioenergoplastike-s-kartinka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80" y="0"/>
            <a:ext cx="91211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071546"/>
            <a:ext cx="3056475" cy="4523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http://t-a-tkachenko.ru/publications/1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09089" y="0"/>
            <a:ext cx="47561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247</Words>
  <Application>Microsoft Office PowerPoint</Application>
  <PresentationFormat>Экран (4:3)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В. А.Сухомлинский сказал: "Источники способностей и дарований детей - на кончиках их пальцев. От пальцев, образно говоря, идут тончайшие ручейки, которые питают источник творческой мысли”,  "Рука - это инструмент всех инструментов", заключал еще Аристотель.  "Рука –это своего рода внешний мозг", - писал Кант.</vt:lpstr>
      <vt:lpstr>«Биоэнергопластика, как эффективное средство развития речи у детей дошкольного возраста»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биоэнергопластики в работе педагога для развития речи детей» </dc:title>
  <dc:creator>dns</dc:creator>
  <cp:lastModifiedBy>dns</cp:lastModifiedBy>
  <cp:revision>29</cp:revision>
  <dcterms:created xsi:type="dcterms:W3CDTF">2021-11-12T04:12:22Z</dcterms:created>
  <dcterms:modified xsi:type="dcterms:W3CDTF">2021-11-24T02:25:05Z</dcterms:modified>
</cp:coreProperties>
</file>