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  <p:sldMasterId id="2147483960" r:id="rId2"/>
    <p:sldMasterId id="2147483972" r:id="rId3"/>
  </p:sldMasterIdLst>
  <p:notesMasterIdLst>
    <p:notesMasterId r:id="rId30"/>
  </p:notesMasterIdLst>
  <p:sldIdLst>
    <p:sldId id="256" r:id="rId4"/>
    <p:sldId id="277" r:id="rId5"/>
    <p:sldId id="293" r:id="rId6"/>
    <p:sldId id="257" r:id="rId7"/>
    <p:sldId id="278" r:id="rId8"/>
    <p:sldId id="279" r:id="rId9"/>
    <p:sldId id="260" r:id="rId10"/>
    <p:sldId id="261" r:id="rId11"/>
    <p:sldId id="287" r:id="rId12"/>
    <p:sldId id="290" r:id="rId13"/>
    <p:sldId id="292" r:id="rId14"/>
    <p:sldId id="288" r:id="rId15"/>
    <p:sldId id="267" r:id="rId16"/>
    <p:sldId id="268" r:id="rId17"/>
    <p:sldId id="269" r:id="rId18"/>
    <p:sldId id="275" r:id="rId19"/>
    <p:sldId id="272" r:id="rId20"/>
    <p:sldId id="281" r:id="rId21"/>
    <p:sldId id="280" r:id="rId22"/>
    <p:sldId id="270" r:id="rId23"/>
    <p:sldId id="271" r:id="rId24"/>
    <p:sldId id="291" r:id="rId25"/>
    <p:sldId id="283" r:id="rId26"/>
    <p:sldId id="284" r:id="rId27"/>
    <p:sldId id="285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323" autoAdjust="0"/>
    <p:restoredTop sz="92652" autoAdjust="0"/>
  </p:normalViewPr>
  <p:slideViewPr>
    <p:cSldViewPr>
      <p:cViewPr>
        <p:scale>
          <a:sx n="68" d="100"/>
          <a:sy n="68" d="100"/>
        </p:scale>
        <p:origin x="-1200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93889-D897-41B6-B6B3-4B0F2199595F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D57445-F08B-47F8-803B-12F9EDB51B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039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57445-F08B-47F8-803B-12F9EDB51B2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0031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57445-F08B-47F8-803B-12F9EDB51B2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5734132-111B-48E6-A182-6D7A013B005D}" type="datetimeFigureOut">
              <a:rPr lang="ru-RU"/>
              <a:pPr/>
              <a:t>13.04.2021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7BC86E1-802A-45C1-A029-71F31AFE65B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184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6048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140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72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1005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90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485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919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F4E7ED"/>
                </a:solidFill>
              </a:rPr>
              <a:pPr/>
              <a:t>13.04.2021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1606352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892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5568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5734132-111B-48E6-A182-6D7A013B005D}" type="datetimeFigureOut">
              <a:rPr lang="ru-RU"/>
              <a:pPr/>
              <a:t>13.04.2021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7BC86E1-802A-45C1-A029-71F31AFE65B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280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3107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804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61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6789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9213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09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4839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F4E7ED"/>
                </a:solidFill>
              </a:rPr>
              <a:pPr/>
              <a:t>13.04.2021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975440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700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379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7BC86E1-802A-45C1-A029-71F31AFE6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103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5734132-111B-48E6-A182-6D7A013B005D}" type="datetimeFigureOut">
              <a:rPr lang="ru-RU" smtClean="0">
                <a:solidFill>
                  <a:srgbClr val="B13F9A"/>
                </a:solidFill>
              </a:rPr>
              <a:pPr/>
              <a:t>13.04.2021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7BC86E1-802A-45C1-A029-71F31AFE65B9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Relationship Id="rId5" Type="http://schemas.microsoft.com/office/2007/relationships/hdphoto" Target="../media/hdphoto4.wdp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7.wdp"/><Relationship Id="rId5" Type="http://schemas.openxmlformats.org/officeDocument/2006/relationships/image" Target="../media/image14.jpeg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microsoft.com/office/2007/relationships/hdphoto" Target="../media/hdphoto9.wdp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16.wdp"/><Relationship Id="rId5" Type="http://schemas.openxmlformats.org/officeDocument/2006/relationships/image" Target="../media/image24.jpeg"/><Relationship Id="rId4" Type="http://schemas.microsoft.com/office/2007/relationships/hdphoto" Target="../media/hdphoto15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microsoft.com/office/2007/relationships/hdphoto" Target="../media/hdphoto19.wdp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30.jpeg"/><Relationship Id="rId10" Type="http://schemas.microsoft.com/office/2007/relationships/hdphoto" Target="../media/hdphoto24.wdp"/><Relationship Id="rId4" Type="http://schemas.microsoft.com/office/2007/relationships/hdphoto" Target="../media/hdphoto21.wdp"/><Relationship Id="rId9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476672"/>
            <a:ext cx="5681464" cy="286816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FFFF00"/>
                </a:solidFill>
              </a:rPr>
              <a:t>ТВОРЧЕСКО-</a:t>
            </a:r>
            <a:r>
              <a:rPr lang="ru-RU" sz="2800" dirty="0" err="1" smtClean="0">
                <a:solidFill>
                  <a:srgbClr val="FFFF00"/>
                </a:solidFill>
              </a:rPr>
              <a:t>ПОЗНАВАТЕЛЬНый</a:t>
            </a:r>
            <a:r>
              <a:rPr lang="ru-RU" sz="2800" dirty="0" smtClean="0">
                <a:solidFill>
                  <a:srgbClr val="FFFF00"/>
                </a:solidFill>
              </a:rPr>
              <a:t> Проект  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«загадочный КОСМОС»</a:t>
            </a:r>
            <a:r>
              <a:rPr lang="ru-RU" sz="2800" dirty="0" smtClean="0">
                <a:solidFill>
                  <a:srgbClr val="FFFF00"/>
                </a:solidFill>
              </a:rPr>
              <a:t/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СТАРШая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ГРУППа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5157192"/>
            <a:ext cx="6000792" cy="1428760"/>
          </a:xfrm>
        </p:spPr>
        <p:txBody>
          <a:bodyPr>
            <a:normAutofit/>
          </a:bodyPr>
          <a:lstStyle/>
          <a:p>
            <a:pPr lvl="0" eaLnBrk="0" fontAlgn="base" hangingPunct="0">
              <a:lnSpc>
                <a:spcPts val="1838"/>
              </a:lnSpc>
              <a:spcBef>
                <a:spcPct val="20000"/>
              </a:spcBef>
              <a:spcAft>
                <a:spcPct val="0"/>
              </a:spcAft>
              <a:buClrTx/>
              <a:buSzTx/>
            </a:pPr>
            <a:r>
              <a:rPr lang="ru-RU" sz="1400" kern="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Работу выполнила:</a:t>
            </a:r>
            <a:endParaRPr lang="ru-RU" sz="1400" kern="0" dirty="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80000"/>
              </a:lnSpc>
              <a:spcBef>
                <a:spcPts val="288"/>
              </a:spcBef>
              <a:spcAft>
                <a:spcPct val="0"/>
              </a:spcAft>
              <a:buClrTx/>
              <a:buSzTx/>
            </a:pPr>
            <a:r>
              <a:rPr lang="ru-RU" sz="1400" kern="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 МКДОУ детского сада «Малышок»</a:t>
            </a:r>
            <a:endParaRPr lang="ru-RU" sz="1400" kern="0" dirty="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80000"/>
              </a:lnSpc>
              <a:spcBef>
                <a:spcPts val="288"/>
              </a:spcBef>
              <a:spcAft>
                <a:spcPct val="0"/>
              </a:spcAft>
              <a:buClrTx/>
              <a:buSzTx/>
            </a:pPr>
            <a:r>
              <a:rPr lang="ru-RU" sz="1400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г.Советска</a:t>
            </a:r>
            <a:r>
              <a:rPr lang="ru-RU" sz="14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Кировской области</a:t>
            </a:r>
            <a:endParaRPr lang="ru-RU" sz="1400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</a:pPr>
            <a:r>
              <a:rPr lang="ru-RU" sz="1400" ker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kern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первой </a:t>
            </a:r>
            <a:r>
              <a:rPr lang="ru-RU" sz="14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 </a:t>
            </a:r>
            <a:r>
              <a:rPr lang="ru-RU" sz="1400" kern="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Муравина</a:t>
            </a:r>
            <a:r>
              <a:rPr lang="ru-RU" sz="14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Н.В..   </a:t>
            </a:r>
            <a:endParaRPr lang="ru-RU" sz="1400" kern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400" dirty="0" smtClean="0"/>
              <a:t>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547446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098032" cy="11967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Играем в 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дидактические игры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43922"/>
            <a:ext cx="7128792" cy="48254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4524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21428659">
            <a:off x="1265997" y="1609975"/>
            <a:ext cx="3645336" cy="92207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Конструирование</a:t>
            </a:r>
          </a:p>
          <a:p>
            <a:endParaRPr lang="ru-RU" sz="2800" dirty="0" smtClean="0">
              <a:solidFill>
                <a:schemeClr val="bg2">
                  <a:lumMod val="75000"/>
                </a:schemeClr>
              </a:solidFill>
            </a:endParaRPr>
          </a:p>
          <a:p>
            <a:endParaRPr lang="ru-RU" sz="2800" dirty="0" smtClean="0">
              <a:solidFill>
                <a:schemeClr val="bg2">
                  <a:lumMod val="75000"/>
                </a:schemeClr>
              </a:solidFill>
            </a:endParaRPr>
          </a:p>
          <a:p>
            <a:endParaRPr lang="ru-RU" sz="2800" dirty="0">
              <a:solidFill>
                <a:srgbClr val="00B0F0"/>
              </a:solidFill>
            </a:endParaRPr>
          </a:p>
        </p:txBody>
      </p:sp>
      <p:pic>
        <p:nvPicPr>
          <p:cNvPr id="6" name="Picture 2" descr="C:\Users\Администратор\Desktop\фото\Lenovo_A1000_IMG_20180319_164506.jpg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7152" b="7152"/>
          <a:stretch/>
        </p:blipFill>
        <p:spPr bwMode="auto">
          <a:xfrm>
            <a:off x="5292080" y="2420888"/>
            <a:ext cx="3528392" cy="33304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3" descr="C:\Users\Администратор\Desktop\фото\Lenovo_A1000_IMG_20180215_0817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99592" y="2996952"/>
            <a:ext cx="4032448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92080" y="-2979712"/>
            <a:ext cx="3429000" cy="4667944"/>
          </a:xfrm>
        </p:spPr>
        <p:txBody>
          <a:bodyPr/>
          <a:lstStyle/>
          <a:p>
            <a:pPr algn="ctr"/>
            <a:r>
              <a:rPr lang="ru-RU" dirty="0" smtClean="0"/>
              <a:t>Продуктивная деятельность детей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4078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Конструируем спутники 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из песка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7278275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2050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920" y="188640"/>
            <a:ext cx="7242048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Пластилиновое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рисование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Содержимое 7" descr="Lenovo_A1000_IMG_20180301_09422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42778"/>
            <a:ext cx="3521075" cy="2640806"/>
          </a:xfrm>
        </p:spPr>
      </p:pic>
      <p:pic>
        <p:nvPicPr>
          <p:cNvPr id="6147" name="Picture 3" descr="C:\Users\Администратор\Desktop\фото\Lenovo_A1000_IMG_20180301_0929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3816424" cy="4399432"/>
          </a:xfrm>
          <a:prstGeom prst="rect">
            <a:avLst/>
          </a:prstGeom>
          <a:ln w="190500" cap="sq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Прямоугольник 9"/>
          <p:cNvSpPr/>
          <p:nvPr/>
        </p:nvSpPr>
        <p:spPr>
          <a:xfrm>
            <a:off x="5868144" y="234888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C:\Users\Администратор\Desktop\фото\Lenovo_A1000_IMG_20180301_0942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70038" y="1980209"/>
            <a:ext cx="3717964" cy="29297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0" cap="sq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2782757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480720" cy="12961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Рисование 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«Загадочный космос» 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170" name="Picture 2" descr="C:\Users\Администратор\Desktop\фото\Lenovo_A1000_IMG_20171206_0924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83968" y="1844824"/>
            <a:ext cx="3600400" cy="28557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171" name="Picture 3" descr="C:\Users\Администратор\Desktop\фото\Lenovo_A1000_IMG_20171117_0930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3521075" cy="27848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195736" y="508518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 descr="C:\Users\Администратор\Desktop\фото\Lenovo_A1000_IMG_20171117_1005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23728" y="4077072"/>
            <a:ext cx="3744416" cy="2540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279955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Аппликация « космическая техника»  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194" name="Picture 2" descr="C:\Users\Администратор\Desktop\фото\Lenovo_A1000_IMG_20171208_0941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2" y="2067173"/>
            <a:ext cx="3672904" cy="2860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5796136" y="38610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3645024"/>
            <a:ext cx="1642864" cy="12828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948536" y="40134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5" name="Picture 3" descr="C:\Users\Администратор\Desktop\фото\Lenovo_A1000_IMG_20171208_1038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69296" y="2060848"/>
            <a:ext cx="3744416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944709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6943672" cy="7920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Папье – маше «планеты»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2290" name="Picture 2" descr="C:\Users\Администратор\Desktop\фото\Lenovo_A1000_IMG_20180319_1616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7344816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330772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120680" cy="12961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Поделки из цветной бумаги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3315" name="Picture 3" descr="C:\Users\Администратор\Desktop\фото\Lenovo_A1000_IMG_20180518_1001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7200800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90000112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5976664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Поделки из гороха с элементами рисования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flipV="1">
            <a:off x="827584" y="3284985"/>
            <a:ext cx="1080120" cy="1080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Администратор\Desktop\фото\Lenovo_A1000_IMG_20180319_161557.jpg"/>
          <p:cNvPicPr>
            <a:picLocks noChangeAspect="1" noChangeArrowheads="1"/>
          </p:cNvPicPr>
          <p:nvPr/>
        </p:nvPicPr>
        <p:blipFill rotWithShape="1">
          <a:blip r:embed="rId2" cstate="print"/>
          <a:srcRect t="14289"/>
          <a:stretch/>
        </p:blipFill>
        <p:spPr bwMode="auto">
          <a:xfrm>
            <a:off x="277246" y="1791872"/>
            <a:ext cx="2304256" cy="28773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339" name="Picture 3" descr="C:\Users\Администратор\Desktop\фото\Lenovo_A1000_IMG_20180319_1615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43808" y="2708920"/>
            <a:ext cx="2448272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340" name="Picture 4" descr="C:\Users\Администратор\Desktop\фото\Lenovo_A1000_IMG_20180319_16153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9601"/>
          <a:stretch/>
        </p:blipFill>
        <p:spPr bwMode="auto">
          <a:xfrm>
            <a:off x="5508104" y="1700808"/>
            <a:ext cx="2376264" cy="30594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950968" cy="1124744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Подвижные игры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218" name="Picture 2" descr="C:\Users\Администратор\Desktop\фото\Lenovo_A1000_IMG_20180216_0754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6462184" cy="48466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404664"/>
            <a:ext cx="7906072" cy="3225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Проект:</a:t>
            </a:r>
            <a:r>
              <a:rPr lang="ru-RU" dirty="0" smtClean="0"/>
              <a:t> </a:t>
            </a:r>
            <a:r>
              <a:rPr lang="ru-RU" sz="3100" dirty="0" smtClean="0">
                <a:solidFill>
                  <a:srgbClr val="FFFF00"/>
                </a:solidFill>
              </a:rPr>
              <a:t>краткосрочный.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Продолжительность:</a:t>
            </a:r>
            <a:r>
              <a:rPr lang="ru-RU" dirty="0" smtClean="0"/>
              <a:t> </a:t>
            </a:r>
            <a:r>
              <a:rPr lang="ru-RU" sz="3100" dirty="0" smtClean="0">
                <a:solidFill>
                  <a:srgbClr val="FFFF00"/>
                </a:solidFill>
              </a:rPr>
              <a:t>3 недели.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Тип проекта: </a:t>
            </a:r>
            <a:r>
              <a:rPr lang="ru-RU" sz="3100" dirty="0" smtClean="0">
                <a:solidFill>
                  <a:srgbClr val="FFFF00"/>
                </a:solidFill>
              </a:rPr>
              <a:t>творческий, познавательный.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Участники проекта: </a:t>
            </a:r>
            <a:r>
              <a:rPr lang="ru-RU" sz="3100" dirty="0" smtClean="0">
                <a:solidFill>
                  <a:srgbClr val="FFFF00"/>
                </a:solidFill>
              </a:rPr>
              <a:t>дети старшей группы, воспитатели, родители.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8" name="Picture 4" descr="C:\Users\Администратор\Desktop\Космос картинки\Картинки космос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284984"/>
            <a:ext cx="4320480" cy="3033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0"/>
            <a:ext cx="7602116" cy="151216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Конкурсы с родителями: 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макеты 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Содержимое 5" descr="Lenovo_A1000_IMG_20180319_161204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2924944"/>
            <a:ext cx="3312368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42" name="Picture 2" descr="C:\Users\Администратор\Desktop\фото\Lenovo_A1000_IMG_20180319_1021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60032" y="1700808"/>
            <a:ext cx="3065612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43" name="Picture 3" descr="C:\Users\Администратор\Desktop\фото\Lenovo_A1000_IMG_20180319_1021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28501" y="2492896"/>
            <a:ext cx="2232248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453929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27784" y="0"/>
            <a:ext cx="5222776" cy="908720"/>
          </a:xfrm>
        </p:spPr>
        <p:txBody>
          <a:bodyPr/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лэпбуки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1266" name="Picture 2" descr="C:\Users\Администратор\Desktop\фото\Lenovo_A1000_IMG_20180319_1614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3510368" cy="23042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267" name="Picture 3" descr="C:\Users\Администратор\Desktop\фото\Lenovo_A1000_IMG_20180319_1624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55976" y="1340768"/>
            <a:ext cx="3528392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269" name="Picture 5" descr="C:\Users\Администратор\Desktop\фото\Lenovo_A1000_IMG_20180319_1619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345638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270" name="Picture 6" descr="C:\Users\Администратор\Desktop\фото\Lenovo_A1000_IMG_20180319_16203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55976" y="3933056"/>
            <a:ext cx="345638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77470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21428659">
            <a:off x="623008" y="1405610"/>
            <a:ext cx="3962696" cy="167066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Соревнования  «Космические спасатели»	 		</a:t>
            </a:r>
          </a:p>
          <a:p>
            <a:pPr algn="ctr"/>
            <a:endParaRPr lang="ru-RU" sz="2000" dirty="0">
              <a:solidFill>
                <a:srgbClr val="00B0F0"/>
              </a:solidFill>
            </a:endParaRPr>
          </a:p>
        </p:txBody>
      </p:sp>
      <p:pic>
        <p:nvPicPr>
          <p:cNvPr id="7" name="Picture 2" descr="C:\Users\Администратор\Desktop\Космос картинки\IMG_585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23552"/>
          <a:stretch/>
        </p:blipFill>
        <p:spPr bwMode="auto">
          <a:xfrm flipH="1">
            <a:off x="2987824" y="2420888"/>
            <a:ext cx="5616624" cy="3880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32040" y="332656"/>
            <a:ext cx="3886058" cy="1224136"/>
          </a:xfrm>
        </p:spPr>
        <p:txBody>
          <a:bodyPr/>
          <a:lstStyle/>
          <a:p>
            <a:pPr algn="ctr"/>
            <a:r>
              <a:rPr lang="ru-RU" dirty="0" smtClean="0"/>
              <a:t>Заключительный этап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9083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Конкурс стихов 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о космосе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7410" name="Picture 2" descr="C:\Users\Администратор\Desktop\Космос картинки\IMG_584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20645"/>
          <a:stretch/>
        </p:blipFill>
        <p:spPr bwMode="auto">
          <a:xfrm>
            <a:off x="467544" y="1772816"/>
            <a:ext cx="7296744" cy="42081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2205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Викторина «знатоки космоса»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8434" name="Picture 2" descr="C:\Users\Администратор\Desktop\фото\Lenovo_A1000_IMG_20180518_0938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6462184" cy="48466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372" y="116632"/>
            <a:ext cx="7239000" cy="936104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Итоги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проекта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7571184" cy="5544616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 детей сформировались, систематизировались и обобщились знания по астрономии,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Дети овладели элементарными представлениями о науке «Астрономия», космосе, профессии космонавта.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 всех детей обогатился словарь путём введения определённых слов в практику общения, расширилась тематика сюжетно-ролевых, строительных, подвижных игр.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Повысился познавательный интерес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теме    «Космос».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ходе проекта повысилась творческая активность детей и родителей.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Активизировался поиск информации о космосе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в детском саду и дома.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5904656" cy="216024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 !</a:t>
            </a:r>
            <a:endParaRPr lang="ru-RU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Администратор\Desktop\Космос картинки\Картинки сосмос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80928"/>
            <a:ext cx="6869872" cy="36754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239000" cy="7920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Актуальность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132856"/>
            <a:ext cx="6795868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Веками люди вглядывались в ночное небо, пытаясь понять, что скрыто в его бездонной черноте…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2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686" y="188640"/>
            <a:ext cx="79208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Цель проекта: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формирование  у  детей старшего дошкольного возраста представлений о космическом пространстве, Солнечной системе и ее планетах, освоении космоса людьми. </a:t>
            </a: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Задачи: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1. Продолжать расширять представление детей о многообразии космоса.                            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2. Развивать творческое воображение, фантазию, умение импровизировать;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3. Воспитывать взаимопомощь, доброжелательное отношение друг к другу, гордость за людей данной профессии, за свою Родину;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4. Привлечь родителей к совместной деятельности. </a:t>
            </a:r>
          </a:p>
          <a:p>
            <a:pPr lvl="0"/>
            <a:endParaRPr lang="ru-RU" sz="2800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87855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75983"/>
            <a:ext cx="777686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                     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редполагаемый результат</a:t>
            </a:r>
          </a:p>
          <a:p>
            <a:endParaRPr kumimoji="0" lang="ru-RU" sz="2000" b="1" i="0" u="none" strike="noStrike" cap="none" normalizeH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- формирование у детей более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точных представлений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о космосе и Вселенной; 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улучшение межличностных отношений детей в    группе;  </a:t>
            </a:r>
          </a:p>
          <a:p>
            <a:pPr indent="26988">
              <a:buFontTx/>
              <a:buChar char="-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развитие творческой активности у детей и их родителей; 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совместная деятельность родителей и детей.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  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Администратор\Desktop\Космос картинки\Картинка космос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221088"/>
            <a:ext cx="3668713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798" y="33895"/>
            <a:ext cx="7848872" cy="6832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5125" algn="ctr"/>
            <a:r>
              <a:rPr lang="ru-RU" sz="2000" i="1" u="sng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000" i="1" u="sng" dirty="0" smtClean="0">
                <a:solidFill>
                  <a:schemeClr val="bg2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MS PMincho" pitchFamily="18" charset="-128"/>
                <a:cs typeface="Verdana" pitchFamily="34" charset="0"/>
              </a:rPr>
              <a:t>Этапы реализации проекта 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65125"/>
            <a:endParaRPr lang="ru-RU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5125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1 этап </a:t>
            </a:r>
          </a:p>
          <a:p>
            <a:pPr marL="365125">
              <a:buAutoNum type="arabicPeriod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Выявление первоначальных знаний детей о космосе.</a:t>
            </a:r>
          </a:p>
          <a:p>
            <a:pPr marL="365125">
              <a:buAutoNum type="arabicPeriod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Информация родителей о предстоящей деятельности.</a:t>
            </a:r>
          </a:p>
          <a:p>
            <a:pPr marL="365125">
              <a:buAutoNum type="arabicPeriod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Подбор литературы о космосе, презентаций, фотографий, плакатов. </a:t>
            </a:r>
          </a:p>
          <a:p>
            <a:pPr marL="365125"/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5125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2этап</a:t>
            </a:r>
            <a:r>
              <a:rPr lang="ru-RU" sz="2400" b="1" dirty="0" smtClean="0">
                <a:solidFill>
                  <a:srgbClr val="FFC000"/>
                </a:solidFill>
              </a:rPr>
              <a:t> </a:t>
            </a:r>
          </a:p>
          <a:p>
            <a:pPr marL="365125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Проведение недели космоса в группе.</a:t>
            </a:r>
          </a:p>
          <a:p>
            <a:pPr marL="365125"/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5125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3 этап </a:t>
            </a:r>
          </a:p>
          <a:p>
            <a:pPr marL="365125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Организация совместной продуктивной деятельности педагогов, детей, родителей.</a:t>
            </a:r>
          </a:p>
          <a:p>
            <a:endParaRPr lang="ru-R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14290"/>
            <a:ext cx="5695528" cy="55041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Этапы работы над проектом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21428659">
            <a:off x="659849" y="1173288"/>
            <a:ext cx="4218240" cy="1389663"/>
          </a:xfrm>
        </p:spPr>
        <p:txBody>
          <a:bodyPr>
            <a:normAutofit fontScale="92500" lnSpcReduction="10000"/>
          </a:bodyPr>
          <a:lstStyle/>
          <a:p>
            <a:r>
              <a:rPr lang="ru-RU" sz="2000" u="sng" dirty="0" smtClean="0">
                <a:solidFill>
                  <a:schemeClr val="bg2">
                    <a:lumMod val="75000"/>
                  </a:schemeClr>
                </a:solidFill>
              </a:rPr>
              <a:t>Беседы: </a:t>
            </a:r>
          </a:p>
          <a:p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«Орбитальные станции – </a:t>
            </a:r>
          </a:p>
          <a:p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		   дома на орбите»,</a:t>
            </a:r>
          </a:p>
          <a:p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«Что такое космос?»,</a:t>
            </a:r>
          </a:p>
          <a:p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«Что мы знаем о планетах?».</a:t>
            </a:r>
          </a:p>
          <a:p>
            <a:endParaRPr lang="ru-RU" sz="2000" dirty="0">
              <a:solidFill>
                <a:srgbClr val="00B0F0"/>
              </a:solidFill>
            </a:endParaRPr>
          </a:p>
        </p:txBody>
      </p:sp>
      <p:pic>
        <p:nvPicPr>
          <p:cNvPr id="3074" name="Picture 2" descr="C:\Users\Администратор\Desktop\фото\Lenovo_A1000_IMG_20171025_085717.jpg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2486" t="29561" r="12486"/>
          <a:stretch/>
        </p:blipFill>
        <p:spPr bwMode="auto">
          <a:xfrm>
            <a:off x="3059832" y="2708920"/>
            <a:ext cx="5277550" cy="3727311"/>
          </a:xfrm>
          <a:prstGeom prst="rect">
            <a:avLst/>
          </a:prstGeom>
          <a:solidFill>
            <a:schemeClr val="accent4"/>
          </a:solidFill>
          <a:ln w="190500" cap="sq">
            <a:solidFill>
              <a:schemeClr val="bg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4318619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42048" cy="130876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знакомство с планетами Солнечной системы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Администратор\Desktop\фото\Lenovo_A1000_IMG_20180319_1632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3168352" cy="40459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0" name="Picture 4" descr="C:\Users\Администратор\Desktop\фото\Lenovo_A1000_IMG_20180319_1629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844824"/>
            <a:ext cx="3521075" cy="40700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581265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20040"/>
            <a:ext cx="7012632" cy="94872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Просмотр энциклопедий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08" y="1609725"/>
            <a:ext cx="6462184" cy="48466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4416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1318</TotalTime>
  <Words>202</Words>
  <Application>Microsoft Office PowerPoint</Application>
  <PresentationFormat>Экран (4:3)</PresentationFormat>
  <Paragraphs>75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Изящная</vt:lpstr>
      <vt:lpstr>1_Изящная</vt:lpstr>
      <vt:lpstr>2_Изящная</vt:lpstr>
      <vt:lpstr>ТВОРЧЕСКО-ПОЗНАВАТЕЛЬНый Проект   «загадочный КОСМОС»  СТАРШая ГРУППа</vt:lpstr>
      <vt:lpstr> Проект: краткосрочный. Продолжительность: 3 недели. Тип проекта: творческий, познавательный. Участники проекта: дети старшей группы, воспитатели, родители. </vt:lpstr>
      <vt:lpstr>Актуальность</vt:lpstr>
      <vt:lpstr>Презентация PowerPoint</vt:lpstr>
      <vt:lpstr>Презентация PowerPoint</vt:lpstr>
      <vt:lpstr>Презентация PowerPoint</vt:lpstr>
      <vt:lpstr>Этапы работы над проектом</vt:lpstr>
      <vt:lpstr>знакомство с планетами Солнечной системы</vt:lpstr>
      <vt:lpstr>Просмотр энциклопедий</vt:lpstr>
      <vt:lpstr>Играем в  дидактические игры</vt:lpstr>
      <vt:lpstr>Продуктивная деятельность детей</vt:lpstr>
      <vt:lpstr>Конструируем спутники  из песка</vt:lpstr>
      <vt:lpstr>Пластилиновое рисование</vt:lpstr>
      <vt:lpstr>Рисование  «Загадочный космос»  </vt:lpstr>
      <vt:lpstr>Аппликация « космическая техника»   </vt:lpstr>
      <vt:lpstr>Папье – маше «планеты»</vt:lpstr>
      <vt:lpstr>Поделки из цветной бумаги</vt:lpstr>
      <vt:lpstr>Поделки из гороха с элементами рисования </vt:lpstr>
      <vt:lpstr>Подвижные игры</vt:lpstr>
      <vt:lpstr>Конкурсы с родителями:  макеты  </vt:lpstr>
      <vt:lpstr>лэпбуки</vt:lpstr>
      <vt:lpstr>Заключительный этап проекта</vt:lpstr>
      <vt:lpstr>Конкурс стихов  о космосе</vt:lpstr>
      <vt:lpstr>Викторина «знатоки космоса»</vt:lpstr>
      <vt:lpstr>Итоги проекта</vt:lpstr>
      <vt:lpstr>Спасибо за внимание 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ПРЕКТА НА ТЕМУ: « МЫ И КОСМОС» ДЛЯ ДЕТЕЙ СТАРШЕЙ ЛОГОПЕДИЧЕСКОЙ ГРУППЫ</dc:title>
  <dc:creator>Пользователь Windows</dc:creator>
  <cp:lastModifiedBy>User</cp:lastModifiedBy>
  <cp:revision>165</cp:revision>
  <dcterms:created xsi:type="dcterms:W3CDTF">2013-05-06T06:30:30Z</dcterms:created>
  <dcterms:modified xsi:type="dcterms:W3CDTF">2021-04-13T12:36:58Z</dcterms:modified>
</cp:coreProperties>
</file>