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72" r:id="rId2"/>
    <p:sldId id="257" r:id="rId3"/>
    <p:sldId id="262" r:id="rId4"/>
    <p:sldId id="263" r:id="rId5"/>
    <p:sldId id="271" r:id="rId6"/>
    <p:sldId id="264" r:id="rId7"/>
    <p:sldId id="266" r:id="rId8"/>
    <p:sldId id="27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60" d="100"/>
          <a:sy n="60" d="100"/>
        </p:scale>
        <p:origin x="-84" y="-2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73B1-C53D-4072-8252-393C3A291E89}" type="datetimeFigureOut">
              <a:rPr lang="ru-RU" smtClean="0"/>
              <a:t>20.05.2022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71CC-A7E8-4259-BBF4-25AAFDAF4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524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73B1-C53D-4072-8252-393C3A291E89}" type="datetimeFigureOut">
              <a:rPr lang="ru-RU" smtClean="0"/>
              <a:t>20.05.2022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71CC-A7E8-4259-BBF4-25AAFDAF4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8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73B1-C53D-4072-8252-393C3A291E89}" type="datetimeFigureOut">
              <a:rPr lang="ru-RU" smtClean="0"/>
              <a:t>20.05.2022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71CC-A7E8-4259-BBF4-25AAFDAF490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787809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73B1-C53D-4072-8252-393C3A291E89}" type="datetimeFigureOut">
              <a:rPr lang="ru-RU" smtClean="0"/>
              <a:t>20.05.2022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71CC-A7E8-4259-BBF4-25AAFDAF4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402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73B1-C53D-4072-8252-393C3A291E89}" type="datetimeFigureOut">
              <a:rPr lang="ru-RU" smtClean="0"/>
              <a:t>20.05.2022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71CC-A7E8-4259-BBF4-25AAFDAF490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763468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73B1-C53D-4072-8252-393C3A291E89}" type="datetimeFigureOut">
              <a:rPr lang="ru-RU" smtClean="0"/>
              <a:t>20.05.2022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71CC-A7E8-4259-BBF4-25AAFDAF4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5336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73B1-C53D-4072-8252-393C3A291E89}" type="datetimeFigureOut">
              <a:rPr lang="ru-RU" smtClean="0"/>
              <a:t>20.05.2022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71CC-A7E8-4259-BBF4-25AAFDAF4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7270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73B1-C53D-4072-8252-393C3A291E89}" type="datetimeFigureOut">
              <a:rPr lang="ru-RU" smtClean="0"/>
              <a:t>20.05.2022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71CC-A7E8-4259-BBF4-25AAFDAF4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872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73B1-C53D-4072-8252-393C3A291E89}" type="datetimeFigureOut">
              <a:rPr lang="ru-RU" smtClean="0"/>
              <a:t>20.05.2022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71CC-A7E8-4259-BBF4-25AAFDAF4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696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73B1-C53D-4072-8252-393C3A291E89}" type="datetimeFigureOut">
              <a:rPr lang="ru-RU" smtClean="0"/>
              <a:t>20.05.2022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71CC-A7E8-4259-BBF4-25AAFDAF4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202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73B1-C53D-4072-8252-393C3A291E89}" type="datetimeFigureOut">
              <a:rPr lang="ru-RU" smtClean="0"/>
              <a:t>20.05.2022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71CC-A7E8-4259-BBF4-25AAFDAF4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591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73B1-C53D-4072-8252-393C3A291E89}" type="datetimeFigureOut">
              <a:rPr lang="ru-RU" smtClean="0"/>
              <a:t>20.05.2022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71CC-A7E8-4259-BBF4-25AAFDAF4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872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73B1-C53D-4072-8252-393C3A291E89}" type="datetimeFigureOut">
              <a:rPr lang="ru-RU" smtClean="0"/>
              <a:t>20.05.2022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71CC-A7E8-4259-BBF4-25AAFDAF4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363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73B1-C53D-4072-8252-393C3A291E89}" type="datetimeFigureOut">
              <a:rPr lang="ru-RU" smtClean="0"/>
              <a:t>20.05.2022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71CC-A7E8-4259-BBF4-25AAFDAF4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407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73B1-C53D-4072-8252-393C3A291E89}" type="datetimeFigureOut">
              <a:rPr lang="ru-RU" smtClean="0"/>
              <a:t>20.05.2022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71CC-A7E8-4259-BBF4-25AAFDAF4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192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73B1-C53D-4072-8252-393C3A291E89}" type="datetimeFigureOut">
              <a:rPr lang="ru-RU" smtClean="0"/>
              <a:t>20.05.2022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71CC-A7E8-4259-BBF4-25AAFDAF4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229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F73B1-C53D-4072-8252-393C3A291E89}" type="datetimeFigureOut">
              <a:rPr lang="ru-RU" smtClean="0"/>
              <a:t>20.05.2022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B1D71CC-A7E8-4259-BBF4-25AAFDAF4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444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  <p:sldLayoutId id="2147483865" r:id="rId13"/>
    <p:sldLayoutId id="2147483866" r:id="rId14"/>
    <p:sldLayoutId id="2147483867" r:id="rId15"/>
    <p:sldLayoutId id="214748386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">
            <a:extLst>
              <a:ext uri="{FF2B5EF4-FFF2-40B4-BE49-F238E27FC236}">
                <a16:creationId xmlns:a16="http://schemas.microsoft.com/office/drawing/2014/main" xmlns="" id="{809F7D54-65AA-4D3D-8F89-97D662F581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760" y="380860"/>
            <a:ext cx="1298711" cy="12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00892" y="3100643"/>
            <a:ext cx="99408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4800" spc="-1" dirty="0"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стенд по технологии</a:t>
            </a:r>
            <a:r>
              <a:rPr lang="en-US" sz="4800" spc="-1" dirty="0"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PON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xmlns="" id="{2C4F711D-5227-4B0E-A956-A23CDCEF60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8502" y="4971748"/>
            <a:ext cx="3036654" cy="1895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311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C49D27C-3755-4740-8D2E-117AFF1D647D}"/>
              </a:ext>
            </a:extLst>
          </p:cNvPr>
          <p:cNvSpPr txBox="1"/>
          <p:nvPr/>
        </p:nvSpPr>
        <p:spPr>
          <a:xfrm>
            <a:off x="1201783" y="1293554"/>
            <a:ext cx="814310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написана на актуальную тему – построение сетей по технологии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PON. Большинство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крупных российских операторов фиксированной связи сегодня выбирают технологии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целью внедрения широкополосных услуг. 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идет в ногу со временем, но и во многом опережает его, благодаря использованию оптического волокна, появляется возможность гарантировать высокое качество и большее количество услуг каждому абоненту. Видеонаблюдение, удаленный доступ, охранно-пожарная сигнализация и другие услуги с помощью технологии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становятся доступны для абонентов. Носителем сигнала становятся не электрические импульсы, а импульсы света, которые могут распространяться по такому кабелю на большие расстояния без значительной потери качества. 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 технологии позволяют говорить о перспективах разработки и внедрения множества других услуг для лучшего качества жизни. </a:t>
            </a:r>
          </a:p>
          <a:p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ногу со временем, но и во многом опережает его, благодаря 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использованию оптического волокна, появляется возможность гарантировать высокое качество и большее количество услуг каждому абоненту. Видеонаблюдение, удаленный доступ, охранно-пожарная сигнализация и другие услуги.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201783" y="295082"/>
            <a:ext cx="8596668" cy="8604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sz="5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931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12FBC9C0-7612-4E46-BC9B-136995348015}"/>
              </a:ext>
            </a:extLst>
          </p:cNvPr>
          <p:cNvSpPr txBox="1"/>
          <p:nvPr/>
        </p:nvSpPr>
        <p:spPr>
          <a:xfrm>
            <a:off x="1556952" y="882"/>
            <a:ext cx="94693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Компоненты </a:t>
            </a:r>
            <a:r>
              <a:rPr lang="ru-RU" sz="2800" b="1" dirty="0">
                <a:solidFill>
                  <a:schemeClr val="bg1"/>
                </a:solidFill>
              </a:rPr>
              <a:t>распределительной сети </a:t>
            </a:r>
            <a:r>
              <a:rPr lang="ru-RU" sz="2800" b="1" dirty="0" smtClean="0">
                <a:solidFill>
                  <a:schemeClr val="bg1"/>
                </a:solidFill>
              </a:rPr>
              <a:t>PON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Picture 2096">
            <a:extLst>
              <a:ext uri="{FF2B5EF4-FFF2-40B4-BE49-F238E27FC236}">
                <a16:creationId xmlns:a16="http://schemas.microsoft.com/office/drawing/2014/main" xmlns="" id="{09FBD672-892E-4EA0-82A7-31650A4373A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39706" y="2898192"/>
            <a:ext cx="4746398" cy="1600479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87433E1B-4DB8-4431-9A2D-1F2CEB3FA451}"/>
              </a:ext>
            </a:extLst>
          </p:cNvPr>
          <p:cNvSpPr/>
          <p:nvPr/>
        </p:nvSpPr>
        <p:spPr>
          <a:xfrm>
            <a:off x="182156" y="2375044"/>
            <a:ext cx="4301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Кабель оптический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ДОТс-П-24У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(3х8)-4кН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4F96AC9C-EBA7-47F6-9EDC-25C2582E2139}"/>
              </a:ext>
            </a:extLst>
          </p:cNvPr>
          <p:cNvSpPr/>
          <p:nvPr/>
        </p:nvSpPr>
        <p:spPr>
          <a:xfrm>
            <a:off x="182156" y="4623461"/>
            <a:ext cx="59456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Кабель оптический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распределительный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ОК-НРС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нг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(А)-HF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06A1ABDC-F0D7-4D00-A40E-082402220E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49" y="701280"/>
            <a:ext cx="5174151" cy="1600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6638BD87-1842-4148-A21F-CF05B1BBC09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4330" y="874227"/>
            <a:ext cx="5308184" cy="424335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586F4879-4E44-4E2B-9A0E-EC3D67684C63}"/>
              </a:ext>
            </a:extLst>
          </p:cNvPr>
          <p:cNvSpPr/>
          <p:nvPr/>
        </p:nvSpPr>
        <p:spPr>
          <a:xfrm>
            <a:off x="7375320" y="5117583"/>
            <a:ext cx="34662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Муфта МТОК-В4/480-2К4845-К ССД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531146" y="240088"/>
            <a:ext cx="10213860" cy="849100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Компоненты 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распределительной сети GPON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327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5FF4333C-C2E1-473D-B972-01D17CD0B22E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72" y="711468"/>
            <a:ext cx="5067134" cy="419372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6610B761-CCE6-4625-BD54-62391EC38ACF}"/>
              </a:ext>
            </a:extLst>
          </p:cNvPr>
          <p:cNvSpPr/>
          <p:nvPr/>
        </p:nvSpPr>
        <p:spPr>
          <a:xfrm>
            <a:off x="576966" y="4147551"/>
            <a:ext cx="42591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Шнур ШОС-SM/0.9мм-SC/APC-p/t -1.5м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Кросс ШКОН   -ММА/2 -8 -SC    ~  -(корпус) ~ ССД внешний вид 2">
            <a:extLst>
              <a:ext uri="{FF2B5EF4-FFF2-40B4-BE49-F238E27FC236}">
                <a16:creationId xmlns:a16="http://schemas.microsoft.com/office/drawing/2014/main" xmlns="" id="{AB17846A-6363-49EB-966E-D5C6637B765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817" y="689704"/>
            <a:ext cx="5271048" cy="382717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4D51AB3F-E791-4C44-AA15-1C2D9F72E30A}"/>
              </a:ext>
            </a:extLst>
          </p:cNvPr>
          <p:cNvSpPr/>
          <p:nvPr/>
        </p:nvSpPr>
        <p:spPr>
          <a:xfrm>
            <a:off x="7456690" y="4516883"/>
            <a:ext cx="36212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Кросс ШКОН -ММА/2 -8 -SC ССД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66280" y="163018"/>
            <a:ext cx="9374107" cy="1096899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Компоненты распределительной сети GPON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1213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8F43AD01-AE43-479F-B388-5F288222FDE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841" y="618798"/>
            <a:ext cx="5036871" cy="46943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E99F8B35-79AF-45BD-8AFC-9850D6B0D3CD}"/>
              </a:ext>
            </a:extLst>
          </p:cNvPr>
          <p:cNvSpPr/>
          <p:nvPr/>
        </p:nvSpPr>
        <p:spPr>
          <a:xfrm>
            <a:off x="617271" y="4494451"/>
            <a:ext cx="39254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ШКОН-КПВ-192(6)/320(10) с установленными разветвителями PLC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81DC3038-E5E6-46A1-A94C-9656E46F018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409403" y="1515778"/>
            <a:ext cx="5685757" cy="346773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123DD138-2543-4E38-89D1-D312FC9CDF3F}"/>
              </a:ext>
            </a:extLst>
          </p:cNvPr>
          <p:cNvSpPr/>
          <p:nvPr/>
        </p:nvSpPr>
        <p:spPr>
          <a:xfrm>
            <a:off x="4723617" y="5783394"/>
            <a:ext cx="30573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Модуль кроссовый откидной К-24SC-24SC/APC-24SC/APC ССД КПВ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E1ADF430-7240-4B6C-954D-6630C85F5E94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719781" y="831814"/>
            <a:ext cx="4530811" cy="399807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5EF98A7E-104D-4363-8D19-96132713F0A5}"/>
              </a:ext>
            </a:extLst>
          </p:cNvPr>
          <p:cNvSpPr/>
          <p:nvPr/>
        </p:nvSpPr>
        <p:spPr>
          <a:xfrm>
            <a:off x="8998654" y="5083293"/>
            <a:ext cx="29066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РО-1х16 -PLC -SM/2,0 -1,0 м-SC/APC ССД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41586" y="70349"/>
            <a:ext cx="9779242" cy="1096899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Компоненты распределительной сети GPON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86469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640">
            <a:extLst>
              <a:ext uri="{FF2B5EF4-FFF2-40B4-BE49-F238E27FC236}">
                <a16:creationId xmlns:a16="http://schemas.microsoft.com/office/drawing/2014/main" xmlns="" id="{62B52086-C283-43E4-B1FC-E2AEBBCEF64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977581" y="797543"/>
            <a:ext cx="5843451" cy="356616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9E886DFA-D61F-4F02-8D3C-905C757B773F}"/>
              </a:ext>
            </a:extLst>
          </p:cNvPr>
          <p:cNvSpPr/>
          <p:nvPr/>
        </p:nvSpPr>
        <p:spPr>
          <a:xfrm>
            <a:off x="6184267" y="4417657"/>
            <a:ext cx="4587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Оптический модем ONT ZTE ZXHN 670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xmlns="" id="{5FAA740C-11E7-4B81-A7F9-B2F76896B5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7543"/>
            <a:ext cx="5977581" cy="4782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A5C9CFCD-1C3A-4F29-B995-E85172C72282}"/>
              </a:ext>
            </a:extLst>
          </p:cNvPr>
          <p:cNvSpPr/>
          <p:nvPr/>
        </p:nvSpPr>
        <p:spPr>
          <a:xfrm>
            <a:off x="1663822" y="5480584"/>
            <a:ext cx="299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Системный блок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63822" y="0"/>
            <a:ext cx="7766936" cy="1096899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Компоненты распределительной сети GPON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83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278438EF-8618-41E5-BCD1-A52A8B80B33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22" y="463020"/>
            <a:ext cx="3409301" cy="2246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7BCEAD5-AFE7-4F82-9CD3-9BDDE41119F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1423" y="463020"/>
            <a:ext cx="4677048" cy="2246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512A29F-AC72-4D02-8695-57E6CD79F31A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22" y="3361612"/>
            <a:ext cx="5770880" cy="32372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Tempo 930XC-30F - оптический рефлектометр PON (1310/1550/1625нм) с фильтром, функцией оптического тестера и визуализатора повреждений, UPC/SC">
            <a:extLst>
              <a:ext uri="{FF2B5EF4-FFF2-40B4-BE49-F238E27FC236}">
                <a16:creationId xmlns:a16="http://schemas.microsoft.com/office/drawing/2014/main" xmlns="" id="{921AACAF-2BCA-4EA9-B56D-03B81F5F8CC0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4586" y="513353"/>
            <a:ext cx="3114850" cy="339052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8EED1629-2EF9-4184-BFBF-BF3E11EE441E}"/>
              </a:ext>
            </a:extLst>
          </p:cNvPr>
          <p:cNvSpPr/>
          <p:nvPr/>
        </p:nvSpPr>
        <p:spPr>
          <a:xfrm>
            <a:off x="270630" y="2709532"/>
            <a:ext cx="35096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Измеритель оптической мощности EXFO PPM-352C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5C75F905-94CB-44DB-B2E7-6AB481BD79BA}"/>
              </a:ext>
            </a:extLst>
          </p:cNvPr>
          <p:cNvSpPr/>
          <p:nvPr/>
        </p:nvSpPr>
        <p:spPr>
          <a:xfrm>
            <a:off x="3952874" y="2709533"/>
            <a:ext cx="47227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Источник видимого излучения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Grandway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VLS-8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84B22669-71C5-484C-8AE5-E4217A3BC359}"/>
              </a:ext>
            </a:extLst>
          </p:cNvPr>
          <p:cNvSpPr/>
          <p:nvPr/>
        </p:nvSpPr>
        <p:spPr>
          <a:xfrm>
            <a:off x="5877783" y="5904411"/>
            <a:ext cx="25006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Оптический тестер VIAVI (JDSU) OLTS-85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78E9613-78AB-4B1C-9C55-883ACC0C2A75}"/>
              </a:ext>
            </a:extLst>
          </p:cNvPr>
          <p:cNvSpPr/>
          <p:nvPr/>
        </p:nvSpPr>
        <p:spPr>
          <a:xfrm rot="10800000" flipV="1">
            <a:off x="8767502" y="3903077"/>
            <a:ext cx="34244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Оптический рефлектометр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PON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Tempo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930XC-30F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7320BEF8-FAAA-4922-A4A9-20C4793744E9}"/>
              </a:ext>
            </a:extLst>
          </p:cNvPr>
          <p:cNvSpPr/>
          <p:nvPr/>
        </p:nvSpPr>
        <p:spPr>
          <a:xfrm>
            <a:off x="3625308" y="-9867"/>
            <a:ext cx="40741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Тестирование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сети </a:t>
            </a:r>
            <a:r>
              <a:rPr 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PON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190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2960" y="979715"/>
            <a:ext cx="83210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Технология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PON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Gigabit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Passive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Optical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Network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– это пассивная оптическая сеть, провайдер которой может поставлять высокоскоростной доступ в Интернет со скоростью до 1 Гбит/сек. Одинаковая скорость как от провайдера, так и от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пользователя.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Вся  городская сеть переходит на оптический кабель.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79269" y="2457043"/>
            <a:ext cx="777239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"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Стремительное внедрение сетевых технологий в повседневную жизнь человека, привело к тому, что сегодня это уже хорошо отлаженная система, включающая в себя Интернет, телефонию, и телевидение, все составляющие которой работают синхронно, не мешая друг другу. Быстрому развитию сетей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Ethernet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способствовало внедрение технологии пассивных оптических сетей.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969383" y="152386"/>
            <a:ext cx="8070113" cy="82733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1473147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493</TotalTime>
  <Words>319</Words>
  <Application>Microsoft Office PowerPoint</Application>
  <PresentationFormat>Произвольный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цифрового развития, связи и массовых коммуникаций  Российской Федерации  КОЛЛЕДЖ  ТЕЛЕКОММУНИКАЦИЙ ордена Трудового Красного Знамени федерального государственного бюджетного  образовательного учреждения высшего образования «Московский технический университет связи и информатики»</dc:title>
  <dc:creator>a.pashkov@outlook.com</dc:creator>
  <cp:lastModifiedBy>USER</cp:lastModifiedBy>
  <cp:revision>30</cp:revision>
  <dcterms:created xsi:type="dcterms:W3CDTF">2022-02-09T06:09:06Z</dcterms:created>
  <dcterms:modified xsi:type="dcterms:W3CDTF">2022-05-20T12:36:01Z</dcterms:modified>
</cp:coreProperties>
</file>