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3" r:id="rId5"/>
    <p:sldId id="261" r:id="rId6"/>
    <p:sldId id="262" r:id="rId7"/>
    <p:sldId id="259" r:id="rId8"/>
    <p:sldId id="265" r:id="rId9"/>
    <p:sldId id="266" r:id="rId10"/>
    <p:sldId id="267" r:id="rId11"/>
    <p:sldId id="268" r:id="rId12"/>
    <p:sldId id="274" r:id="rId13"/>
    <p:sldId id="272" r:id="rId14"/>
    <p:sldId id="275" r:id="rId15"/>
    <p:sldId id="273" r:id="rId16"/>
    <p:sldId id="276" r:id="rId17"/>
    <p:sldId id="27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tokareva" initials="et" lastIdx="1" clrIdx="0">
    <p:extLst>
      <p:ext uri="{19B8F6BF-5375-455C-9EA6-DF929625EA0E}">
        <p15:presenceInfo xmlns:p15="http://schemas.microsoft.com/office/powerpoint/2012/main" userId="24b9bf59ed9d164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EF1EEF-501D-4664-B727-B8F234D9DB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609600"/>
            <a:ext cx="7998177" cy="344123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способы решения</a:t>
            </a:r>
            <a:b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финансово-экономических задач</a:t>
            </a:r>
            <a:endParaRPr lang="ru-RU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F4E1BA-F820-4010-A886-9EB579799A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581341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Токарева Елена Юрьевна ,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НМБОУ « Гимназия №11»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Анжеро-Судженск</a:t>
            </a:r>
          </a:p>
        </p:txBody>
      </p:sp>
    </p:spTree>
    <p:extLst>
      <p:ext uri="{BB962C8B-B14F-4D97-AF65-F5344CB8AC3E}">
        <p14:creationId xmlns:p14="http://schemas.microsoft.com/office/powerpoint/2010/main" val="74009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11E37B96-FE5D-4BEF-818E-1F1FEB3C83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654" y="628623"/>
            <a:ext cx="3328704" cy="282269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Текст 9">
                <a:extLst>
                  <a:ext uri="{FF2B5EF4-FFF2-40B4-BE49-F238E27FC236}">
                    <a16:creationId xmlns:a16="http://schemas.microsoft.com/office/drawing/2014/main" id="{8CCD0611-42F9-485D-BF6B-A11D4974F8C1}"/>
                  </a:ext>
                </a:extLst>
              </p:cNvPr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2600335" y="4023444"/>
                <a:ext cx="6734597" cy="2834556"/>
              </a:xfrm>
            </p:spPr>
            <p:txBody>
              <a:bodyPr>
                <a:normAutofit fontScale="25000" lnSpcReduction="20000"/>
              </a:bodyPr>
              <a:lstStyle/>
              <a:p>
                <a:endPara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9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sz="9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BTFC</a:t>
                </a:r>
                <a:r>
                  <a:rPr lang="en-US" sz="9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9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9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9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𝑩𝑻</m:t>
                        </m:r>
                        <m:r>
                          <a:rPr lang="en-US" sz="9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9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𝑭𝑪</m:t>
                        </m:r>
                      </m:num>
                      <m:den>
                        <m:r>
                          <a:rPr lang="en-US" sz="9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sz="9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sz="96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BC</m:t>
                    </m:r>
                    <m:r>
                      <a:rPr lang="ru-RU" sz="96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ru-RU" sz="96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сумма процентных выплат</a:t>
                </a:r>
                <a:endParaRPr lang="en-US" sz="9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2,5=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96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9600" b="1" i="1" smtClean="0">
                            <a:latin typeface="Cambria Math" panose="02040503050406030204" pitchFamily="18" charset="0"/>
                          </a:rPr>
                          <m:t>𝑲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9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96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9600" b="1" i="1" smtClean="0">
                                <a:latin typeface="Cambria Math" panose="02040503050406030204" pitchFamily="18" charset="0"/>
                              </a:rPr>
                              <m:t>𝑲</m:t>
                            </m:r>
                          </m:num>
                          <m:den>
                            <m:r>
                              <a:rPr lang="en-US" sz="9600" b="1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den>
                        </m:f>
                      </m:num>
                      <m:den>
                        <m:r>
                          <a:rPr lang="en-US" sz="96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96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96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9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</a:p>
              <a:p>
                <a:r>
                  <a:rPr lang="en-US" sz="9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5=2,5</a:t>
                </a:r>
                <a14:m>
                  <m:oMath xmlns:m="http://schemas.openxmlformats.org/officeDocument/2006/math"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sz="96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9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9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9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9600" b="1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9600" b="1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𝒏</m:t>
                    </m:r>
                    <m:r>
                      <a:rPr lang="en-US" sz="96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ru-RU" sz="96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96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</m:t>
                    </m:r>
                  </m:oMath>
                </a14:m>
                <a:r>
                  <a:rPr lang="en-US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10=n+5 </a:t>
                </a:r>
                <a:r>
                  <a:rPr lang="ru-RU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en-US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n=4 </a:t>
                </a:r>
              </a:p>
              <a:p>
                <a:r>
                  <a:rPr lang="en-US" sz="9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ru-RU" sz="9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  4 года. </a:t>
                </a:r>
              </a:p>
              <a:p>
                <a:r>
                  <a:rPr lang="en-US" sz="9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</a:p>
              <a:p>
                <a:endParaRPr lang="en-US" sz="9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Текст 9">
                <a:extLst>
                  <a:ext uri="{FF2B5EF4-FFF2-40B4-BE49-F238E27FC236}">
                    <a16:creationId xmlns:a16="http://schemas.microsoft.com/office/drawing/2014/main" id="{8CCD0611-42F9-485D-BF6B-A11D4974F8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2600335" y="4023444"/>
                <a:ext cx="6734597" cy="2834556"/>
              </a:xfrm>
              <a:blipFill>
                <a:blip r:embed="rId3"/>
                <a:stretch>
                  <a:fillRect l="-14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30F51056-F9E1-4572-A3EE-424234509579}"/>
                  </a:ext>
                </a:extLst>
              </p:cNvPr>
              <p:cNvSpPr/>
              <p:nvPr/>
            </p:nvSpPr>
            <p:spPr>
              <a:xfrm>
                <a:off x="4094339" y="784425"/>
                <a:ext cx="7454194" cy="32869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Пусть </a:t>
                </a:r>
                <a:r>
                  <a:rPr lang="ru-RU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прямоугольник </a:t>
                </a:r>
                <a:r>
                  <a:rPr lang="en-US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ABCD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площадью</a:t>
                </a:r>
                <a:endParaRPr lang="ru-RU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К= 5млн. 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«тело кредита»</a:t>
                </a:r>
              </a:p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ru-RU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Сторона 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АД 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срок , на который взят кредит</a:t>
                </a:r>
              </a:p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АВ 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𝑲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ежемесячная выплата по кредиту</a:t>
                </a:r>
              </a:p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sz="20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BTFC</a:t>
                </a:r>
                <a:r>
                  <a:rPr 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7,5-5 = 2,5 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 сумма процентных выплат</a:t>
                </a:r>
              </a:p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ВТ</a:t>
                </a:r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𝑲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наибольшая процентная выплата</a:t>
                </a:r>
              </a:p>
              <a:p>
                <a:pPr lvl="0" algn="just">
                  <a:spcBef>
                    <a:spcPts val="1000"/>
                  </a:spcBef>
                  <a:buClr>
                    <a:srgbClr val="90C226"/>
                  </a:buClr>
                  <a:buSzPct val="80000"/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FC</a:t>
                </a:r>
                <a:r>
                  <a:rPr 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𝑲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ru-RU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наименьшая процентная </a:t>
                </a:r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выплата</a:t>
                </a:r>
                <a:endParaRPr 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>
                <a:extLst>
                  <a:ext uri="{FF2B5EF4-FFF2-40B4-BE49-F238E27FC236}">
                    <a16:creationId xmlns:a16="http://schemas.microsoft.com/office/drawing/2014/main" id="{30F51056-F9E1-4572-A3EE-4242345095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4339" y="784425"/>
                <a:ext cx="7454194" cy="3286925"/>
              </a:xfrm>
              <a:prstGeom prst="rect">
                <a:avLst/>
              </a:prstGeom>
              <a:blipFill>
                <a:blip r:embed="rId4"/>
                <a:stretch>
                  <a:fillRect l="-900" t="-1113" b="-3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B5854C4-91C7-4677-AFC5-68AD1E8BA143}"/>
              </a:ext>
            </a:extLst>
          </p:cNvPr>
          <p:cNvSpPr txBox="1"/>
          <p:nvPr/>
        </p:nvSpPr>
        <p:spPr>
          <a:xfrm>
            <a:off x="3087757" y="980661"/>
            <a:ext cx="51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</a:t>
            </a:r>
            <a:endParaRPr lang="ru-RU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F230BE-94C4-4BCE-B5C9-F1CE58426470}"/>
              </a:ext>
            </a:extLst>
          </p:cNvPr>
          <p:cNvSpPr txBox="1"/>
          <p:nvPr/>
        </p:nvSpPr>
        <p:spPr>
          <a:xfrm>
            <a:off x="3214316" y="1855304"/>
            <a:ext cx="217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11E7AFCA-D7BB-4C02-8178-CD50678184AC}"/>
                  </a:ext>
                </a:extLst>
              </p:cNvPr>
              <p:cNvSpPr/>
              <p:nvPr/>
            </p:nvSpPr>
            <p:spPr>
              <a:xfrm>
                <a:off x="2600335" y="1549867"/>
                <a:ext cx="1005950" cy="6108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𝑲</m:t>
                          </m:r>
                        </m:num>
                        <m:den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den>
                      </m:f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11E7AFCA-D7BB-4C02-8178-CD50678184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0335" y="1549867"/>
                <a:ext cx="1005950" cy="61087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>
                <a:extLst>
                  <a:ext uri="{FF2B5EF4-FFF2-40B4-BE49-F238E27FC236}">
                    <a16:creationId xmlns:a16="http://schemas.microsoft.com/office/drawing/2014/main" id="{C61B5962-F54B-42C4-A9DE-9821E390BDD6}"/>
                  </a:ext>
                </a:extLst>
              </p:cNvPr>
              <p:cNvSpPr/>
              <p:nvPr/>
            </p:nvSpPr>
            <p:spPr>
              <a:xfrm>
                <a:off x="25727" y="1445103"/>
                <a:ext cx="101181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𝑲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𝟎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Прямоугольник 18">
                <a:extLst>
                  <a:ext uri="{FF2B5EF4-FFF2-40B4-BE49-F238E27FC236}">
                    <a16:creationId xmlns:a16="http://schemas.microsoft.com/office/drawing/2014/main" id="{C61B5962-F54B-42C4-A9DE-9821E390BD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27" y="1445103"/>
                <a:ext cx="1011815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7537241-913F-4A57-B691-1864ED525306}"/>
              </a:ext>
            </a:extLst>
          </p:cNvPr>
          <p:cNvSpPr/>
          <p:nvPr/>
        </p:nvSpPr>
        <p:spPr>
          <a:xfrm>
            <a:off x="1696278" y="3188797"/>
            <a:ext cx="378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2177" y="177679"/>
            <a:ext cx="8297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№2</a:t>
            </a:r>
            <a:endParaRPr lang="ru-RU" sz="3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221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0286BFD-BC71-4F6E-B3EB-8BCB1523B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187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№3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142B031-5645-483A-95B4-BD8B458E2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91479"/>
            <a:ext cx="8596668" cy="506233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планируется взять кредит в банке на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месяцев.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его возврата таковы: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1-го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каждого месяца долг возрастает на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концом предыдущего месяца;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2-ое по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14–</a:t>
            </a:r>
            <a:r>
              <a:rPr lang="ru-RU" sz="24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каждого месяца необходимо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выплатить часть долга;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числа каждого месяца долг должен быть на одну и ту же сумму меньше долга на 15 –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число предыдущего месяца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восьмая выплата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тыс.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сумму нужно вернуть банку в течение всего срока кредитования?</a:t>
            </a:r>
          </a:p>
        </p:txBody>
      </p:sp>
    </p:spTree>
    <p:extLst>
      <p:ext uri="{BB962C8B-B14F-4D97-AF65-F5344CB8AC3E}">
        <p14:creationId xmlns:p14="http://schemas.microsoft.com/office/powerpoint/2010/main" val="90250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21311" y="1027289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1E37B96-FE5D-4BEF-818E-1F1FEB3C83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973" y="251218"/>
            <a:ext cx="3226857" cy="2736328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1738489" y="474133"/>
            <a:ext cx="1635222" cy="2751189"/>
            <a:chOff x="1738489" y="474133"/>
            <a:chExt cx="1635222" cy="2751189"/>
          </a:xfrm>
        </p:grpSpPr>
        <p:sp>
          <p:nvSpPr>
            <p:cNvPr id="10" name="TextBox 9"/>
            <p:cNvSpPr txBox="1"/>
            <p:nvPr/>
          </p:nvSpPr>
          <p:spPr>
            <a:xfrm>
              <a:off x="1738489" y="474133"/>
              <a:ext cx="372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</a:t>
              </a:r>
              <a:endParaRPr lang="ru-RU" dirty="0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1796134" y="826061"/>
              <a:ext cx="1577577" cy="2399261"/>
              <a:chOff x="1854245" y="874888"/>
              <a:chExt cx="1577577" cy="2399261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2040513" y="874888"/>
                <a:ext cx="0" cy="1862667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1854245" y="2904817"/>
                <a:ext cx="3725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K</a:t>
                </a:r>
                <a:endParaRPr lang="ru-RU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221311" y="1806222"/>
                <a:ext cx="2105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C</a:t>
                </a:r>
                <a:endParaRPr lang="ru-RU" dirty="0"/>
              </a:p>
            </p:txBody>
          </p:sp>
        </p:grpSp>
      </p:grpSp>
      <p:sp>
        <p:nvSpPr>
          <p:cNvPr id="13" name="Прямоугольник 12"/>
          <p:cNvSpPr/>
          <p:nvPr/>
        </p:nvSpPr>
        <p:spPr>
          <a:xfrm>
            <a:off x="3780444" y="1038727"/>
            <a:ext cx="67394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прямоугольник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площадью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кредита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m=0,01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Сторона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-срок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который взят кредит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𝑲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/15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выплата по кредиту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𝑲∙𝟎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-наибольшая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процентная выплата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𝑲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0,01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-наименьшая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млн.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восьмая выплата.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9866" y="3962604"/>
            <a:ext cx="83876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 геометрическую модель задачи: площадь трапеции 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BTFC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–общая сумма выплат за весь период.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отрезок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–средняя линия трапеции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BTFC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значит 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=(𝑨𝑻+𝑫𝑭)/𝟐∙𝑨𝑫  −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выплат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108000∙15=1620000рублей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:1620000рублей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1776" y="120727"/>
            <a:ext cx="6107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</a:t>
            </a:r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</a:t>
            </a:r>
            <a:endParaRPr lang="ru-RU" sz="3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86DBD-CC86-481F-9A23-6C383F55B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631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№4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4210ACF7-ACD2-4B15-90B3-56038DB2C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5913"/>
            <a:ext cx="8596668" cy="467545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планируется взять кредит в банке на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месяцев.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его возврата таковы:</a:t>
            </a:r>
          </a:p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числа каждого месяца долг возрастает на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концом предыдущего месяца;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2-ое по 14 –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число каждого месяца необходимо выплатить часть долга;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числа каждого месяца долг должен быть на одну и ту же сумму меньше долга на 15 –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число предыдущего месяца.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общая сумма выплат после полного погашения кредита на 30 % больше суммы , взятой в кредит.</a:t>
            </a:r>
          </a:p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r%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9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7022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№4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640" y="1324004"/>
            <a:ext cx="3334801" cy="282269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75668" y="616456"/>
            <a:ext cx="739422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прямоугольник 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площадью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кредита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=0,01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=19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, на который взят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кредит,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 =𝑲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выплата по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кредиту,</a:t>
            </a:r>
            <a:endParaRPr lang="en-US" sz="24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0,01r-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процентная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0,01r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-наименьшая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процентная выплата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984977" y="3251621"/>
                <a:ext cx="7913511" cy="31091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условию общая сумма выплат на </a:t>
                </a:r>
                <a:r>
                  <a:rPr lang="ru-RU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30 %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больше суммы взятой в кредит</a:t>
                </a:r>
              </a:p>
              <a:p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Значит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площадь трапеции  </a:t>
                </a:r>
                <a:r>
                  <a:rPr 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ATFD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больше площади </a:t>
                </a:r>
                <a:r>
                  <a:rPr 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ABCD 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30%.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 =(𝑨𝑻+𝑫𝑭)/𝟐∙𝑨𝑫  −</a:t>
                </a:r>
                <a:r>
                  <a:rPr lang="ru-RU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общая сумма выплат</a:t>
                </a:r>
              </a:p>
              <a:p>
                <a:r>
                  <a:rPr lang="ru-RU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30%больше 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ABCD</a:t>
                </a:r>
                <a:endParaRPr lang="ru-RU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ru-RU" sz="2800" b="1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800" b="1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𝑲</m:t>
                            </m:r>
                          </m:num>
                          <m:den>
                            <m:r>
                              <a:rPr lang="ru-RU" sz="2800" b="1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den>
                        </m:f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𝑲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𝟎𝟏</m:t>
                        </m:r>
                        <m:r>
                          <a:rPr lang="en-US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𝒓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800" b="1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800" b="1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𝑲</m:t>
                            </m:r>
                          </m:num>
                          <m:den>
                            <m:r>
                              <a:rPr lang="ru-RU" sz="2800" b="1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den>
                        </m:f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800" b="1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800" b="1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𝑲</m:t>
                            </m:r>
                          </m:num>
                          <m:den>
                            <m:r>
                              <a:rPr lang="ru-RU" sz="2800" b="1" i="1" dirty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den>
                        </m:f>
                        <m:r>
                          <a:rPr lang="ru-RU" sz="2800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𝟎𝟏</m:t>
                        </m:r>
                        <m:r>
                          <a:rPr lang="en-US" sz="2800" b="1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𝒓</m:t>
                        </m:r>
                      </m:num>
                      <m:den>
                        <m:r>
                          <a:rPr lang="en-US" sz="2800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  <a:r>
                  <a:rPr lang="ru-RU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=1,3</a:t>
                </a:r>
                <a:r>
                  <a:rPr 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(1+0,1𝑟)=1,3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(1+0,1𝑟)=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1,3; 𝑟=3</a:t>
                </a:r>
                <a:r>
                  <a:rPr lang="ru-RU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%   Ответ :</a:t>
                </a:r>
                <a:r>
                  <a:rPr lang="ru-RU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3%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977" y="3251621"/>
                <a:ext cx="7913511" cy="3109184"/>
              </a:xfrm>
              <a:prstGeom prst="rect">
                <a:avLst/>
              </a:prstGeom>
              <a:blipFill>
                <a:blip r:embed="rId3"/>
                <a:stretch>
                  <a:fillRect l="-1233" t="-1569" r="-1002" b="-35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644444" y="2974622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974" y="1974164"/>
            <a:ext cx="408467" cy="4999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1947" y="2724664"/>
            <a:ext cx="426757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36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9D851D-639D-480E-9D96-A9A503ECA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40D0DE-9C74-46E8-BC6D-E9823764A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7739"/>
            <a:ext cx="8596668" cy="458362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планируется взять кредит в банке на сумму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млн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рублей.</a:t>
            </a:r>
          </a:p>
          <a:p>
            <a:pPr marL="0" indent="0" algn="just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некоторый срок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(целое число лет) Условия его возврата таковы:</a:t>
            </a: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январь долг возрастает на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25 %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концом предыдущего года;</a:t>
            </a:r>
          </a:p>
          <a:p>
            <a:pPr marL="0" indent="0" algn="just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февраля по июнь каждого года необходимо выплатить часть долга;</a:t>
            </a:r>
          </a:p>
          <a:p>
            <a:pPr marL="0" indent="0" algn="just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июле каждого года долг должен быть на одну и ту же сумму меньше долга на июнь предыдущего года.</a:t>
            </a:r>
          </a:p>
          <a:p>
            <a:pPr marL="0" indent="0" algn="just"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будет равна общая сумма выплат после полного погашения кредита, если наибольший платеж составит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млн.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54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378" y="609600"/>
            <a:ext cx="8946624" cy="65475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задачи№5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018843" y="1264357"/>
                <a:ext cx="6728179" cy="2923822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Пусть прямоугольник  ABCD площадью</a:t>
                </a:r>
              </a:p>
              <a:p>
                <a:pPr marL="0" indent="0" algn="just">
                  <a:buNone/>
                </a:pP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К=28 млн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.- 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«тело кредита», 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m=0,25.</a:t>
                </a:r>
              </a:p>
              <a:p>
                <a:pPr marL="0" indent="0" algn="just">
                  <a:buNone/>
                </a:pP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Сторона 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АД 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срок , на который взят кредит,</a:t>
                </a:r>
              </a:p>
              <a:p>
                <a:pPr marL="0" indent="0" algn="just">
                  <a:buNone/>
                </a:pP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АВ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𝑲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ежемесячная 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выплата по кредиту,</a:t>
                </a:r>
              </a:p>
              <a:p>
                <a:pPr marL="0" indent="0" algn="just">
                  <a:buNone/>
                </a:pP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ВТ=𝑲∙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-наибольшая процентная выплата</a:t>
                </a:r>
              </a:p>
              <a:p>
                <a:pPr marL="0" indent="0" algn="just">
                  <a:buNone/>
                </a:pP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FC=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𝑲</m:t>
                        </m:r>
                      </m:num>
                      <m:den>
                        <m:r>
                          <a:rPr lang="en-US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0,25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-наименьшая 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процентная 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выплата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8843" y="1264357"/>
                <a:ext cx="6728179" cy="2923822"/>
              </a:xfrm>
              <a:blipFill>
                <a:blip r:embed="rId2"/>
                <a:stretch>
                  <a:fillRect l="-906" t="-1042" b="-8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44" y="1566097"/>
            <a:ext cx="3334801" cy="28226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83593" y="2284779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088" y="2954784"/>
            <a:ext cx="426757" cy="4999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90312" y="4488852"/>
                <a:ext cx="9448800" cy="2029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Наибольший платеж по условию кредитования  приходится на первый год.</a:t>
                </a:r>
              </a:p>
              <a:p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Значит ,отрезок АТ есть наибольший платеж.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АТ=АВ +ВТ=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+K∙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0,25</a:t>
                </a:r>
                <a:endPara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𝟐𝟖</m:t>
                        </m:r>
                      </m:num>
                      <m:den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28∙0,25 =9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n=14</a:t>
                </a:r>
                <a:r>
                  <a:rPr lang="ru-RU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лет.</a:t>
                </a:r>
              </a:p>
              <a:p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Тогда общая сумма выплат</a:t>
                </a:r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 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ATFD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𝑨𝑻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𝑨𝑫  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ru-RU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𝟐𝟖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14=80,5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</a:t>
                </a:r>
              </a:p>
              <a:p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80,5 млн. </a:t>
                </a:r>
                <a:r>
                  <a:rPr lang="ru-RU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рублей</a:t>
                </a:r>
                <a:r>
                  <a:rPr lang="ru-RU" sz="2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12" y="4488852"/>
                <a:ext cx="9448800" cy="2029145"/>
              </a:xfrm>
              <a:prstGeom prst="rect">
                <a:avLst/>
              </a:prstGeom>
              <a:blipFill>
                <a:blip r:embed="rId5"/>
                <a:stretch>
                  <a:fillRect l="-710" t="-1502" b="-51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9623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20889"/>
            <a:ext cx="8596668" cy="54204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E69B0-9A44-4976-BD0F-875E3F8A1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задачи на дифференцированные платежи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CD5036-DAB0-4D30-9EA5-C9FAC73BD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292625"/>
            <a:ext cx="8160819" cy="41876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Дифференцированный платеж –это вид платежной системы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«тело кредита» выплачивается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равными долями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проценты начисляются и выплачиваются по оставшейся сумме кредита.</a:t>
            </a:r>
          </a:p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«тело кредита» постепенно сокращается , то вместе с ним сокращаются  и выплаты по процентам, к концу срока кредитования размеры выплат сокращаются.</a:t>
            </a:r>
          </a:p>
        </p:txBody>
      </p:sp>
    </p:spTree>
    <p:extLst>
      <p:ext uri="{BB962C8B-B14F-4D97-AF65-F5344CB8AC3E}">
        <p14:creationId xmlns:p14="http://schemas.microsoft.com/office/powerpoint/2010/main" val="383900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70697-9055-4839-8A0E-79CC690F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488764-FDBA-4504-A3CC-6A0FCD66F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37253"/>
            <a:ext cx="8596668" cy="4504110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года долг увеличивается на r%  по сравнению с концом прошлого года;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конца каждого года необходимо выплатить одним платежом часть долга;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внесения платежа каждый год долг должен быть на одну и ту же величину меньше долга на конец предыдущего года.</a:t>
            </a:r>
          </a:p>
          <a:p>
            <a:pPr algn="just"/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7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46D5E9-B514-405F-A6C7-2BA3FDEEE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CD5002-4CD3-4DEB-BC9E-15BF771D7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38471"/>
            <a:ext cx="8596668" cy="470289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планируется взять кредит в банке на сумму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 на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лет.  </a:t>
            </a:r>
          </a:p>
          <a:p>
            <a:pPr marL="0" indent="0" algn="just">
              <a:buNone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его возврата таковы:</a:t>
            </a:r>
          </a:p>
          <a:p>
            <a:pPr algn="just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январь долг возрастает на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16%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концом предыдущего года;</a:t>
            </a:r>
          </a:p>
          <a:p>
            <a:pPr algn="just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февраля по июнь каждого года необходимо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выплатить часть долга;</a:t>
            </a:r>
          </a:p>
          <a:p>
            <a:pPr algn="just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июле каждого года долг должен быть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одну и ту же величину меньше долга на июль предыдущего года.</a:t>
            </a:r>
          </a:p>
          <a:p>
            <a:pPr algn="just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миллионов рублей составила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выплат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погашения кредита?</a:t>
            </a:r>
          </a:p>
        </p:txBody>
      </p:sp>
    </p:spTree>
    <p:extLst>
      <p:ext uri="{BB962C8B-B14F-4D97-AF65-F5344CB8AC3E}">
        <p14:creationId xmlns:p14="http://schemas.microsoft.com/office/powerpoint/2010/main" val="89288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54A41D-0061-4D3C-9E86-04660BB74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обозначения, используемые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задач.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5F35EDD0-FEAF-4B7A-8086-B0616A609E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3" y="2160590"/>
                <a:ext cx="9314805" cy="2750078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—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величина (сумма, тело) кредита;</a:t>
                </a:r>
              </a:p>
              <a:p>
                <a:pPr algn="just"/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r%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—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процентная ставка банка;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m=0,01r</a:t>
                </a:r>
                <a:endParaRPr lang="ru-RU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𝐊</m:t>
                        </m:r>
                      </m:num>
                      <m:den>
                        <m:r>
                          <a:rPr lang="en-US" sz="2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𝐧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такую величину долг в конце каждого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года (месяца) будет меньше долга на конец предыдущего года (месяца)</a:t>
                </a:r>
              </a:p>
              <a:p>
                <a:pPr algn="just"/>
                <a:r>
                  <a:rPr lang="ru-RU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— срок кредитования (лет, месяцев);</a:t>
                </a:r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5F35EDD0-FEAF-4B7A-8086-B0616A609E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3" y="2160590"/>
                <a:ext cx="9314805" cy="2750078"/>
              </a:xfrm>
              <a:blipFill>
                <a:blip r:embed="rId2"/>
                <a:stretch>
                  <a:fillRect l="-785" t="-2212" r="-10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194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25ABA-540A-4CAC-8BE7-943D1E839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Геометрическая модель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5C31A3-81B1-46D6-BDBF-F0C422369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8" y="1707323"/>
            <a:ext cx="6989804" cy="407258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 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площадью </a:t>
            </a:r>
            <a:endParaRPr lang="en-US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–это «тело кредита»</a:t>
            </a:r>
          </a:p>
          <a:p>
            <a:pPr algn="just"/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Сторона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срок , на который взят кредит</a:t>
            </a:r>
          </a:p>
          <a:p>
            <a:pPr algn="just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–ежемесячная выплата по кредиту</a:t>
            </a:r>
          </a:p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трапеции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BTFC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процентных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 за весь срок кредитования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-наибольшая процентная выплата</a:t>
            </a:r>
          </a:p>
          <a:p>
            <a:pPr algn="just"/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-наименьшая процентная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</a:t>
            </a:r>
          </a:p>
          <a:p>
            <a:pPr algn="just"/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6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ATFD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=(𝑨𝑻+𝑫𝑭)/𝟐∙</a:t>
            </a: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𝑨𝑫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всех выплат за весь срок кредитования</a:t>
            </a:r>
            <a:endParaRPr lang="en-US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i="1" dirty="0"/>
          </a:p>
          <a:p>
            <a:pPr algn="just"/>
            <a:endParaRPr lang="ru-RU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7F5E85D-E7A1-4F0C-883A-EDE921A792E6}"/>
              </a:ext>
            </a:extLst>
          </p:cNvPr>
          <p:cNvSpPr txBox="1"/>
          <p:nvPr/>
        </p:nvSpPr>
        <p:spPr>
          <a:xfrm>
            <a:off x="10233779" y="3208355"/>
            <a:ext cx="342940" cy="375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</a:t>
            </a:r>
            <a:endParaRPr lang="ru-RU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74FFDC-7733-420F-8DD5-3CC06FD4781D}"/>
              </a:ext>
            </a:extLst>
          </p:cNvPr>
          <p:cNvSpPr txBox="1"/>
          <p:nvPr/>
        </p:nvSpPr>
        <p:spPr>
          <a:xfrm>
            <a:off x="10182444" y="3914104"/>
            <a:ext cx="32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</a:t>
            </a:r>
            <a:endParaRPr lang="ru-RU" b="1" dirty="0"/>
          </a:p>
        </p:txBody>
      </p: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2C50EB12-2A5D-4F53-9FAD-699F9A5C2578}"/>
              </a:ext>
            </a:extLst>
          </p:cNvPr>
          <p:cNvGrpSpPr/>
          <p:nvPr/>
        </p:nvGrpSpPr>
        <p:grpSpPr>
          <a:xfrm>
            <a:off x="7357878" y="2454721"/>
            <a:ext cx="3218841" cy="2695956"/>
            <a:chOff x="7357878" y="2454721"/>
            <a:chExt cx="3218841" cy="2695956"/>
          </a:xfrm>
        </p:grpSpPr>
        <p:cxnSp>
          <p:nvCxnSpPr>
            <p:cNvPr id="6" name="Прямая соединительная линия 5">
              <a:extLst>
                <a:ext uri="{FF2B5EF4-FFF2-40B4-BE49-F238E27FC236}">
                  <a16:creationId xmlns:a16="http://schemas.microsoft.com/office/drawing/2014/main" id="{009C79E3-2553-42C2-A089-90E61C5E4A77}"/>
                </a:ext>
              </a:extLst>
            </p:cNvPr>
            <p:cNvCxnSpPr>
              <a:cxnSpLocks/>
            </p:cNvCxnSpPr>
            <p:nvPr/>
          </p:nvCxnSpPr>
          <p:spPr>
            <a:xfrm>
              <a:off x="7776039" y="2639387"/>
              <a:ext cx="0" cy="2292627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7143BA60-CB78-4D84-99EB-A3CA6FEEE7C6}"/>
                </a:ext>
              </a:extLst>
            </p:cNvPr>
            <p:cNvCxnSpPr>
              <a:cxnSpLocks/>
            </p:cNvCxnSpPr>
            <p:nvPr/>
          </p:nvCxnSpPr>
          <p:spPr>
            <a:xfrm>
              <a:off x="7776039" y="4932015"/>
              <a:ext cx="2464904" cy="0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D35752E2-6BDE-4269-9C9F-42D4481A7498}"/>
                </a:ext>
              </a:extLst>
            </p:cNvPr>
            <p:cNvCxnSpPr>
              <a:cxnSpLocks/>
            </p:cNvCxnSpPr>
            <p:nvPr/>
          </p:nvCxnSpPr>
          <p:spPr>
            <a:xfrm>
              <a:off x="10222167" y="4051611"/>
              <a:ext cx="1" cy="914400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F457F2B7-0B66-48CD-BC80-932281228BFC}"/>
                </a:ext>
              </a:extLst>
            </p:cNvPr>
            <p:cNvCxnSpPr>
              <a:cxnSpLocks/>
            </p:cNvCxnSpPr>
            <p:nvPr/>
          </p:nvCxnSpPr>
          <p:spPr>
            <a:xfrm>
              <a:off x="7776039" y="3977857"/>
              <a:ext cx="2407652" cy="3035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FDB3AB1-8F14-4D76-B670-A3D2298F0B95}"/>
                </a:ext>
              </a:extLst>
            </p:cNvPr>
            <p:cNvSpPr txBox="1"/>
            <p:nvPr/>
          </p:nvSpPr>
          <p:spPr>
            <a:xfrm>
              <a:off x="7378559" y="4781345"/>
              <a:ext cx="320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</a:t>
              </a:r>
              <a:endParaRPr lang="ru-RU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A58C09E-CDEB-4BF0-9C0C-11C799720D29}"/>
                </a:ext>
              </a:extLst>
            </p:cNvPr>
            <p:cNvSpPr txBox="1"/>
            <p:nvPr/>
          </p:nvSpPr>
          <p:spPr>
            <a:xfrm>
              <a:off x="7357878" y="2454721"/>
              <a:ext cx="2650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T</a:t>
              </a:r>
              <a:endParaRPr lang="ru-RU" b="1" dirty="0"/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438FE3FA-5127-485A-8082-E900BF8D179E}"/>
                </a:ext>
              </a:extLst>
            </p:cNvPr>
            <p:cNvCxnSpPr>
              <a:cxnSpLocks/>
            </p:cNvCxnSpPr>
            <p:nvPr/>
          </p:nvCxnSpPr>
          <p:spPr>
            <a:xfrm>
              <a:off x="10231175" y="3364944"/>
              <a:ext cx="0" cy="628090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A87AAA-28CC-4017-91AB-ABABE8978654}"/>
                </a:ext>
              </a:extLst>
            </p:cNvPr>
            <p:cNvSpPr txBox="1"/>
            <p:nvPr/>
          </p:nvSpPr>
          <p:spPr>
            <a:xfrm>
              <a:off x="7461530" y="3823545"/>
              <a:ext cx="322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B</a:t>
              </a:r>
              <a:endParaRPr lang="ru-RU" b="1" dirty="0"/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C12C1AC2-EBEC-4732-8F1E-A9905282457C}"/>
                </a:ext>
              </a:extLst>
            </p:cNvPr>
            <p:cNvCxnSpPr>
              <a:cxnSpLocks/>
            </p:cNvCxnSpPr>
            <p:nvPr/>
          </p:nvCxnSpPr>
          <p:spPr>
            <a:xfrm>
              <a:off x="7789290" y="2648790"/>
              <a:ext cx="2432877" cy="716154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3AE856-79AE-4357-8AF2-BC2D727047BC}"/>
                </a:ext>
              </a:extLst>
            </p:cNvPr>
            <p:cNvSpPr txBox="1"/>
            <p:nvPr/>
          </p:nvSpPr>
          <p:spPr>
            <a:xfrm>
              <a:off x="10254195" y="4781345"/>
              <a:ext cx="322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D</a:t>
              </a:r>
              <a:endParaRPr lang="ru-RU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97248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D480E6F-9E1F-4EF7-BB29-763F7FE68A18}"/>
              </a:ext>
            </a:extLst>
          </p:cNvPr>
          <p:cNvSpPr txBox="1"/>
          <p:nvPr/>
        </p:nvSpPr>
        <p:spPr>
          <a:xfrm flipH="1">
            <a:off x="5790401" y="1317838"/>
            <a:ext cx="45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F</a:t>
            </a:r>
            <a:endParaRPr lang="ru-RU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B89B2DEA-84CD-4785-95CA-633B44C9BFEA}"/>
                  </a:ext>
                </a:extLst>
              </p:cNvPr>
              <p:cNvSpPr/>
              <p:nvPr/>
            </p:nvSpPr>
            <p:spPr>
              <a:xfrm>
                <a:off x="6662004" y="1133172"/>
                <a:ext cx="5768535" cy="46419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=3,5 млн</a:t>
                </a:r>
              </a:p>
              <a:p>
                <a:r>
                  <a:rPr lang="ru-RU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АД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=7 лет</a:t>
                </a:r>
              </a:p>
              <a:p>
                <a:r>
                  <a:rPr lang="ru-RU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АВ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den>
                    </m:f>
                  </m:oMath>
                </a14:m>
                <a:endParaRPr lang="ru-RU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ВТ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m=0,16K -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наибольшая процентная выплата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CF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0,16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К</m:t>
                        </m:r>
                      </m:num>
                      <m:den>
                        <m:r>
                          <a:rPr lang="ru-RU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наименьшая процентная выплата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Площадь трапеции АТ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FD-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сумма всех выплат за семь лет.</a:t>
                </a:r>
              </a:p>
              <a:p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𝑨𝑻</m:t>
                        </m:r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𝑨𝑫</m:t>
                    </m:r>
                  </m:oMath>
                </a14:m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B89B2DEA-84CD-4785-95CA-633B44C9BF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2004" y="1133172"/>
                <a:ext cx="5768535" cy="4641976"/>
              </a:xfrm>
              <a:prstGeom prst="rect">
                <a:avLst/>
              </a:prstGeom>
              <a:blipFill>
                <a:blip r:embed="rId2"/>
                <a:stretch>
                  <a:fillRect l="-1691" t="-1051" b="-3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Объект 3">
            <a:extLst>
              <a:ext uri="{FF2B5EF4-FFF2-40B4-BE49-F238E27FC236}">
                <a16:creationId xmlns:a16="http://schemas.microsoft.com/office/drawing/2014/main" id="{3B57CAAE-8D52-4366-8E1C-A72CC64500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721" y="510086"/>
            <a:ext cx="6190341" cy="55401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447F10-EB75-43B8-82AB-5B96AE0C2FFA}"/>
              </a:ext>
            </a:extLst>
          </p:cNvPr>
          <p:cNvSpPr txBox="1"/>
          <p:nvPr/>
        </p:nvSpPr>
        <p:spPr>
          <a:xfrm>
            <a:off x="5524425" y="3446895"/>
            <a:ext cx="644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</a:t>
            </a:r>
            <a:endParaRPr lang="ru-RU" sz="3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B0246AF-3ACA-417F-93D0-3C876713ACD2}"/>
                  </a:ext>
                </a:extLst>
              </p:cNvPr>
              <p:cNvSpPr txBox="1"/>
              <p:nvPr/>
            </p:nvSpPr>
            <p:spPr>
              <a:xfrm>
                <a:off x="1105469" y="4665593"/>
                <a:ext cx="493676" cy="609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B0246AF-3ACA-417F-93D0-3C876713A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469" y="4665593"/>
                <a:ext cx="493676" cy="609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8379C6F-6C13-4CE9-A8E4-14E9DF85536F}"/>
                  </a:ext>
                </a:extLst>
              </p:cNvPr>
              <p:cNvSpPr txBox="1"/>
              <p:nvPr/>
            </p:nvSpPr>
            <p:spPr>
              <a:xfrm>
                <a:off x="1105469" y="2756848"/>
                <a:ext cx="9444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/>
                  <a:t>K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𝟏𝟔</m:t>
                    </m:r>
                  </m:oMath>
                </a14:m>
                <a:endParaRPr lang="ru-RU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8379C6F-6C13-4CE9-A8E4-14E9DF8553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469" y="2756848"/>
                <a:ext cx="944489" cy="369332"/>
              </a:xfrm>
              <a:prstGeom prst="rect">
                <a:avLst/>
              </a:prstGeom>
              <a:blipFill>
                <a:blip r:embed="rId5"/>
                <a:stretch>
                  <a:fillRect l="-5161" t="-9836" b="-229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D7CD64-EDD7-4A72-82D0-09941EE6834C}"/>
                  </a:ext>
                </a:extLst>
              </p:cNvPr>
              <p:cNvSpPr txBox="1"/>
              <p:nvPr/>
            </p:nvSpPr>
            <p:spPr>
              <a:xfrm>
                <a:off x="4203510" y="2975212"/>
                <a:ext cx="1236205" cy="6099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den>
                      </m:f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𝟏𝟔</m:t>
                      </m:r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D7CD64-EDD7-4A72-82D0-09941EE683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510" y="2975212"/>
                <a:ext cx="1236205" cy="60991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81AE0F8-08DA-46ED-A294-8227A273078E}"/>
                  </a:ext>
                </a:extLst>
              </p:cNvPr>
              <p:cNvSpPr txBox="1"/>
              <p:nvPr/>
            </p:nvSpPr>
            <p:spPr>
              <a:xfrm>
                <a:off x="4821612" y="4665208"/>
                <a:ext cx="429926" cy="6094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81AE0F8-08DA-46ED-A294-8227A27307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1612" y="4665208"/>
                <a:ext cx="429926" cy="6094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A7B8E5FE-4CE9-41E6-8938-2961E962B557}"/>
              </a:ext>
            </a:extLst>
          </p:cNvPr>
          <p:cNvSpPr txBox="1"/>
          <p:nvPr/>
        </p:nvSpPr>
        <p:spPr>
          <a:xfrm>
            <a:off x="2982401" y="6032310"/>
            <a:ext cx="1149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7  </a:t>
            </a:r>
            <a:r>
              <a:rPr lang="ru-RU" sz="2800" dirty="0"/>
              <a:t>лет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9145" y="204158"/>
            <a:ext cx="8779001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2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B446D-4617-41EF-AFDC-8924DCA68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36896"/>
            <a:ext cx="8596668" cy="80976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решения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№1: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4">
                <a:extLst>
                  <a:ext uri="{FF2B5EF4-FFF2-40B4-BE49-F238E27FC236}">
                    <a16:creationId xmlns:a16="http://schemas.microsoft.com/office/drawing/2014/main" id="{1EA6CF48-8E12-4DDE-91BF-3DD3CC0B8A7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59544" y="1510170"/>
                <a:ext cx="5021967" cy="67261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𝑨𝑻</m:t>
                        </m:r>
                        <m:r>
                          <a:rPr lang="en-US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𝑫𝑭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24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𝑨𝑫</m:t>
                    </m:r>
                    <m:r>
                      <a:rPr lang="ru-RU" sz="24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−</m:t>
                    </m:r>
                    <m:r>
                      <a:rPr lang="ru-RU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общая сумма выплат</m:t>
                    </m:r>
                  </m:oMath>
                </a14:m>
                <a:endParaRPr 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5" name="Объект 4">
                <a:extLst>
                  <a:ext uri="{FF2B5EF4-FFF2-40B4-BE49-F238E27FC236}">
                    <a16:creationId xmlns:a16="http://schemas.microsoft.com/office/drawing/2014/main" id="{1EA6CF48-8E12-4DDE-91BF-3DD3CC0B8A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9544" y="1510170"/>
                <a:ext cx="5021967" cy="672616"/>
              </a:xfrm>
              <a:blipFill>
                <a:blip r:embed="rId2"/>
                <a:stretch>
                  <a:fillRect l="-15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9E0F70-23FF-4F86-B3C5-6C325806E5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60"/>
          <a:stretch/>
        </p:blipFill>
        <p:spPr>
          <a:xfrm>
            <a:off x="6296582" y="988536"/>
            <a:ext cx="4928612" cy="45579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5C4A812-32DB-4BAD-B5BF-5222C9E1E3CA}"/>
                  </a:ext>
                </a:extLst>
              </p:cNvPr>
              <p:cNvSpPr txBox="1"/>
              <p:nvPr/>
            </p:nvSpPr>
            <p:spPr>
              <a:xfrm flipH="1">
                <a:off x="6790401" y="2470533"/>
                <a:ext cx="1185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K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𝟏𝟔</m:t>
                    </m:r>
                  </m:oMath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5C4A812-32DB-4BAD-B5BF-5222C9E1E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790401" y="2470533"/>
                <a:ext cx="1185333" cy="369332"/>
              </a:xfrm>
              <a:prstGeom prst="rect">
                <a:avLst/>
              </a:prstGeom>
              <a:blipFill>
                <a:blip r:embed="rId4"/>
                <a:stretch>
                  <a:fillRect l="-4639" t="-9836" b="-229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641D1A-899B-484E-B141-3F94476A51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4002" y="2653015"/>
            <a:ext cx="1231499" cy="609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8786D46-B151-4077-930A-C6F2C7465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9887" y="4008506"/>
            <a:ext cx="518178" cy="609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9CA6323-8BCA-4292-A4B5-86BB10E1DF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6582" y="4008505"/>
            <a:ext cx="493819" cy="6096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64C72D4-B194-47F3-9853-1EB88E8450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71522" y="3186832"/>
            <a:ext cx="487831" cy="6820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B76AB3F-FD71-4C93-A0CC-7E843F59EEF5}"/>
              </a:ext>
            </a:extLst>
          </p:cNvPr>
          <p:cNvSpPr txBox="1"/>
          <p:nvPr/>
        </p:nvSpPr>
        <p:spPr>
          <a:xfrm>
            <a:off x="10738199" y="2208923"/>
            <a:ext cx="421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F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71604A6-6F7E-498A-805B-921AA47CF9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51333" y="5035583"/>
            <a:ext cx="1383912" cy="7559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58E3A9-6DBF-499D-B914-1127A2C52CDC}"/>
                  </a:ext>
                </a:extLst>
              </p:cNvPr>
              <p:cNvSpPr txBox="1"/>
              <p:nvPr/>
            </p:nvSpPr>
            <p:spPr>
              <a:xfrm>
                <a:off x="396164" y="2320670"/>
                <a:ext cx="5734397" cy="30928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𝐒</m:t>
                      </m:r>
                      <m:r>
                        <a:rPr lang="en-US" sz="2400" b="1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𝑲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</m:den>
                          </m:f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𝟏𝟔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𝑲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</m:den>
                          </m:f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𝑲</m:t>
                              </m:r>
                            </m:num>
                            <m:den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</m:den>
                          </m:f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𝟏𝟔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</m:t>
                      </m:r>
                    </m:oMath>
                  </m:oMathPara>
                </a14:m>
                <a:endParaRPr lang="en-US" sz="2400" b="1" i="1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endParaRPr lang="en-US" sz="2400" b="1" i="1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𝑲</m:t>
                            </m:r>
                          </m:num>
                          <m:den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𝟕</m:t>
                            </m:r>
                          </m:den>
                        </m:f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𝑲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𝟕</m:t>
                            </m:r>
                          </m:den>
                        </m:f>
                        <m:r>
                          <a:rPr lang="ru-RU" sz="24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sz="2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b="1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</m:oMath>
                </a14:m>
                <a:r>
                  <a:rPr 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endParaRPr lang="ru-RU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∙(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𝟏𝟔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4)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=3,5</a:t>
                </a:r>
                <a14:m>
                  <m:oMath xmlns:m="http://schemas.openxmlformats.org/officeDocument/2006/math">
                    <m:r>
                      <a:rPr lang="ru-RU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ru-RU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ru-RU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ru-RU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𝟔𝟒</m:t>
                    </m:r>
                  </m:oMath>
                </a14:m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=5,74 </a:t>
                </a: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</a:t>
                </a:r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Ответ:5,74 млн.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58E3A9-6DBF-499D-B914-1127A2C52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64" y="2320670"/>
                <a:ext cx="5734397" cy="3092898"/>
              </a:xfrm>
              <a:prstGeom prst="rect">
                <a:avLst/>
              </a:prstGeom>
              <a:blipFill>
                <a:blip r:embed="rId10"/>
                <a:stretch>
                  <a:fillRect l="-3294" b="-51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4187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289BD6-5991-4C6A-BDF7-0264A415B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AFF741-21E5-4F58-8C7F-9444496AA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223" y="1408657"/>
            <a:ext cx="8596668" cy="5062330"/>
          </a:xfrm>
        </p:spPr>
        <p:txBody>
          <a:bodyPr>
            <a:normAutofit lnSpcReduction="10000"/>
          </a:bodyPr>
          <a:lstStyle/>
          <a:p>
            <a:endParaRPr lang="ru-RU" sz="1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планируется взять кредит в банке на сумму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млн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 на некоторый срок (целое число лет). Условия его возврата таковы: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каждый январь долг возрастает на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концом предыдущего года;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 февраля по июнь каждого года необходимо выплатить часть долга;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июле каждого года долг должен быть на одну и ту же сумму меньше долга на июль предыдущего года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лет планируется взять кредит, если известно, что общая сумма выплат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его полного погашения составит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7,5 млн рублей</a:t>
            </a:r>
            <a:r>
              <a:rPr lang="ru-RU" b="1" dirty="0">
                <a:latin typeface="Arial" panose="020B0604020202020204" pitchFamily="34" charset="0"/>
              </a:rPr>
              <a:t>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1934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1951</TotalTime>
  <Words>1036</Words>
  <Application>Microsoft Office PowerPoint</Application>
  <PresentationFormat>Широкоэкранный</PresentationFormat>
  <Paragraphs>156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Cambria Math</vt:lpstr>
      <vt:lpstr>Times New Roman</vt:lpstr>
      <vt:lpstr>Trebuchet MS</vt:lpstr>
      <vt:lpstr>Wingdings 3</vt:lpstr>
      <vt:lpstr>Аспект</vt:lpstr>
      <vt:lpstr>Некоторые способы решения финансово-экономических задач</vt:lpstr>
      <vt:lpstr>Экономические задачи на дифференцированные платежи</vt:lpstr>
      <vt:lpstr>Формулировка задачи:</vt:lpstr>
      <vt:lpstr>Задача №1 </vt:lpstr>
      <vt:lpstr>Условные обозначения, используемые при решении задач.</vt:lpstr>
      <vt:lpstr>Геометрическая модель задачи</vt:lpstr>
      <vt:lpstr>Презентация PowerPoint</vt:lpstr>
      <vt:lpstr>Продолжение решения задачи №1: </vt:lpstr>
      <vt:lpstr>Задача №2</vt:lpstr>
      <vt:lpstr>Презентация PowerPoint</vt:lpstr>
      <vt:lpstr>Задача №3</vt:lpstr>
      <vt:lpstr>Презентация PowerPoint</vt:lpstr>
      <vt:lpstr>Задача №4</vt:lpstr>
      <vt:lpstr>Решение задачи №4</vt:lpstr>
      <vt:lpstr>Задача №5</vt:lpstr>
      <vt:lpstr>Решение задачи№5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экономических задач геометрическим способом</dc:title>
  <dc:creator>elena tokareva</dc:creator>
  <cp:lastModifiedBy>elena tokareva</cp:lastModifiedBy>
  <cp:revision>81</cp:revision>
  <dcterms:created xsi:type="dcterms:W3CDTF">2019-03-21T14:19:56Z</dcterms:created>
  <dcterms:modified xsi:type="dcterms:W3CDTF">2020-01-26T13:23:39Z</dcterms:modified>
</cp:coreProperties>
</file>