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pptx" ContentType="application/vnd.openxmlformats-officedocument.presentationml.presentation"/>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81" r:id="rId2"/>
    <p:sldId id="257" r:id="rId3"/>
    <p:sldId id="263" r:id="rId4"/>
    <p:sldId id="285" r:id="rId5"/>
    <p:sldId id="295" r:id="rId6"/>
    <p:sldId id="297" r:id="rId7"/>
    <p:sldId id="298" r:id="rId8"/>
    <p:sldId id="308" r:id="rId9"/>
    <p:sldId id="301" r:id="rId10"/>
    <p:sldId id="324" r:id="rId11"/>
    <p:sldId id="309" r:id="rId12"/>
    <p:sldId id="312" r:id="rId13"/>
    <p:sldId id="302" r:id="rId14"/>
    <p:sldId id="315" r:id="rId15"/>
    <p:sldId id="310" r:id="rId16"/>
    <p:sldId id="292" r:id="rId17"/>
    <p:sldId id="325" r:id="rId18"/>
    <p:sldId id="284" r:id="rId19"/>
    <p:sldId id="322" r:id="rId20"/>
    <p:sldId id="326" r:id="rId21"/>
    <p:sldId id="323"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DCD"/>
    <a:srgbClr val="8E3432"/>
    <a:srgbClr val="FF8989"/>
    <a:srgbClr val="0C376A"/>
    <a:srgbClr val="254061"/>
    <a:srgbClr val="990033"/>
    <a:srgbClr val="FFB7B7"/>
    <a:srgbClr val="FF5757"/>
    <a:srgbClr val="376092"/>
    <a:srgbClr val="CC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70" autoAdjust="0"/>
    <p:restoredTop sz="91637" autoAdjust="0"/>
  </p:normalViewPr>
  <p:slideViewPr>
    <p:cSldViewPr>
      <p:cViewPr>
        <p:scale>
          <a:sx n="55" d="100"/>
          <a:sy n="55" d="100"/>
        </p:scale>
        <p:origin x="-821" y="-3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0B2BA0-5D83-4BED-86EE-79CC9DB8BD37}" type="datetimeFigureOut">
              <a:rPr lang="ru-RU" smtClean="0"/>
              <a:pPr/>
              <a:t>23.08.2012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E445B5-0775-43BE-A437-C223252CF13A}" type="slidenum">
              <a:rPr lang="ru-RU" smtClean="0"/>
              <a:pPr/>
              <a:t>‹#›</a:t>
            </a:fld>
            <a:endParaRPr lang="ru-RU"/>
          </a:p>
        </p:txBody>
      </p:sp>
    </p:spTree>
    <p:extLst>
      <p:ext uri="{BB962C8B-B14F-4D97-AF65-F5344CB8AC3E}">
        <p14:creationId xmlns="" xmlns:p14="http://schemas.microsoft.com/office/powerpoint/2010/main" val="2347727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13</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16</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5</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6</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7</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8</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9</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8E445B5-0775-43BE-A437-C223252CF13A}" type="slidenum">
              <a:rPr lang="ru-RU" smtClean="0"/>
              <a:pPr/>
              <a:t>11</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p:txBody>
      </p:sp>
      <p:sp>
        <p:nvSpPr>
          <p:cNvPr id="4" name="Номер слайда 3"/>
          <p:cNvSpPr>
            <a:spLocks noGrp="1"/>
          </p:cNvSpPr>
          <p:nvPr>
            <p:ph type="sldNum" sz="quarter" idx="10"/>
          </p:nvPr>
        </p:nvSpPr>
        <p:spPr/>
        <p:txBody>
          <a:bodyPr/>
          <a:lstStyle/>
          <a:p>
            <a:fld id="{68E445B5-0775-43BE-A437-C223252CF13A}" type="slidenum">
              <a:rPr lang="ru-RU" smtClean="0"/>
              <a:pPr/>
              <a:t>12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cstate="email"/>
          <a:srcRect/>
          <a:stretch>
            <a:fillRect/>
          </a:stretch>
        </a:blipFill>
        <a:effectLst/>
      </p:bgPr>
    </p:bg>
    <p:spTree>
      <p:nvGrpSpPr>
        <p:cNvPr id="1" name=""/>
        <p:cNvGrpSpPr/>
        <p:nvPr/>
      </p:nvGrpSpPr>
      <p:grpSpPr>
        <a:xfrm>
          <a:off x="0" y="0"/>
          <a:ext cx="0" cy="0"/>
          <a:chOff x="0" y="0"/>
          <a:chExt cx="0" cy="0"/>
        </a:xfrm>
      </p:grpSpPr>
      <p:pic>
        <p:nvPicPr>
          <p:cNvPr id="4" name="Picture 3" descr="C:\Documents and Settings\Admin\Рабочий стол\Для работ\имя и-1.pn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8215313" y="6500813"/>
            <a:ext cx="747712" cy="215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5" name="Нижний колонтитул 4"/>
          <p:cNvSpPr>
            <a:spLocks noGrp="1"/>
          </p:cNvSpPr>
          <p:nvPr>
            <p:ph type="ftr" sz="quarter" idx="10"/>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 xmlns:p14="http://schemas.microsoft.com/office/powerpoint/2010/main" val="2889899667"/>
      </p:ext>
    </p:extLst>
  </p:cSld>
  <p:clrMapOvr>
    <a:masterClrMapping/>
  </p:clrMapOvr>
  <p:transition spd="slow" advClick="0" advTm="30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908563E-8388-40D9-BD8B-A9755C6C9250}" type="datetimeFigureOut">
              <a:rPr lang="ru-RU">
                <a:solidFill>
                  <a:prstClr val="black">
                    <a:tint val="75000"/>
                  </a:prstClr>
                </a:solidFill>
              </a:rPr>
              <a:pPr>
                <a:defRPr/>
              </a:pPr>
              <a:t>23.08.2012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4AD51DF-0B33-48F4-A4CA-5AC10E2EA10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2769551189"/>
      </p:ext>
    </p:extLst>
  </p:cSld>
  <p:clrMapOvr>
    <a:masterClrMapping/>
  </p:clrMapOvr>
  <p:transition spd="slow" advClick="0" advTm="30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CC73B84-D854-406A-B089-D27EF867C619}" type="datetimeFigureOut">
              <a:rPr lang="ru-RU">
                <a:solidFill>
                  <a:prstClr val="black">
                    <a:tint val="75000"/>
                  </a:prstClr>
                </a:solidFill>
              </a:rPr>
              <a:pPr>
                <a:defRPr/>
              </a:pPr>
              <a:t>23.08.2012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298FDD3-20FE-4107-ADED-32F72EF9BE86}"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1468916665"/>
      </p:ext>
    </p:extLst>
  </p:cSld>
  <p:clrMapOvr>
    <a:masterClrMapping/>
  </p:clrMapOvr>
  <p:transition spd="slow" advClick="0" advTm="30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2A1917A-56D2-44B1-AFDF-619786BD6F71}" type="datetimeFigureOut">
              <a:rPr lang="ru-RU">
                <a:solidFill>
                  <a:prstClr val="black">
                    <a:tint val="75000"/>
                  </a:prstClr>
                </a:solidFill>
              </a:rPr>
              <a:pPr>
                <a:defRPr/>
              </a:pPr>
              <a:t>23.08.2012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F2AEDA6-D04C-4668-BBAB-BE4BF253EE3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3270955945"/>
      </p:ext>
    </p:extLst>
  </p:cSld>
  <p:clrMapOvr>
    <a:masterClrMapping/>
  </p:clrMapOvr>
  <p:transition spd="slow" advClick="0" advTm="30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BA00D0B1-FC2B-4445-B0D7-797E01B22832}" type="datetimeFigureOut">
              <a:rPr lang="ru-RU">
                <a:solidFill>
                  <a:prstClr val="black">
                    <a:tint val="75000"/>
                  </a:prstClr>
                </a:solidFill>
              </a:rPr>
              <a:pPr>
                <a:defRPr/>
              </a:pPr>
              <a:t>23.08.2012</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9B2E00DB-3A7D-49B8-8942-1DE8F512A0C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2742391397"/>
      </p:ext>
    </p:extLst>
  </p:cSld>
  <p:clrMapOvr>
    <a:masterClrMapping/>
  </p:clrMapOvr>
  <p:transition spd="slow" advClick="0" advTm="30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A5F91085-3971-4430-BB64-F6742786D6E8}" type="datetimeFigureOut">
              <a:rPr lang="ru-RU">
                <a:solidFill>
                  <a:prstClr val="black">
                    <a:tint val="75000"/>
                  </a:prstClr>
                </a:solidFill>
              </a:rPr>
              <a:pPr>
                <a:defRPr/>
              </a:pPr>
              <a:t>23.08.2012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39656A50-6CA2-4FF1-B371-0F721FE737E6}"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1702536406"/>
      </p:ext>
    </p:extLst>
  </p:cSld>
  <p:clrMapOvr>
    <a:masterClrMapping/>
  </p:clrMapOvr>
  <p:transition spd="slow" advClick="0" advTm="30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7EDF19A3-BD45-417A-AC2C-F9ABF7D06860}" type="datetimeFigureOut">
              <a:rPr lang="ru-RU">
                <a:solidFill>
                  <a:prstClr val="black">
                    <a:tint val="75000"/>
                  </a:prstClr>
                </a:solidFill>
              </a:rPr>
              <a:pPr>
                <a:defRPr/>
              </a:pPr>
              <a:t>23.08.2012</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D1D25078-B2FC-4737-AF73-6931EF23D93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3255216210"/>
      </p:ext>
    </p:extLst>
  </p:cSld>
  <p:clrMapOvr>
    <a:masterClrMapping/>
  </p:clrMapOvr>
  <p:transition spd="slow" advClick="0" advTm="30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0CFD056D-2844-4473-8800-40DD850D13BF}" type="datetimeFigureOut">
              <a:rPr lang="ru-RU">
                <a:solidFill>
                  <a:prstClr val="black">
                    <a:tint val="75000"/>
                  </a:prstClr>
                </a:solidFill>
              </a:rPr>
              <a:pPr>
                <a:defRPr/>
              </a:pPr>
              <a:t>23.08.2012</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8252C742-0392-462E-BD83-D46B0938A8CE}"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3617960124"/>
      </p:ext>
    </p:extLst>
  </p:cSld>
  <p:clrMapOvr>
    <a:masterClrMapping/>
  </p:clrMapOvr>
  <p:transition spd="slow" advClick="0" advTm="30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B871B4C-4774-4D42-AFC5-21545F15A292}" type="datetimeFigureOut">
              <a:rPr lang="ru-RU">
                <a:solidFill>
                  <a:prstClr val="black">
                    <a:tint val="75000"/>
                  </a:prstClr>
                </a:solidFill>
              </a:rPr>
              <a:pPr>
                <a:defRPr/>
              </a:pPr>
              <a:t>23.08.2012</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54D9E9D0-2219-49A8-9B3E-9609722DD26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1855979978"/>
      </p:ext>
    </p:extLst>
  </p:cSld>
  <p:clrMapOvr>
    <a:masterClrMapping/>
  </p:clrMapOvr>
  <p:transition spd="slow" advClick="0" advTm="30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FE8E6A9-7974-4001-96B8-DDEA3AB5D764}" type="datetimeFigureOut">
              <a:rPr lang="ru-RU">
                <a:solidFill>
                  <a:prstClr val="black">
                    <a:tint val="75000"/>
                  </a:prstClr>
                </a:solidFill>
              </a:rPr>
              <a:pPr>
                <a:defRPr/>
              </a:pPr>
              <a:t>23.08.2012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085BD924-9084-46CF-9CB4-8DCAA036037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1480269889"/>
      </p:ext>
    </p:extLst>
  </p:cSld>
  <p:clrMapOvr>
    <a:masterClrMapping/>
  </p:clrMapOvr>
  <p:transition spd="slow" advClick="0" advTm="30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AF71864-6057-458E-B8A8-71EE2AA923EE}" type="datetimeFigureOut">
              <a:rPr lang="ru-RU">
                <a:solidFill>
                  <a:prstClr val="black">
                    <a:tint val="75000"/>
                  </a:prstClr>
                </a:solidFill>
              </a:rPr>
              <a:pPr>
                <a:defRPr/>
              </a:pPr>
              <a:t>23.08.2012</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5FF3E585-2FE8-498C-903D-366118D919B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3752341948"/>
      </p:ext>
    </p:extLst>
  </p:cSld>
  <p:clrMapOvr>
    <a:masterClrMapping/>
  </p:clrMapOvr>
  <p:transition spd="slow" advClick="0" advTm="30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0F1A0775-3502-473A-9D03-B189511C0887}" type="datetimeFigureOut">
              <a:rPr lang="ru-RU">
                <a:solidFill>
                  <a:prstClr val="black">
                    <a:tint val="75000"/>
                  </a:prstClr>
                </a:solidFill>
              </a:rPr>
              <a:pPr>
                <a:defRPr/>
              </a:pPr>
              <a:t>23.08.2012</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7CDFE78-4B69-4541-A5BF-795CBBD1E3E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 xmlns:p14="http://schemas.microsoft.com/office/powerpoint/2010/main" val="2081118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advClick="0" advTm="30000">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file:///D:\&#1052;&#1050;%20&#1042;&#1069;%204\&#1079;&#1072;&#1076;&#1072;&#1085;&#1080;&#1077;%205\Abdurakhmanova_5_&#1042;&#1072;&#1096;&#1080;&#1085;&#1075;&#1090;&#1086;&#1085;\&#1089;&#1080;&#1085;&#1072;&#1090;&#1088;&#1072;_&#1072;&#1084;&#1077;&#1088;&#1080;&#1082;&#1072;.mp3" TargetMode="External"/><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package" Target="../embeddings/____________Microsoft_Office_PowerPoint1.pptx"/><Relationship Id="rId5" Type="http://schemas.openxmlformats.org/officeDocument/2006/relationships/image" Target="../media/image20.jpeg"/><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jpeg"/></Relationships>
</file>

<file path=ppt/slides/_rels/slide13.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jpeg"/><Relationship Id="rId18" Type="http://schemas.openxmlformats.org/officeDocument/2006/relationships/slide" Target="slide14.xml"/><Relationship Id="rId3" Type="http://schemas.openxmlformats.org/officeDocument/2006/relationships/image" Target="../media/image50.jpeg"/><Relationship Id="rId7" Type="http://schemas.openxmlformats.org/officeDocument/2006/relationships/image" Target="../media/image54.jpeg"/><Relationship Id="rId12" Type="http://schemas.openxmlformats.org/officeDocument/2006/relationships/image" Target="../media/image59.jpeg"/><Relationship Id="rId17" Type="http://schemas.openxmlformats.org/officeDocument/2006/relationships/image" Target="../media/image64.jpeg"/><Relationship Id="rId2" Type="http://schemas.openxmlformats.org/officeDocument/2006/relationships/notesSlide" Target="../notesSlides/notesSlide10.xml"/><Relationship Id="rId16" Type="http://schemas.openxmlformats.org/officeDocument/2006/relationships/image" Target="../media/image63.jpeg"/><Relationship Id="rId1" Type="http://schemas.openxmlformats.org/officeDocument/2006/relationships/slideLayout" Target="../slideLayouts/slideLayout7.xml"/><Relationship Id="rId6" Type="http://schemas.openxmlformats.org/officeDocument/2006/relationships/image" Target="../media/image53.jpeg"/><Relationship Id="rId11" Type="http://schemas.openxmlformats.org/officeDocument/2006/relationships/image" Target="../media/image58.jpeg"/><Relationship Id="rId5" Type="http://schemas.openxmlformats.org/officeDocument/2006/relationships/image" Target="../media/image52.jpeg"/><Relationship Id="rId15" Type="http://schemas.openxmlformats.org/officeDocument/2006/relationships/image" Target="../media/image62.jpeg"/><Relationship Id="rId10" Type="http://schemas.openxmlformats.org/officeDocument/2006/relationships/image" Target="../media/image57.jpeg"/><Relationship Id="rId4" Type="http://schemas.openxmlformats.org/officeDocument/2006/relationships/image" Target="../media/image51.jpeg"/><Relationship Id="rId9" Type="http://schemas.openxmlformats.org/officeDocument/2006/relationships/image" Target="../media/image56.jpeg"/><Relationship Id="rId14" Type="http://schemas.openxmlformats.org/officeDocument/2006/relationships/image" Target="../media/image61.jpeg"/></Relationships>
</file>

<file path=ppt/slides/_rels/slide1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hyperlink" Target="http://www.youtube.com/watch?v=IHQAOj8ffuI" TargetMode="External"/><Relationship Id="rId7" Type="http://schemas.openxmlformats.org/officeDocument/2006/relationships/slide" Target="slide3.xml"/><Relationship Id="rId2" Type="http://schemas.openxmlformats.org/officeDocument/2006/relationships/image" Target="../media/image52.jpe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jpeg"/><Relationship Id="rId4" Type="http://schemas.openxmlformats.org/officeDocument/2006/relationships/image" Target="../media/image65.jpeg"/><Relationship Id="rId9" Type="http://schemas.openxmlformats.org/officeDocument/2006/relationships/image" Target="../media/image68.gif"/></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slideLayout" Target="../slideLayouts/slideLayout7.xml"/><Relationship Id="rId1" Type="http://schemas.openxmlformats.org/officeDocument/2006/relationships/audio" Target="file:///D:\&#1052;&#1050;%20&#1042;&#1069;%204\&#1079;&#1072;&#1076;&#1072;&#1085;&#1080;&#1077;%205\Abdurakhmanova_5_&#1042;&#1072;&#1096;&#1080;&#1085;&#1075;&#1090;&#1086;&#1085;\&#1101;&#1090;&#1085;&#1086;.mp3" TargetMode="Externa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16.xml.rels><?xml version="1.0" encoding="UTF-8" standalone="yes"?>
<Relationships xmlns="http://schemas.openxmlformats.org/package/2006/relationships"><Relationship Id="rId8" Type="http://schemas.openxmlformats.org/officeDocument/2006/relationships/image" Target="../media/image79.gif"/><Relationship Id="rId13" Type="http://schemas.openxmlformats.org/officeDocument/2006/relationships/image" Target="../media/image84.jpeg"/><Relationship Id="rId3" Type="http://schemas.openxmlformats.org/officeDocument/2006/relationships/image" Target="../media/image74.jpeg"/><Relationship Id="rId7" Type="http://schemas.openxmlformats.org/officeDocument/2006/relationships/image" Target="../media/image78.jpeg"/><Relationship Id="rId12"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77.jpeg"/><Relationship Id="rId11" Type="http://schemas.openxmlformats.org/officeDocument/2006/relationships/image" Target="../media/image82.jpeg"/><Relationship Id="rId5" Type="http://schemas.openxmlformats.org/officeDocument/2006/relationships/image" Target="../media/image76.gif"/><Relationship Id="rId15" Type="http://schemas.openxmlformats.org/officeDocument/2006/relationships/image" Target="../media/image86.jpeg"/><Relationship Id="rId10" Type="http://schemas.openxmlformats.org/officeDocument/2006/relationships/image" Target="../media/image81.jpeg"/><Relationship Id="rId4" Type="http://schemas.openxmlformats.org/officeDocument/2006/relationships/image" Target="../media/image75.jpeg"/><Relationship Id="rId9" Type="http://schemas.openxmlformats.org/officeDocument/2006/relationships/image" Target="../media/image80.jpeg"/><Relationship Id="rId14" Type="http://schemas.openxmlformats.org/officeDocument/2006/relationships/image" Target="../media/image85.jpeg"/></Relationships>
</file>

<file path=ppt/slides/_rels/slide17.xml.rels><?xml version="1.0" encoding="UTF-8" standalone="yes"?>
<Relationships xmlns="http://schemas.openxmlformats.org/package/2006/relationships"><Relationship Id="rId8" Type="http://schemas.openxmlformats.org/officeDocument/2006/relationships/image" Target="../media/image93.gif"/><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image" Target="../media/image87.jpeg"/><Relationship Id="rId1" Type="http://schemas.openxmlformats.org/officeDocument/2006/relationships/slideLayout" Target="../slideLayouts/slideLayout7.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18.xml.rels><?xml version="1.0" encoding="UTF-8" standalone="yes"?>
<Relationships xmlns="http://schemas.openxmlformats.org/package/2006/relationships"><Relationship Id="rId8" Type="http://schemas.openxmlformats.org/officeDocument/2006/relationships/hyperlink" Target="http://gdb.rferl.org/D64DB4BD-C9B6-4E52-8EA7-9D54EAD78EF4_mw800_mh600_s.jpg" TargetMode="External"/><Relationship Id="rId13" Type="http://schemas.openxmlformats.org/officeDocument/2006/relationships/hyperlink" Target="http://upload.wikimedia.org/wikipedia/commons/thumb/0/02/Jefferson_Memorial_with_Declaration_preamble.jpg/300px-Jefferson_Memorial_with_Declaration_preamble.jpg" TargetMode="External"/><Relationship Id="rId18" Type="http://schemas.openxmlformats.org/officeDocument/2006/relationships/hyperlink" Target="http://geo-tur.narod.ru/NAmerica/usa/08.jpg" TargetMode="External"/><Relationship Id="rId26" Type="http://schemas.openxmlformats.org/officeDocument/2006/relationships/hyperlink" Target="http://www.gazetatema.net/web/wp-content/uploads/2012/04/8.jpg" TargetMode="External"/><Relationship Id="rId3" Type="http://schemas.openxmlformats.org/officeDocument/2006/relationships/hyperlink" Target="http://www.cs.cmu.edu/~yke/photoqual/results/statue/Flag%20and%20Statue%20of%20Liberty.jpg" TargetMode="External"/><Relationship Id="rId21" Type="http://schemas.openxmlformats.org/officeDocument/2006/relationships/hyperlink" Target="http://www.officesnapshots.com/wp-content/galleries/prez/prez5.jpg" TargetMode="External"/><Relationship Id="rId7" Type="http://schemas.openxmlformats.org/officeDocument/2006/relationships/hyperlink" Target="http://upload.wikimedia.org/wikipedia/commons/thumb/a/af/WhiteHouseSouthFacade.JPG/800px-WhiteHouseSouthFacade.JPG-" TargetMode="External"/><Relationship Id="rId12" Type="http://schemas.openxmlformats.org/officeDocument/2006/relationships/hyperlink" Target="http://www.dailypress.com/media/photo/2009-05/47155321.jpg" TargetMode="External"/><Relationship Id="rId17" Type="http://schemas.openxmlformats.org/officeDocument/2006/relationships/hyperlink" Target="http://www.whitehousemuseum.org/grounds/white-house-1984-overview-nw.jpg" TargetMode="External"/><Relationship Id="rId25" Type="http://schemas.openxmlformats.org/officeDocument/2006/relationships/hyperlink" Target="http://www.visitingdc.com/images/white-house-red-room.jpg" TargetMode="External"/><Relationship Id="rId2" Type="http://schemas.openxmlformats.org/officeDocument/2006/relationships/hyperlink" Target="http://www.worldofcars.net.ua/?ceb=national-gallery-of-art-picture-" TargetMode="External"/><Relationship Id="rId16" Type="http://schemas.openxmlformats.org/officeDocument/2006/relationships/hyperlink" Target="http://open.az/uploads/posts/2009-08/1249277985_vetton_ru_182.jpg" TargetMode="External"/><Relationship Id="rId20" Type="http://schemas.openxmlformats.org/officeDocument/2006/relationships/hyperlink" Target="http://upload.wikimedia.org/wikipedia/commons/b/b6/Oval_Office_from_above.jpg" TargetMode="External"/><Relationship Id="rId29" Type="http://schemas.openxmlformats.org/officeDocument/2006/relationships/hyperlink" Target="http://www.linternaute.com/actualite/magazine/photo/visite-de-la-maison-blanche/image/chambre-verte-430389.jpg" TargetMode="External"/><Relationship Id="rId1" Type="http://schemas.openxmlformats.org/officeDocument/2006/relationships/slideLayout" Target="../slideLayouts/slideLayout7.xml"/><Relationship Id="rId6" Type="http://schemas.openxmlformats.org/officeDocument/2006/relationships/hyperlink" Target="http://gigamir.net/upload/img/content/originnal_ba33202f98e3507ade5d78c9e12e45d1.jpg" TargetMode="External"/><Relationship Id="rId11" Type="http://schemas.openxmlformats.org/officeDocument/2006/relationships/hyperlink" Target="http://www.audiopoisk.com/track/no/mp3/frenk-sinatra---amerika-amerika---prekrasnaa/" TargetMode="External"/><Relationship Id="rId24" Type="http://schemas.openxmlformats.org/officeDocument/2006/relationships/hyperlink" Target="http://mudrila.ru/content/2010/01/04/whiteh/whiteh07.jpg" TargetMode="External"/><Relationship Id="rId5" Type="http://schemas.openxmlformats.org/officeDocument/2006/relationships/hyperlink" Target="http://s2.e-monsite.com/2010/02/20/02/resize_550_550/Mall_shot_plate.jpg" TargetMode="External"/><Relationship Id="rId15" Type="http://schemas.openxmlformats.org/officeDocument/2006/relationships/hyperlink" Target="http://myamericanodyssey.com/wp-content/uploads/2011/08/Thomas_Jefferson_by_Peale_1800.jpg" TargetMode="External"/><Relationship Id="rId23" Type="http://schemas.openxmlformats.org/officeDocument/2006/relationships/hyperlink" Target="http://mudrila.ru/content/2010/01/04/whiteh/whiteh10.jpg" TargetMode="External"/><Relationship Id="rId28" Type="http://schemas.openxmlformats.org/officeDocument/2006/relationships/hyperlink" Target="http://www.homeanddesigns.net/wp-content/uploads/2011/08/Black-Presidents-White-House3.jpg" TargetMode="External"/><Relationship Id="rId10" Type="http://schemas.openxmlformats.org/officeDocument/2006/relationships/hyperlink" Target="http://www.d-dialog.ru/media/tour/large/917.jpg" TargetMode="External"/><Relationship Id="rId19" Type="http://schemas.openxmlformats.org/officeDocument/2006/relationships/hyperlink" Target="http://journaluga.ru/uploads/oval-office_1706194i.jpg" TargetMode="External"/><Relationship Id="rId4" Type="http://schemas.openxmlformats.org/officeDocument/2006/relationships/hyperlink" Target="http://im7-tub-ru.yandex.net/i?id=220902997-10-72&amp;n=5" TargetMode="External"/><Relationship Id="rId9" Type="http://schemas.openxmlformats.org/officeDocument/2006/relationships/hyperlink" Target="http://wolverines.belenjesuit.org/closeup/CLOSE%20UP%20Web%20pictures/2001%20NGA.jpg" TargetMode="External"/><Relationship Id="rId14" Type="http://schemas.openxmlformats.org/officeDocument/2006/relationships/hyperlink" Target="http://i063.radikal.ru/1106/14/d0fde8d9fc8f.jpg" TargetMode="External"/><Relationship Id="rId22" Type="http://schemas.openxmlformats.org/officeDocument/2006/relationships/hyperlink" Target="http://www.ushistory.ru/images/stories/0obama-blue-room.jpg" TargetMode="External"/><Relationship Id="rId27" Type="http://schemas.openxmlformats.org/officeDocument/2006/relationships/hyperlink" Target="http://www.homeanddesigns.net/wp-content/uploads/2011/08/Black-Presidents-White-House4.jpg" TargetMode="External"/><Relationship Id="rId30" Type="http://schemas.openxmlformats.org/officeDocument/2006/relationships/hyperlink" Target="http://www.archdesignfoto.com/wp-content/uploads/2009/01/165.jpg"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dl.hostingfailov.com/sn_user_photo/1247-303593-413369.jpg" TargetMode="External"/><Relationship Id="rId13" Type="http://schemas.openxmlformats.org/officeDocument/2006/relationships/hyperlink" Target="http://www.sonorth.com/travel/media/tours/33/1.jpg" TargetMode="External"/><Relationship Id="rId18" Type="http://schemas.openxmlformats.org/officeDocument/2006/relationships/hyperlink" Target="http://images.travelpod.com/tw_slides/ta00/a0a/c00/national-gallery-of-art-2-national-gallery-of-art-washington-dc-washington-dc.jpg" TargetMode="External"/><Relationship Id="rId26" Type="http://schemas.openxmlformats.org/officeDocument/2006/relationships/hyperlink" Target="http://gallerix.ru/pic/NGA/image/glrx-100985.JPG" TargetMode="External"/><Relationship Id="rId3" Type="http://schemas.openxmlformats.org/officeDocument/2006/relationships/hyperlink" Target="http://www.hdwallpapers.in/wallpapers/united_states_capitol-1152x864.jpg" TargetMode="External"/><Relationship Id="rId21" Type="http://schemas.openxmlformats.org/officeDocument/2006/relationships/hyperlink" Target="http://gallerix.ru/pic/NGA/image/glrx-19900.JPG" TargetMode="External"/><Relationship Id="rId7" Type="http://schemas.openxmlformats.org/officeDocument/2006/relationships/hyperlink" Target="http://upload.wikimedia.org/wikipedia/commons/thumb/6/69/Apotheosis_of_George_Washington.jpg/800px-Apotheosis_of_George_Washington.jpg-" TargetMode="External"/><Relationship Id="rId12" Type="http://schemas.openxmlformats.org/officeDocument/2006/relationships/hyperlink" Target="http://www.sonorth.com/travel/media/tours/33/3.jpg" TargetMode="External"/><Relationship Id="rId17" Type="http://schemas.openxmlformats.org/officeDocument/2006/relationships/hyperlink" Target="http://img7.imageshack.us/img7/7562/27169175.jpg" TargetMode="External"/><Relationship Id="rId25" Type="http://schemas.openxmlformats.org/officeDocument/2006/relationships/hyperlink" Target="http://gallerix.ru/pic/NGA/image/glrx-19680.JPG" TargetMode="External"/><Relationship Id="rId2" Type="http://schemas.openxmlformats.org/officeDocument/2006/relationships/hyperlink" Target="http://upload.wikimedia.org/wikipedia/commons/thumb/1/18/Uscapitolindaylight.jpg/800px-Uscapitolindaylight.jpg" TargetMode="External"/><Relationship Id="rId16" Type="http://schemas.openxmlformats.org/officeDocument/2006/relationships/hyperlink" Target="http://pics.livejournal.com/blin_chick/pic/000bxpz2" TargetMode="External"/><Relationship Id="rId20" Type="http://schemas.openxmlformats.org/officeDocument/2006/relationships/hyperlink" Target="http://gallerix.ru/pic/NGA/image/glrx-40714.JPG" TargetMode="External"/><Relationship Id="rId29" Type="http://schemas.openxmlformats.org/officeDocument/2006/relationships/hyperlink" Target="http://gallerix.ru/pic/NGA/image/glrx-47749.JPG" TargetMode="External"/><Relationship Id="rId1" Type="http://schemas.openxmlformats.org/officeDocument/2006/relationships/slideLayout" Target="../slideLayouts/slideLayout7.xml"/><Relationship Id="rId6" Type="http://schemas.openxmlformats.org/officeDocument/2006/relationships/hyperlink" Target="http://upload.wikimedia.org/wikipedia/commons/thumb/4/4b/Seal_of_the_United_States_Congress.svg/600px-Seal_of_the_United_States_Congress.svg.png" TargetMode="External"/><Relationship Id="rId11" Type="http://schemas.openxmlformats.org/officeDocument/2006/relationships/hyperlink" Target="http://webhost.bridgew.edu/drichards/Washington_APS/National_Gallery_of_Art.jpg" TargetMode="External"/><Relationship Id="rId24" Type="http://schemas.openxmlformats.org/officeDocument/2006/relationships/hyperlink" Target="http://gallerix.ru/pic/NGA/image/glrx-18437.JPG" TargetMode="External"/><Relationship Id="rId5" Type="http://schemas.openxmlformats.org/officeDocument/2006/relationships/hyperlink" Target="http://upload.wikimedia.org/wikipedia/commons/thumb/7/76/State_of_the_Union.jpg/300px-State_of_the_Union.jpg-" TargetMode="External"/><Relationship Id="rId15" Type="http://schemas.openxmlformats.org/officeDocument/2006/relationships/hyperlink" Target="http://dic.academic.ru/pictures/wiki/files/78/National_gallery_of_art_usa2.jpg" TargetMode="External"/><Relationship Id="rId23" Type="http://schemas.openxmlformats.org/officeDocument/2006/relationships/hyperlink" Target="http://gallerix.ru/pic/NGA/image/glrx-43722.JPG" TargetMode="External"/><Relationship Id="rId28" Type="http://schemas.openxmlformats.org/officeDocument/2006/relationships/hyperlink" Target="http://gallerix.ru/pic/NGA/image/glrx-19665.JPG" TargetMode="External"/><Relationship Id="rId10" Type="http://schemas.openxmlformats.org/officeDocument/2006/relationships/hyperlink" Target="http://www.learnnc.org/lp/media/uploads/2009/12/andrew_mellon.jpg" TargetMode="External"/><Relationship Id="rId19" Type="http://schemas.openxmlformats.org/officeDocument/2006/relationships/hyperlink" Target="http://gallerix.ru/pic/NGA/image/glrx-18435.JPG" TargetMode="External"/><Relationship Id="rId4" Type="http://schemas.openxmlformats.org/officeDocument/2006/relationships/hyperlink" Target="http://upload.wikimedia.org/wikipedia/commons/a/ae/StatueUSC.jpg" TargetMode="External"/><Relationship Id="rId9" Type="http://schemas.openxmlformats.org/officeDocument/2006/relationships/hyperlink" Target="http://img7.imageshack.us/img7/6627/1nationalgalleryofartwa.jpg" TargetMode="External"/><Relationship Id="rId14" Type="http://schemas.openxmlformats.org/officeDocument/2006/relationships/hyperlink" Target="http://static.diary.ru/userdir/2/7/0/0/2700845/70426485.jpg" TargetMode="External"/><Relationship Id="rId22" Type="http://schemas.openxmlformats.org/officeDocument/2006/relationships/hyperlink" Target="http://gallerix.ru/pic/NGA/image/glrx-20008.JPG" TargetMode="External"/><Relationship Id="rId27" Type="http://schemas.openxmlformats.org/officeDocument/2006/relationships/hyperlink" Target="http://gallerix.ru/pic/NGA/image/glrx-113143.JP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hyperlink" Target="http://www.topofart.com/images/artists/Thomas_Gainsborough/paintings/gainsborough124.jpg" TargetMode="External"/><Relationship Id="rId13" Type="http://schemas.openxmlformats.org/officeDocument/2006/relationships/hyperlink" Target="http://farm1.static.flickr.com/40/74971373_ae2787d4fb.jpg" TargetMode="External"/><Relationship Id="rId18" Type="http://schemas.openxmlformats.org/officeDocument/2006/relationships/hyperlink" Target="http://en.academic.ru/pictures/enwiki/65/AmericanIndianMuseumDomeview.jpg" TargetMode="External"/><Relationship Id="rId26" Type="http://schemas.openxmlformats.org/officeDocument/2006/relationships/hyperlink" Target="http://img.tourister.ru/files/1/1/3/0/7/9/clones/700_465_fixedwidth.jpg" TargetMode="External"/><Relationship Id="rId3" Type="http://schemas.openxmlformats.org/officeDocument/2006/relationships/hyperlink" Target="http://gallerix.ru/pic/NGA/image/glrx-58917.JPG" TargetMode="External"/><Relationship Id="rId21" Type="http://schemas.openxmlformats.org/officeDocument/2006/relationships/hyperlink" Target="http://img.tourister.ru/files/1/1/3/0/9/6/clones/700_465_fixedwidth.jpg" TargetMode="External"/><Relationship Id="rId7" Type="http://schemas.openxmlformats.org/officeDocument/2006/relationships/hyperlink" Target="http://img7.imageshack.us/img7/7562/27169175.jpg" TargetMode="External"/><Relationship Id="rId12" Type="http://schemas.openxmlformats.org/officeDocument/2006/relationships/hyperlink" Target="http://img-fotki.yandex.ru/get/5500/omyworld.27/0_4d6aa_6296675e_XL.jpg" TargetMode="External"/><Relationship Id="rId17" Type="http://schemas.openxmlformats.org/officeDocument/2006/relationships/hyperlink" Target="http://pics.livejournal.com/m10/pic/00086c4f" TargetMode="External"/><Relationship Id="rId25" Type="http://schemas.openxmlformats.org/officeDocument/2006/relationships/hyperlink" Target="http://img.tourister.ru/files/1/1/3/0/7/6/clones/700_465_fixedwidth.jpg" TargetMode="External"/><Relationship Id="rId2" Type="http://schemas.openxmlformats.org/officeDocument/2006/relationships/hyperlink" Target="http://gallerix.ru/pic/Vincent-Van-Gogh/image/glrx-2051703456.JPG" TargetMode="External"/><Relationship Id="rId16" Type="http://schemas.openxmlformats.org/officeDocument/2006/relationships/hyperlink" Target="http://media.newmexicoculture.org/media_files/institutions/1.jpg" TargetMode="External"/><Relationship Id="rId20" Type="http://schemas.openxmlformats.org/officeDocument/2006/relationships/hyperlink" Target="http://img.tourister.ru/files/1/1/3/0/5/4/clones/700_465_fixedwidth.jpg" TargetMode="External"/><Relationship Id="rId1" Type="http://schemas.openxmlformats.org/officeDocument/2006/relationships/slideLayout" Target="../slideLayouts/slideLayout2.xml"/><Relationship Id="rId6" Type="http://schemas.openxmlformats.org/officeDocument/2006/relationships/hyperlink" Target="http://s14.rimg.info/0660519a0c0c1636de1bc35f0e25b91f.gif" TargetMode="External"/><Relationship Id="rId11" Type="http://schemas.openxmlformats.org/officeDocument/2006/relationships/hyperlink" Target="http://img-fotki.yandex.ru/get/5404/omyworld.27/0_4d6ab_69b8d894_XL.jpg" TargetMode="External"/><Relationship Id="rId24" Type="http://schemas.openxmlformats.org/officeDocument/2006/relationships/hyperlink" Target="http://img.tourister.ru/files/1/1/3/0/5/9/clones/700_465_fixedwidth.jpg" TargetMode="External"/><Relationship Id="rId5" Type="http://schemas.openxmlformats.org/officeDocument/2006/relationships/hyperlink" Target="http://www.youtube.com/watch?v=IHQAOj8ffuI" TargetMode="External"/><Relationship Id="rId15" Type="http://schemas.openxmlformats.org/officeDocument/2006/relationships/hyperlink" Target="http://img.groundspeak.com/waymarking/display/cb8f162e-07aa-4eef-b6fb-747161418e46.jpg" TargetMode="External"/><Relationship Id="rId23" Type="http://schemas.openxmlformats.org/officeDocument/2006/relationships/hyperlink" Target="http://img1.liveinternet.ru/images/attach/b/2/24/8/24008579_jhtoerogfu_Melkiy.jpg" TargetMode="External"/><Relationship Id="rId28" Type="http://schemas.openxmlformats.org/officeDocument/2006/relationships/hyperlink" Target="http://img.tourister.ru/files/1/1/3/0/6/1/clones/700_1052_fixedwidth.jpg" TargetMode="External"/><Relationship Id="rId10" Type="http://schemas.openxmlformats.org/officeDocument/2006/relationships/hyperlink" Target="http://gallerix.ru/pic/NGA/image/glrx-102172.JPG" TargetMode="External"/><Relationship Id="rId19" Type="http://schemas.openxmlformats.org/officeDocument/2006/relationships/hyperlink" Target="http://www.inetours.com/DC/images/SI/Am-Indian-exbt_2163.jpg" TargetMode="External"/><Relationship Id="rId4" Type="http://schemas.openxmlformats.org/officeDocument/2006/relationships/hyperlink" Target="http://holstshop.ru/media/large/gogen-pol/107565.jpg" TargetMode="External"/><Relationship Id="rId9" Type="http://schemas.openxmlformats.org/officeDocument/2006/relationships/hyperlink" Target="http://img-fotki.yandex.ru/get/5201/armaxis.3/0_3db20_9273d314_L.jpg" TargetMode="External"/><Relationship Id="rId14" Type="http://schemas.openxmlformats.org/officeDocument/2006/relationships/hyperlink" Target="http://www.arthistorynews.com/i/entries/1020.jpg" TargetMode="External"/><Relationship Id="rId22" Type="http://schemas.openxmlformats.org/officeDocument/2006/relationships/hyperlink" Target="http://img1.liveinternet.ru/images/attach/b/3/4/991/4991798_white_cloud.jpg" TargetMode="External"/><Relationship Id="rId27" Type="http://schemas.openxmlformats.org/officeDocument/2006/relationships/hyperlink" Target="http://img.tourister.ru/files/1/1/3/0/8/6/clones/700_465_fixedwidth.jpg"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lifeglobe.net/media/entry/2904/14.jpg" TargetMode="External"/><Relationship Id="rId13" Type="http://schemas.openxmlformats.org/officeDocument/2006/relationships/hyperlink" Target="http://ru.wikipedia.org/wiki/%CA%E0%EF%E8%F2%EE%EB%E8%E9_(%C2%E0%F8%E8%ED%E3%F2%EE%ED)" TargetMode="External"/><Relationship Id="rId18" Type="http://schemas.openxmlformats.org/officeDocument/2006/relationships/hyperlink" Target="http://www.it-n.ru/communities.aspx?cat_no=107408&amp;d_no=248708&amp;ext=Attachment.aspx?Id=113353" TargetMode="External"/><Relationship Id="rId26" Type="http://schemas.openxmlformats.org/officeDocument/2006/relationships/hyperlink" Target="http://www.it-n.ru/resource.aspx?cat_no=111706&amp;d_no=252148&amp;ext=Attachment.aspx?Id=115906" TargetMode="External"/><Relationship Id="rId3" Type="http://schemas.openxmlformats.org/officeDocument/2006/relationships/hyperlink" Target="http://thetradingpost.net.nz/images/thetradingpost-smoking-indian.gif" TargetMode="External"/><Relationship Id="rId21" Type="http://schemas.openxmlformats.org/officeDocument/2006/relationships/hyperlink" Target="http://www.it-n.ru/communities.aspx?cat_no=107408&amp;d_no=160230&amp;ext=Attachment.aspx?Id=60952" TargetMode="External"/><Relationship Id="rId7" Type="http://schemas.openxmlformats.org/officeDocument/2006/relationships/hyperlink" Target="http://img-fotki.yandex.ru/get/4403/kurbanovradik.24/0_4a372_5f500892_XL" TargetMode="External"/><Relationship Id="rId12" Type="http://schemas.openxmlformats.org/officeDocument/2006/relationships/hyperlink" Target="http://ru.wikipedia.org/wiki/%C1%E5%EB%FB%E9_%E4%EE%EC" TargetMode="External"/><Relationship Id="rId17" Type="http://schemas.openxmlformats.org/officeDocument/2006/relationships/hyperlink" Target="http://www.it-n.ru/communities.aspx?cat_no=107408&amp;d_no=248856&amp;ext=Attachment.aspx?Id=113488" TargetMode="External"/><Relationship Id="rId25" Type="http://schemas.openxmlformats.org/officeDocument/2006/relationships/hyperlink" Target="http://www.it-n.ru/resource.aspx?cat_no=111706&amp;d_no=149746&amp;ext=Attachment.aspx?Id=55682" TargetMode="External"/><Relationship Id="rId2" Type="http://schemas.openxmlformats.org/officeDocument/2006/relationships/hyperlink" Target="http://img.tourister.ru/files/1/1/3/0/5/5/clones/700_465_fixedwidth.jpg" TargetMode="External"/><Relationship Id="rId16" Type="http://schemas.openxmlformats.org/officeDocument/2006/relationships/hyperlink" Target="http://www.it-n.ru/communities.aspx?cat_no=107408&amp;d_no=264024&amp;ext=Attachment.aspx?Id=124731" TargetMode="External"/><Relationship Id="rId20" Type="http://schemas.openxmlformats.org/officeDocument/2006/relationships/hyperlink" Target="http://www.it-n.ru/communities.aspx?cat_no=107408&amp;d_no=161815&amp;ext=Attachment.aspx?Id=61766" TargetMode="External"/><Relationship Id="rId1" Type="http://schemas.openxmlformats.org/officeDocument/2006/relationships/slideLayout" Target="../slideLayouts/slideLayout7.xml"/><Relationship Id="rId6" Type="http://schemas.openxmlformats.org/officeDocument/2006/relationships/hyperlink" Target="http://www.job4u.ru/images/DSC01629_JPG.jpg" TargetMode="External"/><Relationship Id="rId11" Type="http://schemas.openxmlformats.org/officeDocument/2006/relationships/hyperlink" Target="http://www.youtube.com/watch?v=IHQAOj8ffuI" TargetMode="External"/><Relationship Id="rId24" Type="http://schemas.openxmlformats.org/officeDocument/2006/relationships/hyperlink" Target="http://www.it-n.ru/communities.aspx?cat_no=107408&amp;d_no=167359&amp;ext=Attachment.aspx?Id=65260" TargetMode="External"/><Relationship Id="rId5" Type="http://schemas.openxmlformats.org/officeDocument/2006/relationships/hyperlink" Target="http://img.mota.ru/upload/wallpapers/2009/07/16/12/04/15930/towns_530-1024x600.jpg" TargetMode="External"/><Relationship Id="rId15" Type="http://schemas.openxmlformats.org/officeDocument/2006/relationships/hyperlink" Target="http://www.americansights.ru/cities/washington" TargetMode="External"/><Relationship Id="rId23" Type="http://schemas.openxmlformats.org/officeDocument/2006/relationships/hyperlink" Target="http://www.it-n.ru/resource.aspx?cat_no=111706&amp;d_no=161815&amp;ext=Attachment.aspx?Id=61766" TargetMode="External"/><Relationship Id="rId28" Type="http://schemas.openxmlformats.org/officeDocument/2006/relationships/hyperlink" Target="http://www.it-n.ru/attachment.aspx?id=93334" TargetMode="External"/><Relationship Id="rId10" Type="http://schemas.openxmlformats.org/officeDocument/2006/relationships/hyperlink" Target="http://gallerix.ru/album/NGA" TargetMode="External"/><Relationship Id="rId19" Type="http://schemas.openxmlformats.org/officeDocument/2006/relationships/hyperlink" Target="http://www.it-n.ru/communities.aspx?cat_no=107408&amp;d_no=241530&amp;ext=Attachment.aspx?Id=108820" TargetMode="External"/><Relationship Id="rId4" Type="http://schemas.openxmlformats.org/officeDocument/2006/relationships/hyperlink" Target="http://e.eka-mama.ru/upload/forum/f90/167147798.jpg" TargetMode="External"/><Relationship Id="rId9" Type="http://schemas.openxmlformats.org/officeDocument/2006/relationships/hyperlink" Target="http://us-flag.net/pictures/wallpapers/american-flag-wallpapers_6121_1280x800.jpg" TargetMode="External"/><Relationship Id="rId14" Type="http://schemas.openxmlformats.org/officeDocument/2006/relationships/hyperlink" Target="http://ru.wikipedia.org/wiki/" TargetMode="External"/><Relationship Id="rId22" Type="http://schemas.openxmlformats.org/officeDocument/2006/relationships/hyperlink" Target="http://www.it-n.ru/resource.aspx?cat_no=111706&amp;d_no=161816&amp;ext=Attachment.aspx?Id=61767" TargetMode="External"/><Relationship Id="rId27" Type="http://schemas.openxmlformats.org/officeDocument/2006/relationships/hyperlink" Target="http://www.it-n.ru/resource.aspx?cat_no=111706&amp;d_no=251019&amp;ext=Attachment.aspx?Id=115057"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 Target="slide4.xml"/><Relationship Id="rId7" Type="http://schemas.openxmlformats.org/officeDocument/2006/relationships/slide" Target="slide10.xml"/><Relationship Id="rId12"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slide" Target="slide15.xml"/><Relationship Id="rId5" Type="http://schemas.openxmlformats.org/officeDocument/2006/relationships/slide" Target="slide5.xml"/><Relationship Id="rId10" Type="http://schemas.openxmlformats.org/officeDocument/2006/relationships/image" Target="../media/image12.jpeg"/><Relationship Id="rId4" Type="http://schemas.openxmlformats.org/officeDocument/2006/relationships/image" Target="../media/image9.jpeg"/><Relationship Id="rId9" Type="http://schemas.openxmlformats.org/officeDocument/2006/relationships/slide" Target="slide11.xml"/></Relationships>
</file>

<file path=ppt/slides/_rels/slide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0.jpeg"/><Relationship Id="rId4" Type="http://schemas.openxmlformats.org/officeDocument/2006/relationships/image" Target="../media/image15.jpeg"/><Relationship Id="rId9"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5.jpeg"/><Relationship Id="rId11" Type="http://schemas.openxmlformats.org/officeDocument/2006/relationships/image" Target="../media/image20.jpeg"/><Relationship Id="rId5" Type="http://schemas.openxmlformats.org/officeDocument/2006/relationships/image" Target="../media/image34.jpeg"/><Relationship Id="rId10" Type="http://schemas.openxmlformats.org/officeDocument/2006/relationships/slide" Target="slide3.xml"/><Relationship Id="rId4" Type="http://schemas.openxmlformats.org/officeDocument/2006/relationships/image" Target="../media/image33.jpeg"/><Relationship Id="rId9" Type="http://schemas.openxmlformats.org/officeDocument/2006/relationships/hyperlink" Target="http://www.youtube.com/watch?v=itBNuCfBpUo&amp;feature=relat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cstate="email">
            <a:lum/>
          </a:blip>
          <a:srcRect/>
          <a:stretch>
            <a:fillRect l="-5000" r="-5000"/>
          </a:stretch>
        </a:blipFill>
        <a:effectLst/>
      </p:bgPr>
    </p:bg>
    <p:spTree>
      <p:nvGrpSpPr>
        <p:cNvPr id="1" name=""/>
        <p:cNvGrpSpPr/>
        <p:nvPr/>
      </p:nvGrpSpPr>
      <p:grpSpPr>
        <a:xfrm>
          <a:off x="0" y="0"/>
          <a:ext cx="0" cy="0"/>
          <a:chOff x="0" y="0"/>
          <a:chExt cx="0" cy="0"/>
        </a:xfrm>
      </p:grpSpPr>
      <p:pic>
        <p:nvPicPr>
          <p:cNvPr id="4" name="синатра_америка.mp3">
            <a:hlinkClick r:id="" action="ppaction://media"/>
          </p:cNvPr>
          <p:cNvPicPr>
            <a:picLocks noRot="1" noChangeAspect="1"/>
          </p:cNvPicPr>
          <p:nvPr>
            <a:audioFile r:link="rId1"/>
          </p:nvPr>
        </p:nvPicPr>
        <p:blipFill>
          <a:blip r:embed="rId5" cstate="email"/>
          <a:stretch>
            <a:fillRect/>
          </a:stretch>
        </p:blipFill>
        <p:spPr>
          <a:xfrm>
            <a:off x="9144000" y="620688"/>
            <a:ext cx="244475" cy="244475"/>
          </a:xfrm>
          <a:prstGeom prst="rect">
            <a:avLst/>
          </a:prstGeom>
        </p:spPr>
      </p:pic>
      <p:sp>
        <p:nvSpPr>
          <p:cNvPr id="6" name="Прямоугольник 5"/>
          <p:cNvSpPr/>
          <p:nvPr/>
        </p:nvSpPr>
        <p:spPr>
          <a:xfrm>
            <a:off x="0" y="116632"/>
            <a:ext cx="9144000" cy="707886"/>
          </a:xfrm>
          <a:prstGeom prst="rect">
            <a:avLst/>
          </a:prstGeom>
          <a:solidFill>
            <a:schemeClr val="accent1">
              <a:lumMod val="50000"/>
              <a:alpha val="50196"/>
            </a:schemeClr>
          </a:solidFill>
        </p:spPr>
        <p:txBody>
          <a:bodyPr wrap="square">
            <a:spAutoFit/>
          </a:bodyPr>
          <a:lstStyle/>
          <a:p>
            <a:pPr lvl="0" algn="ctr"/>
            <a:r>
              <a:rPr lang="en-US" sz="4000" b="1" dirty="0">
                <a:solidFill>
                  <a:srgbClr val="FFFF00"/>
                </a:solidFill>
                <a:effectLst>
                  <a:outerShdw blurRad="38100" dist="38100" dir="2700000" algn="tl">
                    <a:srgbClr val="000000">
                      <a:alpha val="43137"/>
                    </a:srgbClr>
                  </a:outerShdw>
                </a:effectLst>
                <a:latin typeface="Monotype Corsiva" pitchFamily="66" charset="0"/>
              </a:rPr>
              <a:t>O beautiful for spacious skies,</a:t>
            </a:r>
            <a:endParaRPr lang="ru-RU" sz="4000" b="1" dirty="0" smtClean="0">
              <a:solidFill>
                <a:srgbClr val="FFFF00"/>
              </a:solidFill>
              <a:effectLst>
                <a:outerShdw blurRad="38100" dist="38100" dir="2700000" algn="tl">
                  <a:srgbClr val="000000">
                    <a:alpha val="43137"/>
                  </a:srgbClr>
                </a:outerShdw>
              </a:effectLst>
              <a:latin typeface="Monotype Corsiva" pitchFamily="66" charset="0"/>
            </a:endParaRPr>
          </a:p>
        </p:txBody>
      </p:sp>
      <p:sp>
        <p:nvSpPr>
          <p:cNvPr id="7" name="Прямоугольник 6"/>
          <p:cNvSpPr/>
          <p:nvPr/>
        </p:nvSpPr>
        <p:spPr>
          <a:xfrm>
            <a:off x="0" y="836712"/>
            <a:ext cx="9144000" cy="707886"/>
          </a:xfrm>
          <a:prstGeom prst="rect">
            <a:avLst/>
          </a:prstGeom>
          <a:solidFill>
            <a:srgbClr val="254061">
              <a:alpha val="50196"/>
            </a:srgbClr>
          </a:solidFill>
        </p:spPr>
        <p:txBody>
          <a:bodyPr wrap="square">
            <a:spAutoFit/>
          </a:bodyPr>
          <a:lstStyle/>
          <a:p>
            <a:pPr lvl="0" algn="ctr"/>
            <a:r>
              <a:rPr lang="en-US" sz="4000" b="1" dirty="0">
                <a:solidFill>
                  <a:srgbClr val="FFFF00"/>
                </a:solidFill>
                <a:effectLst>
                  <a:outerShdw blurRad="38100" dist="38100" dir="2700000" algn="tl">
                    <a:srgbClr val="000000">
                      <a:alpha val="43137"/>
                    </a:srgbClr>
                  </a:outerShdw>
                </a:effectLst>
                <a:latin typeface="Monotype Corsiva" pitchFamily="66" charset="0"/>
              </a:rPr>
              <a:t>For amber waves of grain,</a:t>
            </a:r>
            <a:endParaRPr lang="ru-RU" sz="4000" b="1" dirty="0" smtClean="0">
              <a:solidFill>
                <a:srgbClr val="FFFF00"/>
              </a:solidFill>
              <a:effectLst>
                <a:outerShdw blurRad="38100" dist="38100" dir="2700000" algn="tl">
                  <a:srgbClr val="000000">
                    <a:alpha val="43137"/>
                  </a:srgbClr>
                </a:outerShdw>
              </a:effectLst>
              <a:latin typeface="Monotype Corsiva" pitchFamily="66" charset="0"/>
            </a:endParaRPr>
          </a:p>
        </p:txBody>
      </p:sp>
      <p:sp>
        <p:nvSpPr>
          <p:cNvPr id="8" name="Прямоугольник 7"/>
          <p:cNvSpPr/>
          <p:nvPr/>
        </p:nvSpPr>
        <p:spPr>
          <a:xfrm>
            <a:off x="0" y="1556792"/>
            <a:ext cx="9144000" cy="1323439"/>
          </a:xfrm>
          <a:prstGeom prst="rect">
            <a:avLst/>
          </a:prstGeom>
          <a:solidFill>
            <a:srgbClr val="254061">
              <a:alpha val="50196"/>
            </a:srgbClr>
          </a:solidFill>
        </p:spPr>
        <p:txBody>
          <a:bodyPr wrap="square">
            <a:spAutoFit/>
          </a:bodyPr>
          <a:lstStyle/>
          <a:p>
            <a:pPr lvl="0" algn="ctr"/>
            <a:r>
              <a:rPr lang="en-US" sz="4000" b="1" dirty="0">
                <a:solidFill>
                  <a:srgbClr val="FFFF00"/>
                </a:solidFill>
                <a:effectLst>
                  <a:outerShdw blurRad="38100" dist="38100" dir="2700000" algn="tl">
                    <a:srgbClr val="000000">
                      <a:alpha val="43137"/>
                    </a:srgbClr>
                  </a:outerShdw>
                </a:effectLst>
                <a:latin typeface="Monotype Corsiva" pitchFamily="66" charset="0"/>
              </a:rPr>
              <a:t>For purple mountain majesties</a:t>
            </a:r>
          </a:p>
          <a:p>
            <a:pPr lvl="0" algn="ctr"/>
            <a:r>
              <a:rPr lang="en-US" sz="4000" b="1" dirty="0">
                <a:solidFill>
                  <a:srgbClr val="FFFF00"/>
                </a:solidFill>
                <a:effectLst>
                  <a:outerShdw blurRad="38100" dist="38100" dir="2700000" algn="tl">
                    <a:srgbClr val="000000">
                      <a:alpha val="43137"/>
                    </a:srgbClr>
                  </a:outerShdw>
                </a:effectLst>
                <a:latin typeface="Monotype Corsiva" pitchFamily="66" charset="0"/>
              </a:rPr>
              <a:t> Above the fruited plain!</a:t>
            </a:r>
          </a:p>
        </p:txBody>
      </p:sp>
    </p:spTree>
    <p:extLst>
      <p:ext uri="{BB962C8B-B14F-4D97-AF65-F5344CB8AC3E}">
        <p14:creationId xmlns="" xmlns:p14="http://schemas.microsoft.com/office/powerpoint/2010/main" val="2859630153"/>
      </p:ext>
    </p:extLst>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grpId="0" nodeType="afterEffect">
                                  <p:stCondLst>
                                    <p:cond delay="10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par>
                          <p:cTn id="11" fill="hold">
                            <p:stCondLst>
                              <p:cond delay="12000"/>
                            </p:stCondLst>
                            <p:childTnLst>
                              <p:par>
                                <p:cTn id="12" presetID="10" presetClass="entr" presetSubtype="0" fill="hold" grpId="0" nodeType="afterEffect">
                                  <p:stCondLst>
                                    <p:cond delay="50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childTnLst>
                                </p:cTn>
                              </p:par>
                            </p:childTnLst>
                          </p:cTn>
                        </p:par>
                        <p:par>
                          <p:cTn id="15" fill="hold">
                            <p:stCondLst>
                              <p:cond delay="19000"/>
                            </p:stCondLst>
                            <p:childTnLst>
                              <p:par>
                                <p:cTn id="16" presetID="10" presetClass="entr" presetSubtype="0" fill="hold" grpId="0" nodeType="afterEffect">
                                  <p:stCondLst>
                                    <p:cond delay="50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3">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6" grpId="0" animBg="1"/>
      <p:bldP spid="7"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alphaModFix amt="84000"/>
            <a:lum/>
          </a:blip>
          <a:srcRect/>
          <a:stretch>
            <a:fillRect/>
          </a:stretch>
        </a:blipFill>
        <a:effectLst/>
      </p:bgPr>
    </p:bg>
    <p:spTree>
      <p:nvGrpSpPr>
        <p:cNvPr id="1" name=""/>
        <p:cNvGrpSpPr/>
        <p:nvPr/>
      </p:nvGrpSpPr>
      <p:grpSpPr>
        <a:xfrm>
          <a:off x="0" y="0"/>
          <a:ext cx="0" cy="0"/>
          <a:chOff x="0" y="0"/>
          <a:chExt cx="0" cy="0"/>
        </a:xfrm>
      </p:grpSpPr>
      <p:pic>
        <p:nvPicPr>
          <p:cNvPr id="3" name="Picture 2" descr="C:\Users\Мила\Desktop\Рисунок1.jpg">
            <a:hlinkClick r:id="rId4" action="ppaction://hlinksldjump"/>
          </p:cNvPr>
          <p:cNvPicPr>
            <a:picLocks noChangeAspect="1" noChangeArrowheads="1"/>
          </p:cNvPicPr>
          <p:nvPr/>
        </p:nvPicPr>
        <p:blipFill>
          <a:blip r:embed="rId5" cstate="email"/>
          <a:stretch>
            <a:fillRect/>
          </a:stretch>
        </p:blipFill>
        <p:spPr bwMode="auto">
          <a:xfrm>
            <a:off x="7361184" y="6007222"/>
            <a:ext cx="1769169" cy="850778"/>
          </a:xfrm>
          <a:prstGeom prst="rect">
            <a:avLst/>
          </a:prstGeom>
          <a:noFill/>
        </p:spPr>
      </p:pic>
      <p:graphicFrame>
        <p:nvGraphicFramePr>
          <p:cNvPr id="4" name="Объект 3">
            <a:hlinkClick r:id="" action="ppaction://ole?verb=0"/>
          </p:cNvPr>
          <p:cNvGraphicFramePr>
            <a:graphicFrameLocks noChangeAspect="1"/>
          </p:cNvGraphicFramePr>
          <p:nvPr>
            <p:extLst>
              <p:ext uri="{D42A27DB-BD31-4B8C-83A1-F6EECF244321}">
                <p14:modId xmlns="" xmlns:p14="http://schemas.microsoft.com/office/powerpoint/2010/main" val="1929702587"/>
              </p:ext>
            </p:extLst>
          </p:nvPr>
        </p:nvGraphicFramePr>
        <p:xfrm>
          <a:off x="395536" y="404664"/>
          <a:ext cx="1728192" cy="1295843"/>
        </p:xfrm>
        <a:graphic>
          <a:graphicData uri="http://schemas.openxmlformats.org/presentationml/2006/ole">
            <p:oleObj spid="_x0000_s1112" name="Презентация" r:id="rId6" imgW="4569445" imgH="3426611" progId="PowerPoint.Show.12">
              <p:embed/>
            </p:oleObj>
          </a:graphicData>
        </a:graphic>
      </p:graphicFrame>
    </p:spTree>
    <p:extLst>
      <p:ext uri="{BB962C8B-B14F-4D97-AF65-F5344CB8AC3E}">
        <p14:creationId xmlns="" xmlns:p14="http://schemas.microsoft.com/office/powerpoint/2010/main" val="1345863605"/>
      </p:ext>
    </p:extLst>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alphaModFix amt="99000"/>
            <a:lum/>
          </a:blip>
          <a:srcRect/>
          <a:stretch>
            <a:fillRect l="-5000" t="-5000" r="-5000" b="-5000"/>
          </a:stretch>
        </a:blipFill>
        <a:effectLst/>
      </p:bgPr>
    </p:bg>
    <p:spTree>
      <p:nvGrpSpPr>
        <p:cNvPr id="1" name=""/>
        <p:cNvGrpSpPr/>
        <p:nvPr/>
      </p:nvGrpSpPr>
      <p:grpSpPr>
        <a:xfrm>
          <a:off x="0" y="0"/>
          <a:ext cx="0" cy="0"/>
          <a:chOff x="0" y="0"/>
          <a:chExt cx="0" cy="0"/>
        </a:xfrm>
      </p:grpSpPr>
      <p:sp>
        <p:nvSpPr>
          <p:cNvPr id="2" name="Прямоугольник 12"/>
          <p:cNvSpPr>
            <a:spLocks noChangeArrowheads="1"/>
          </p:cNvSpPr>
          <p:nvPr/>
        </p:nvSpPr>
        <p:spPr bwMode="auto">
          <a:xfrm>
            <a:off x="1259632" y="1196752"/>
            <a:ext cx="6336704" cy="707886"/>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en-US" sz="4000" b="1" dirty="0" smtClean="0">
                <a:solidFill>
                  <a:srgbClr val="FFFF00"/>
                </a:solidFill>
                <a:effectLst>
                  <a:glow rad="228600">
                    <a:srgbClr val="0C376A"/>
                  </a:glow>
                </a:effectLst>
                <a:latin typeface="Monotype Corsiva" pitchFamily="66" charset="0"/>
                <a:cs typeface="Arial" charset="0"/>
              </a:rPr>
              <a:t>National </a:t>
            </a:r>
            <a:r>
              <a:rPr lang="en-US" sz="4000" b="1" dirty="0">
                <a:solidFill>
                  <a:srgbClr val="FFFF00"/>
                </a:solidFill>
                <a:effectLst>
                  <a:glow rad="228600">
                    <a:srgbClr val="0C376A"/>
                  </a:glow>
                </a:effectLst>
                <a:latin typeface="Monotype Corsiva" pitchFamily="66" charset="0"/>
                <a:cs typeface="Arial" charset="0"/>
              </a:rPr>
              <a:t>Gallery of Art</a:t>
            </a:r>
            <a:endParaRPr lang="ru-RU" sz="4000" b="1" dirty="0">
              <a:solidFill>
                <a:srgbClr val="FFFF00"/>
              </a:solidFill>
              <a:effectLst>
                <a:glow rad="228600">
                  <a:srgbClr val="0C376A"/>
                </a:glow>
              </a:effectLst>
              <a:latin typeface="Monotype Corsiva" pitchFamily="66" charset="0"/>
              <a:cs typeface="Arial" charset="0"/>
            </a:endParaRPr>
          </a:p>
        </p:txBody>
      </p:sp>
    </p:spTree>
    <p:extLst>
      <p:ext uri="{BB962C8B-B14F-4D97-AF65-F5344CB8AC3E}">
        <p14:creationId xmlns="" xmlns:p14="http://schemas.microsoft.com/office/powerpoint/2010/main" val="27124660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4110037" y="383927"/>
            <a:ext cx="469900" cy="5993457"/>
          </a:xfrm>
          <a:prstGeom prst="roundRect">
            <a:avLst/>
          </a:prstGeom>
          <a:solidFill>
            <a:srgbClr val="8E3432"/>
          </a:solidFill>
          <a:ln/>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ru-RU" kern="0">
              <a:solidFill>
                <a:sysClr val="window" lastClr="FFFFFF"/>
              </a:solidFill>
              <a:latin typeface="Calibri"/>
            </a:endParaRPr>
          </a:p>
        </p:txBody>
      </p:sp>
      <p:sp>
        <p:nvSpPr>
          <p:cNvPr id="5" name="Скругленный прямоугольник 4"/>
          <p:cNvSpPr/>
          <p:nvPr/>
        </p:nvSpPr>
        <p:spPr>
          <a:xfrm>
            <a:off x="4595812" y="383926"/>
            <a:ext cx="444500" cy="5993457"/>
          </a:xfrm>
          <a:prstGeom prst="roundRect">
            <a:avLst/>
          </a:prstGeom>
          <a:solidFill>
            <a:srgbClr val="8E3432"/>
          </a:solidFill>
          <a:ln/>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endParaRPr lang="ru-RU" kern="0" dirty="0">
              <a:solidFill>
                <a:sysClr val="window" lastClr="FFFFFF"/>
              </a:solidFill>
              <a:latin typeface="Calibri"/>
            </a:endParaRPr>
          </a:p>
        </p:txBody>
      </p:sp>
      <p:sp>
        <p:nvSpPr>
          <p:cNvPr id="7" name="AutoShape 13"/>
          <p:cNvSpPr>
            <a:spLocks noChangeArrowheads="1"/>
          </p:cNvSpPr>
          <p:nvPr/>
        </p:nvSpPr>
        <p:spPr bwMode="auto">
          <a:xfrm>
            <a:off x="4749800" y="1228725"/>
            <a:ext cx="136525" cy="136525"/>
          </a:xfrm>
          <a:prstGeom prst="octagon">
            <a:avLst>
              <a:gd name="adj" fmla="val 29287"/>
            </a:avLst>
          </a:prstGeom>
          <a:solidFill>
            <a:schemeClr val="accent1">
              <a:lumMod val="75000"/>
            </a:schemeClr>
          </a:solidFill>
          <a:ln w="9525" algn="ctr">
            <a:solidFill>
              <a:schemeClr val="accent1"/>
            </a:solidFill>
            <a:miter lim="800000"/>
            <a:headEnd/>
            <a:tailEnd/>
          </a:ln>
          <a:effectLst>
            <a:outerShdw dist="53882" dir="2700000" algn="ctr" rotWithShape="0">
              <a:srgbClr val="0066FF">
                <a:alpha val="80000"/>
              </a:srgbClr>
            </a:outerShdw>
          </a:effectLst>
        </p:spPr>
        <p:txBody>
          <a:bodyPr wrap="none" anchor="ctr"/>
          <a:lstStyle/>
          <a:p>
            <a:pPr fontAlgn="auto">
              <a:spcBef>
                <a:spcPts val="0"/>
              </a:spcBef>
              <a:spcAft>
                <a:spcPts val="0"/>
              </a:spcAft>
              <a:defRPr/>
            </a:pPr>
            <a:endParaRPr lang="ru-RU" kern="0">
              <a:solidFill>
                <a:sysClr val="windowText" lastClr="000000"/>
              </a:solidFill>
              <a:latin typeface="Calibri"/>
              <a:cs typeface="+mn-cs"/>
            </a:endParaRPr>
          </a:p>
        </p:txBody>
      </p:sp>
      <p:sp>
        <p:nvSpPr>
          <p:cNvPr id="8" name="AutoShape 13"/>
          <p:cNvSpPr>
            <a:spLocks noChangeArrowheads="1"/>
          </p:cNvSpPr>
          <p:nvPr/>
        </p:nvSpPr>
        <p:spPr bwMode="auto">
          <a:xfrm>
            <a:off x="4230688" y="2420938"/>
            <a:ext cx="136525" cy="136525"/>
          </a:xfrm>
          <a:prstGeom prst="octagon">
            <a:avLst>
              <a:gd name="adj" fmla="val 29287"/>
            </a:avLst>
          </a:prstGeom>
          <a:solidFill>
            <a:schemeClr val="accent1">
              <a:lumMod val="75000"/>
            </a:schemeClr>
          </a:solidFill>
          <a:ln w="9525" algn="ctr">
            <a:solidFill>
              <a:schemeClr val="accent1"/>
            </a:solidFill>
            <a:miter lim="800000"/>
            <a:headEnd/>
            <a:tailEnd/>
          </a:ln>
          <a:effectLst>
            <a:outerShdw dist="53882" dir="2700000" algn="ctr" rotWithShape="0">
              <a:srgbClr val="0066FF">
                <a:alpha val="80000"/>
              </a:srgbClr>
            </a:outerShdw>
          </a:effectLst>
        </p:spPr>
        <p:txBody>
          <a:bodyPr wrap="none" anchor="ctr"/>
          <a:lstStyle/>
          <a:p>
            <a:pPr fontAlgn="auto">
              <a:spcBef>
                <a:spcPts val="0"/>
              </a:spcBef>
              <a:spcAft>
                <a:spcPts val="0"/>
              </a:spcAft>
              <a:defRPr/>
            </a:pPr>
            <a:endParaRPr lang="ru-RU" kern="0">
              <a:solidFill>
                <a:sysClr val="windowText" lastClr="000000"/>
              </a:solidFill>
              <a:latin typeface="Calibri"/>
              <a:cs typeface="+mn-cs"/>
            </a:endParaRPr>
          </a:p>
        </p:txBody>
      </p:sp>
      <p:sp>
        <p:nvSpPr>
          <p:cNvPr id="9" name="AutoShape 13"/>
          <p:cNvSpPr>
            <a:spLocks noChangeArrowheads="1"/>
          </p:cNvSpPr>
          <p:nvPr/>
        </p:nvSpPr>
        <p:spPr bwMode="auto">
          <a:xfrm>
            <a:off x="4276725" y="3724275"/>
            <a:ext cx="136525" cy="136525"/>
          </a:xfrm>
          <a:prstGeom prst="octagon">
            <a:avLst>
              <a:gd name="adj" fmla="val 29287"/>
            </a:avLst>
          </a:prstGeom>
          <a:solidFill>
            <a:schemeClr val="accent1">
              <a:lumMod val="75000"/>
            </a:schemeClr>
          </a:solidFill>
          <a:ln w="9525" algn="ctr">
            <a:solidFill>
              <a:schemeClr val="accent1"/>
            </a:solidFill>
            <a:miter lim="800000"/>
            <a:headEnd/>
            <a:tailEnd/>
          </a:ln>
          <a:effectLst>
            <a:outerShdw dist="53882" dir="2700000" algn="ctr" rotWithShape="0">
              <a:srgbClr val="0066FF">
                <a:alpha val="80000"/>
              </a:srgbClr>
            </a:outerShdw>
          </a:effectLst>
        </p:spPr>
        <p:txBody>
          <a:bodyPr wrap="none" anchor="ctr"/>
          <a:lstStyle/>
          <a:p>
            <a:pPr fontAlgn="auto">
              <a:spcBef>
                <a:spcPts val="0"/>
              </a:spcBef>
              <a:spcAft>
                <a:spcPts val="0"/>
              </a:spcAft>
              <a:defRPr/>
            </a:pPr>
            <a:endParaRPr lang="ru-RU" kern="0">
              <a:solidFill>
                <a:sysClr val="windowText" lastClr="000000"/>
              </a:solidFill>
              <a:latin typeface="Calibri"/>
              <a:cs typeface="+mn-cs"/>
            </a:endParaRPr>
          </a:p>
        </p:txBody>
      </p:sp>
      <p:sp>
        <p:nvSpPr>
          <p:cNvPr id="10" name="AutoShape 13"/>
          <p:cNvSpPr>
            <a:spLocks noChangeArrowheads="1"/>
          </p:cNvSpPr>
          <p:nvPr/>
        </p:nvSpPr>
        <p:spPr bwMode="auto">
          <a:xfrm>
            <a:off x="4730750" y="2424113"/>
            <a:ext cx="136525" cy="136525"/>
          </a:xfrm>
          <a:prstGeom prst="octagon">
            <a:avLst>
              <a:gd name="adj" fmla="val 29287"/>
            </a:avLst>
          </a:prstGeom>
          <a:solidFill>
            <a:schemeClr val="accent1">
              <a:lumMod val="75000"/>
            </a:schemeClr>
          </a:solidFill>
          <a:ln w="9525" algn="ctr">
            <a:solidFill>
              <a:schemeClr val="accent1"/>
            </a:solidFill>
            <a:miter lim="800000"/>
            <a:headEnd/>
            <a:tailEnd/>
          </a:ln>
          <a:effectLst>
            <a:outerShdw dist="53882" dir="2700000" algn="ctr" rotWithShape="0">
              <a:srgbClr val="0066FF">
                <a:alpha val="80000"/>
              </a:srgbClr>
            </a:outerShdw>
          </a:effectLst>
        </p:spPr>
        <p:txBody>
          <a:bodyPr wrap="none" anchor="ctr"/>
          <a:lstStyle/>
          <a:p>
            <a:pPr fontAlgn="auto">
              <a:spcBef>
                <a:spcPts val="0"/>
              </a:spcBef>
              <a:spcAft>
                <a:spcPts val="0"/>
              </a:spcAft>
              <a:defRPr/>
            </a:pPr>
            <a:endParaRPr lang="ru-RU" kern="0">
              <a:solidFill>
                <a:sysClr val="windowText" lastClr="000000"/>
              </a:solidFill>
              <a:latin typeface="Calibri"/>
              <a:cs typeface="+mn-cs"/>
            </a:endParaRPr>
          </a:p>
        </p:txBody>
      </p:sp>
      <p:sp>
        <p:nvSpPr>
          <p:cNvPr id="11" name="AutoShape 13"/>
          <p:cNvSpPr>
            <a:spLocks noChangeArrowheads="1"/>
          </p:cNvSpPr>
          <p:nvPr/>
        </p:nvSpPr>
        <p:spPr bwMode="auto">
          <a:xfrm>
            <a:off x="4730750" y="3724275"/>
            <a:ext cx="136525" cy="136525"/>
          </a:xfrm>
          <a:prstGeom prst="octagon">
            <a:avLst>
              <a:gd name="adj" fmla="val 29287"/>
            </a:avLst>
          </a:prstGeom>
          <a:solidFill>
            <a:schemeClr val="accent1">
              <a:lumMod val="75000"/>
            </a:schemeClr>
          </a:solidFill>
          <a:ln w="9525" algn="ctr">
            <a:solidFill>
              <a:schemeClr val="accent1"/>
            </a:solidFill>
            <a:miter lim="800000"/>
            <a:headEnd/>
            <a:tailEnd/>
          </a:ln>
          <a:effectLst>
            <a:outerShdw dist="53882" dir="2700000" algn="ctr" rotWithShape="0">
              <a:srgbClr val="0066FF">
                <a:alpha val="80000"/>
              </a:srgbClr>
            </a:outerShdw>
          </a:effectLst>
        </p:spPr>
        <p:txBody>
          <a:bodyPr wrap="none" anchor="ctr"/>
          <a:lstStyle/>
          <a:p>
            <a:pPr fontAlgn="auto">
              <a:spcBef>
                <a:spcPts val="0"/>
              </a:spcBef>
              <a:spcAft>
                <a:spcPts val="0"/>
              </a:spcAft>
              <a:defRPr/>
            </a:pPr>
            <a:endParaRPr lang="ru-RU" kern="0">
              <a:solidFill>
                <a:sysClr val="windowText" lastClr="000000"/>
              </a:solidFill>
              <a:latin typeface="Calibri"/>
              <a:cs typeface="+mn-cs"/>
            </a:endParaRPr>
          </a:p>
        </p:txBody>
      </p:sp>
      <p:sp>
        <p:nvSpPr>
          <p:cNvPr id="12" name="AutoShape 13"/>
          <p:cNvSpPr>
            <a:spLocks noChangeArrowheads="1"/>
          </p:cNvSpPr>
          <p:nvPr/>
        </p:nvSpPr>
        <p:spPr bwMode="auto">
          <a:xfrm>
            <a:off x="4286250" y="4865688"/>
            <a:ext cx="136525" cy="136525"/>
          </a:xfrm>
          <a:prstGeom prst="octagon">
            <a:avLst>
              <a:gd name="adj" fmla="val 29287"/>
            </a:avLst>
          </a:prstGeom>
          <a:solidFill>
            <a:schemeClr val="accent1">
              <a:lumMod val="75000"/>
            </a:schemeClr>
          </a:solidFill>
          <a:ln w="9525" algn="ctr">
            <a:solidFill>
              <a:schemeClr val="accent1"/>
            </a:solidFill>
            <a:miter lim="800000"/>
            <a:headEnd/>
            <a:tailEnd/>
          </a:ln>
          <a:effectLst>
            <a:outerShdw dist="53882" dir="2700000" algn="ctr" rotWithShape="0">
              <a:srgbClr val="0066FF">
                <a:alpha val="80000"/>
              </a:srgbClr>
            </a:outerShdw>
          </a:effectLst>
        </p:spPr>
        <p:txBody>
          <a:bodyPr wrap="none" anchor="ctr"/>
          <a:lstStyle/>
          <a:p>
            <a:pPr fontAlgn="auto">
              <a:spcBef>
                <a:spcPts val="0"/>
              </a:spcBef>
              <a:spcAft>
                <a:spcPts val="0"/>
              </a:spcAft>
              <a:defRPr/>
            </a:pPr>
            <a:endParaRPr lang="ru-RU" kern="0">
              <a:solidFill>
                <a:sysClr val="windowText" lastClr="000000"/>
              </a:solidFill>
              <a:latin typeface="Calibri"/>
              <a:cs typeface="+mn-cs"/>
            </a:endParaRPr>
          </a:p>
        </p:txBody>
      </p:sp>
      <p:sp>
        <p:nvSpPr>
          <p:cNvPr id="13" name="AutoShape 13"/>
          <p:cNvSpPr>
            <a:spLocks noChangeArrowheads="1"/>
          </p:cNvSpPr>
          <p:nvPr/>
        </p:nvSpPr>
        <p:spPr bwMode="auto">
          <a:xfrm>
            <a:off x="4760913" y="4865688"/>
            <a:ext cx="136525" cy="136525"/>
          </a:xfrm>
          <a:prstGeom prst="octagon">
            <a:avLst>
              <a:gd name="adj" fmla="val 29287"/>
            </a:avLst>
          </a:prstGeom>
          <a:solidFill>
            <a:schemeClr val="accent1">
              <a:lumMod val="75000"/>
            </a:schemeClr>
          </a:solidFill>
          <a:ln w="9525" algn="ctr">
            <a:solidFill>
              <a:schemeClr val="accent1"/>
            </a:solidFill>
            <a:miter lim="800000"/>
            <a:headEnd/>
            <a:tailEnd/>
          </a:ln>
          <a:effectLst>
            <a:outerShdw dist="53882" dir="2700000" algn="ctr" rotWithShape="0">
              <a:srgbClr val="0066FF">
                <a:alpha val="80000"/>
              </a:srgbClr>
            </a:outerShdw>
          </a:effectLst>
        </p:spPr>
        <p:txBody>
          <a:bodyPr wrap="none" anchor="ctr"/>
          <a:lstStyle/>
          <a:p>
            <a:pPr fontAlgn="auto">
              <a:spcBef>
                <a:spcPts val="0"/>
              </a:spcBef>
              <a:spcAft>
                <a:spcPts val="0"/>
              </a:spcAft>
              <a:defRPr/>
            </a:pPr>
            <a:endParaRPr lang="ru-RU" kern="0">
              <a:solidFill>
                <a:sysClr val="windowText" lastClr="000000"/>
              </a:solidFill>
              <a:latin typeface="Calibri"/>
              <a:cs typeface="+mn-cs"/>
            </a:endParaRPr>
          </a:p>
        </p:txBody>
      </p:sp>
      <p:sp>
        <p:nvSpPr>
          <p:cNvPr id="31" name="Прямоугольник 30"/>
          <p:cNvSpPr/>
          <p:nvPr/>
        </p:nvSpPr>
        <p:spPr>
          <a:xfrm>
            <a:off x="4298950" y="4902200"/>
            <a:ext cx="622300" cy="63500"/>
          </a:xfrm>
          <a:prstGeom prst="rect">
            <a:avLst/>
          </a:prstGeom>
          <a:solidFill>
            <a:srgbClr val="FFB7B7"/>
          </a:solidFill>
          <a:ln w="9525" cap="flat" cmpd="sng" algn="ctr">
            <a:solidFill>
              <a:schemeClr val="accent1"/>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endParaRPr lang="ru-RU" kern="0" dirty="0">
              <a:solidFill>
                <a:srgbClr val="FF0000"/>
              </a:solidFill>
              <a:latin typeface="Calibri"/>
              <a:cs typeface="+mn-cs"/>
            </a:endParaRPr>
          </a:p>
        </p:txBody>
      </p:sp>
      <p:sp>
        <p:nvSpPr>
          <p:cNvPr id="32" name="Прямоугольник 31"/>
          <p:cNvSpPr/>
          <p:nvPr/>
        </p:nvSpPr>
        <p:spPr>
          <a:xfrm>
            <a:off x="4298950" y="3760788"/>
            <a:ext cx="622300" cy="63500"/>
          </a:xfrm>
          <a:prstGeom prst="rect">
            <a:avLst/>
          </a:prstGeom>
          <a:solidFill>
            <a:srgbClr val="FFB7B7"/>
          </a:solidFill>
          <a:ln w="9525" cap="flat" cmpd="sng" algn="ctr">
            <a:solidFill>
              <a:schemeClr val="accent1"/>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endParaRPr lang="ru-RU" kern="0" dirty="0">
              <a:solidFill>
                <a:srgbClr val="FF0000"/>
              </a:solidFill>
              <a:latin typeface="Calibri"/>
              <a:cs typeface="+mn-cs"/>
            </a:endParaRPr>
          </a:p>
        </p:txBody>
      </p:sp>
      <p:sp>
        <p:nvSpPr>
          <p:cNvPr id="33" name="Прямоугольник 32"/>
          <p:cNvSpPr/>
          <p:nvPr/>
        </p:nvSpPr>
        <p:spPr>
          <a:xfrm>
            <a:off x="4264025" y="2462213"/>
            <a:ext cx="622300" cy="61912"/>
          </a:xfrm>
          <a:prstGeom prst="rect">
            <a:avLst/>
          </a:prstGeom>
          <a:solidFill>
            <a:srgbClr val="FFB7B7"/>
          </a:solidFill>
          <a:ln w="9525" cap="flat" cmpd="sng" algn="ctr">
            <a:solidFill>
              <a:schemeClr val="accent1"/>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endParaRPr lang="ru-RU" kern="0" dirty="0">
              <a:solidFill>
                <a:srgbClr val="FF0000"/>
              </a:solidFill>
              <a:latin typeface="Calibri"/>
              <a:cs typeface="+mn-cs"/>
            </a:endParaRPr>
          </a:p>
        </p:txBody>
      </p:sp>
      <p:sp>
        <p:nvSpPr>
          <p:cNvPr id="34" name="AutoShape 13"/>
          <p:cNvSpPr>
            <a:spLocks noChangeArrowheads="1"/>
          </p:cNvSpPr>
          <p:nvPr/>
        </p:nvSpPr>
        <p:spPr bwMode="auto">
          <a:xfrm>
            <a:off x="4264025" y="1196975"/>
            <a:ext cx="136525" cy="136525"/>
          </a:xfrm>
          <a:prstGeom prst="octagon">
            <a:avLst>
              <a:gd name="adj" fmla="val 29287"/>
            </a:avLst>
          </a:prstGeom>
          <a:solidFill>
            <a:schemeClr val="accent1">
              <a:lumMod val="75000"/>
            </a:schemeClr>
          </a:solidFill>
          <a:ln w="9525" algn="ctr">
            <a:solidFill>
              <a:schemeClr val="accent1"/>
            </a:solidFill>
            <a:miter lim="800000"/>
            <a:headEnd/>
            <a:tailEnd/>
          </a:ln>
          <a:effectLst>
            <a:outerShdw dist="53882" dir="2700000" algn="ctr" rotWithShape="0">
              <a:srgbClr val="0066FF">
                <a:alpha val="80000"/>
              </a:srgbClr>
            </a:outerShdw>
          </a:effectLst>
        </p:spPr>
        <p:txBody>
          <a:bodyPr wrap="none" anchor="ctr"/>
          <a:lstStyle/>
          <a:p>
            <a:pPr fontAlgn="auto">
              <a:spcBef>
                <a:spcPts val="0"/>
              </a:spcBef>
              <a:spcAft>
                <a:spcPts val="0"/>
              </a:spcAft>
              <a:defRPr/>
            </a:pPr>
            <a:endParaRPr lang="ru-RU" kern="0">
              <a:solidFill>
                <a:sysClr val="windowText" lastClr="000000"/>
              </a:solidFill>
              <a:latin typeface="Calibri"/>
              <a:cs typeface="+mn-cs"/>
            </a:endParaRPr>
          </a:p>
        </p:txBody>
      </p:sp>
      <p:sp>
        <p:nvSpPr>
          <p:cNvPr id="25" name="Прямоугольник 24"/>
          <p:cNvSpPr/>
          <p:nvPr/>
        </p:nvSpPr>
        <p:spPr>
          <a:xfrm>
            <a:off x="4298950" y="1265238"/>
            <a:ext cx="622300" cy="63500"/>
          </a:xfrm>
          <a:prstGeom prst="rect">
            <a:avLst/>
          </a:prstGeom>
          <a:solidFill>
            <a:srgbClr val="FFB7B7"/>
          </a:solidFill>
          <a:ln w="9525" cap="flat" cmpd="sng" algn="ctr">
            <a:solidFill>
              <a:schemeClr val="accent1"/>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endParaRPr lang="ru-RU" kern="0" dirty="0">
              <a:solidFill>
                <a:srgbClr val="FF0000"/>
              </a:solidFill>
              <a:latin typeface="Calibri"/>
              <a:cs typeface="+mn-cs"/>
            </a:endParaRPr>
          </a:p>
        </p:txBody>
      </p:sp>
      <p:sp>
        <p:nvSpPr>
          <p:cNvPr id="2" name="Прямоугольник 1"/>
          <p:cNvSpPr/>
          <p:nvPr/>
        </p:nvSpPr>
        <p:spPr>
          <a:xfrm>
            <a:off x="395536" y="404664"/>
            <a:ext cx="3744664" cy="5924529"/>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2915940" y="3442408"/>
            <a:ext cx="3168352" cy="369332"/>
          </a:xfrm>
          <a:prstGeom prst="rect">
            <a:avLst/>
          </a:prstGeom>
        </p:spPr>
        <p:txBody>
          <a:bodyPr wrap="square">
            <a:spAutoFit/>
          </a:bodyPr>
          <a:lstStyle/>
          <a:p>
            <a:endParaRPr lang="ru-RU" b="1" dirty="0">
              <a:solidFill>
                <a:srgbClr val="8E3432"/>
              </a:solidFill>
            </a:endParaRPr>
          </a:p>
        </p:txBody>
      </p:sp>
      <p:sp>
        <p:nvSpPr>
          <p:cNvPr id="51" name="Прямоугольник 50"/>
          <p:cNvSpPr/>
          <p:nvPr/>
        </p:nvSpPr>
        <p:spPr>
          <a:xfrm>
            <a:off x="5040312" y="418389"/>
            <a:ext cx="3744664" cy="5958994"/>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6" name="Прямоугольник 35"/>
          <p:cNvSpPr/>
          <p:nvPr/>
        </p:nvSpPr>
        <p:spPr>
          <a:xfrm>
            <a:off x="5076056" y="908720"/>
            <a:ext cx="3672408" cy="5262979"/>
          </a:xfrm>
          <a:prstGeom prst="rect">
            <a:avLst/>
          </a:prstGeom>
        </p:spPr>
        <p:txBody>
          <a:bodyPr wrap="square">
            <a:spAutoFit/>
          </a:bodyPr>
          <a:lstStyle/>
          <a:p>
            <a:pPr algn="ctr"/>
            <a:r>
              <a:rPr lang="en-US" sz="2800" b="1" dirty="0" smtClean="0">
                <a:solidFill>
                  <a:srgbClr val="8E3432"/>
                </a:solidFill>
              </a:rPr>
              <a:t>The </a:t>
            </a:r>
            <a:r>
              <a:rPr lang="en-US" sz="2800" b="1" dirty="0">
                <a:solidFill>
                  <a:srgbClr val="8E3432"/>
                </a:solidFill>
              </a:rPr>
              <a:t>museum was established in 1937 for the people of the United States of America by a joint resolution of the United States Congress, with funds for construction and a substantial art collection donated by Andrew W. Mellon</a:t>
            </a:r>
            <a:endParaRPr lang="ru-RU" sz="2800" b="1" dirty="0" smtClean="0">
              <a:solidFill>
                <a:srgbClr val="8E3432"/>
              </a:solidFill>
            </a:endParaRPr>
          </a:p>
        </p:txBody>
      </p:sp>
      <p:pic>
        <p:nvPicPr>
          <p:cNvPr id="13314" name="Picture 2" descr="http://www.learnnc.org/lp/media/uploads/2009/12/andrew_mellon.jpg"/>
          <p:cNvPicPr>
            <a:picLocks noChangeAspect="1" noChangeArrowheads="1"/>
          </p:cNvPicPr>
          <p:nvPr/>
        </p:nvPicPr>
        <p:blipFill>
          <a:blip r:embed="rId3" cstate="email"/>
          <a:srcRect/>
          <a:stretch>
            <a:fillRect/>
          </a:stretch>
        </p:blipFill>
        <p:spPr bwMode="auto">
          <a:xfrm>
            <a:off x="539552" y="836712"/>
            <a:ext cx="3493676" cy="5011713"/>
          </a:xfrm>
          <a:prstGeom prst="rect">
            <a:avLst/>
          </a:prstGeom>
          <a:noFill/>
          <a:effectLst>
            <a:softEdge rad="63500"/>
          </a:effectLst>
        </p:spPr>
      </p:pic>
      <p:grpSp>
        <p:nvGrpSpPr>
          <p:cNvPr id="38" name="Группа 37"/>
          <p:cNvGrpSpPr/>
          <p:nvPr/>
        </p:nvGrpSpPr>
        <p:grpSpPr>
          <a:xfrm>
            <a:off x="5048746" y="401158"/>
            <a:ext cx="3744664" cy="5958994"/>
            <a:chOff x="9396536" y="-3267744"/>
            <a:chExt cx="3744664" cy="5958994"/>
          </a:xfrm>
        </p:grpSpPr>
        <p:sp>
          <p:nvSpPr>
            <p:cNvPr id="35" name="Прямоугольник 34"/>
            <p:cNvSpPr/>
            <p:nvPr/>
          </p:nvSpPr>
          <p:spPr>
            <a:xfrm>
              <a:off x="9396536" y="-3267744"/>
              <a:ext cx="3744664" cy="5958994"/>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8" name="Прямоугольник 57"/>
            <p:cNvSpPr/>
            <p:nvPr/>
          </p:nvSpPr>
          <p:spPr>
            <a:xfrm>
              <a:off x="9540552" y="-2259632"/>
              <a:ext cx="3456384" cy="3108543"/>
            </a:xfrm>
            <a:prstGeom prst="rect">
              <a:avLst/>
            </a:prstGeom>
          </p:spPr>
          <p:txBody>
            <a:bodyPr wrap="square">
              <a:spAutoFit/>
            </a:bodyPr>
            <a:lstStyle/>
            <a:p>
              <a:pPr algn="ctr"/>
              <a:r>
                <a:rPr lang="en-US" sz="2800" b="1" dirty="0" smtClean="0">
                  <a:solidFill>
                    <a:srgbClr val="8E3432"/>
                  </a:solidFill>
                </a:rPr>
                <a:t>The </a:t>
              </a:r>
              <a:r>
                <a:rPr lang="en-US" sz="2800" b="1" dirty="0">
                  <a:solidFill>
                    <a:srgbClr val="8E3432"/>
                  </a:solidFill>
                </a:rPr>
                <a:t>National Gallery of Art is dedicated on March 17 by President Roosevelt at evening ceremonies attended by 8,822 </a:t>
              </a:r>
              <a:r>
                <a:rPr lang="en-US" sz="2800" b="1" dirty="0" smtClean="0">
                  <a:solidFill>
                    <a:srgbClr val="8E3432"/>
                  </a:solidFill>
                </a:rPr>
                <a:t>guests</a:t>
              </a:r>
              <a:endParaRPr lang="ru-RU" sz="2800" b="1" dirty="0" smtClean="0">
                <a:solidFill>
                  <a:srgbClr val="8E3432"/>
                </a:solidFill>
              </a:endParaRPr>
            </a:p>
          </p:txBody>
        </p:sp>
      </p:grpSp>
      <p:grpSp>
        <p:nvGrpSpPr>
          <p:cNvPr id="40" name="Группа 39"/>
          <p:cNvGrpSpPr/>
          <p:nvPr/>
        </p:nvGrpSpPr>
        <p:grpSpPr>
          <a:xfrm>
            <a:off x="395536" y="404664"/>
            <a:ext cx="3744664" cy="5904656"/>
            <a:chOff x="-3744664" y="-5499992"/>
            <a:chExt cx="3744664" cy="5904656"/>
          </a:xfrm>
        </p:grpSpPr>
        <p:sp>
          <p:nvSpPr>
            <p:cNvPr id="56" name="Прямоугольник 55"/>
            <p:cNvSpPr/>
            <p:nvPr/>
          </p:nvSpPr>
          <p:spPr>
            <a:xfrm>
              <a:off x="-3744664" y="-5499992"/>
              <a:ext cx="3744664" cy="5904656"/>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13316" name="Picture 4" descr="C:\Users\Мила\Desktop\National_Gallery_of_Art.jpg"/>
            <p:cNvPicPr>
              <a:picLocks noChangeAspect="1" noChangeArrowheads="1"/>
            </p:cNvPicPr>
            <p:nvPr/>
          </p:nvPicPr>
          <p:blipFill>
            <a:blip r:embed="rId4" cstate="email"/>
            <a:srcRect/>
            <a:stretch>
              <a:fillRect/>
            </a:stretch>
          </p:blipFill>
          <p:spPr bwMode="auto">
            <a:xfrm>
              <a:off x="-3636912" y="-5067944"/>
              <a:ext cx="3505379" cy="5067944"/>
            </a:xfrm>
            <a:prstGeom prst="rect">
              <a:avLst/>
            </a:prstGeom>
            <a:noFill/>
            <a:effectLst>
              <a:softEdge rad="63500"/>
            </a:effectLst>
          </p:spPr>
        </p:pic>
      </p:grpSp>
      <p:grpSp>
        <p:nvGrpSpPr>
          <p:cNvPr id="41" name="Группа 40"/>
          <p:cNvGrpSpPr/>
          <p:nvPr/>
        </p:nvGrpSpPr>
        <p:grpSpPr>
          <a:xfrm>
            <a:off x="5040312" y="449502"/>
            <a:ext cx="3744664" cy="5958994"/>
            <a:chOff x="9468544" y="476672"/>
            <a:chExt cx="3744664" cy="5958994"/>
          </a:xfrm>
        </p:grpSpPr>
        <p:sp>
          <p:nvSpPr>
            <p:cNvPr id="37" name="Прямоугольник 36"/>
            <p:cNvSpPr/>
            <p:nvPr/>
          </p:nvSpPr>
          <p:spPr>
            <a:xfrm>
              <a:off x="9468544" y="476672"/>
              <a:ext cx="3744664" cy="5958994"/>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9" name="Прямоугольник 38"/>
            <p:cNvSpPr/>
            <p:nvPr/>
          </p:nvSpPr>
          <p:spPr>
            <a:xfrm>
              <a:off x="9513106" y="863394"/>
              <a:ext cx="3672408" cy="5262979"/>
            </a:xfrm>
            <a:prstGeom prst="rect">
              <a:avLst/>
            </a:prstGeom>
          </p:spPr>
          <p:txBody>
            <a:bodyPr wrap="square">
              <a:spAutoFit/>
            </a:bodyPr>
            <a:lstStyle/>
            <a:p>
              <a:pPr algn="ctr"/>
              <a:r>
                <a:rPr lang="en-US" sz="2800" b="1" dirty="0" smtClean="0">
                  <a:solidFill>
                    <a:srgbClr val="8E3432"/>
                  </a:solidFill>
                </a:rPr>
                <a:t>Gallery  contains one </a:t>
              </a:r>
              <a:r>
                <a:rPr lang="en-US" sz="2800" b="1" dirty="0">
                  <a:solidFill>
                    <a:srgbClr val="8E3432"/>
                  </a:solidFill>
                </a:rPr>
                <a:t>of the best art collections in the world: </a:t>
              </a:r>
              <a:endParaRPr lang="en-US" sz="2800" b="1" dirty="0" smtClean="0">
                <a:solidFill>
                  <a:srgbClr val="8E3432"/>
                </a:solidFill>
              </a:endParaRPr>
            </a:p>
            <a:p>
              <a:pPr algn="ctr"/>
              <a:r>
                <a:rPr lang="en-US" sz="2800" b="1" dirty="0" smtClean="0">
                  <a:solidFill>
                    <a:srgbClr val="8E3432"/>
                  </a:solidFill>
                </a:rPr>
                <a:t>paintings</a:t>
              </a:r>
              <a:r>
                <a:rPr lang="en-US" sz="2800" b="1" dirty="0">
                  <a:solidFill>
                    <a:srgbClr val="8E3432"/>
                  </a:solidFill>
                </a:rPr>
                <a:t>, </a:t>
              </a:r>
              <a:endParaRPr lang="en-US" sz="2800" b="1" dirty="0" smtClean="0">
                <a:solidFill>
                  <a:srgbClr val="8E3432"/>
                </a:solidFill>
              </a:endParaRPr>
            </a:p>
            <a:p>
              <a:pPr algn="ctr"/>
              <a:r>
                <a:rPr lang="en-US" sz="2800" b="1" dirty="0" smtClean="0">
                  <a:solidFill>
                    <a:srgbClr val="8E3432"/>
                  </a:solidFill>
                </a:rPr>
                <a:t>sculptures</a:t>
              </a:r>
              <a:r>
                <a:rPr lang="en-US" sz="2800" b="1" dirty="0">
                  <a:solidFill>
                    <a:srgbClr val="8E3432"/>
                  </a:solidFill>
                </a:rPr>
                <a:t>, </a:t>
              </a:r>
              <a:endParaRPr lang="en-US" sz="2800" b="1" dirty="0" smtClean="0">
                <a:solidFill>
                  <a:srgbClr val="8E3432"/>
                </a:solidFill>
              </a:endParaRPr>
            </a:p>
            <a:p>
              <a:pPr algn="ctr"/>
              <a:r>
                <a:rPr lang="en-US" sz="2800" b="1" dirty="0" smtClean="0">
                  <a:solidFill>
                    <a:srgbClr val="8E3432"/>
                  </a:solidFill>
                </a:rPr>
                <a:t>drawings</a:t>
              </a:r>
              <a:r>
                <a:rPr lang="en-US" sz="2800" b="1" dirty="0">
                  <a:solidFill>
                    <a:srgbClr val="8E3432"/>
                  </a:solidFill>
                </a:rPr>
                <a:t>, </a:t>
              </a:r>
              <a:endParaRPr lang="en-US" sz="2800" b="1" dirty="0" smtClean="0">
                <a:solidFill>
                  <a:srgbClr val="8E3432"/>
                </a:solidFill>
              </a:endParaRPr>
            </a:p>
            <a:p>
              <a:pPr algn="ctr"/>
              <a:r>
                <a:rPr lang="en-US" sz="2800" b="1" dirty="0" smtClean="0">
                  <a:solidFill>
                    <a:srgbClr val="8E3432"/>
                  </a:solidFill>
                </a:rPr>
                <a:t>photographs</a:t>
              </a:r>
              <a:r>
                <a:rPr lang="en-US" sz="2800" b="1" dirty="0">
                  <a:solidFill>
                    <a:srgbClr val="8E3432"/>
                  </a:solidFill>
                </a:rPr>
                <a:t>, </a:t>
              </a:r>
              <a:endParaRPr lang="en-US" sz="2800" b="1" dirty="0" smtClean="0">
                <a:solidFill>
                  <a:srgbClr val="8E3432"/>
                </a:solidFill>
              </a:endParaRPr>
            </a:p>
            <a:p>
              <a:pPr algn="ctr"/>
              <a:r>
                <a:rPr lang="en-US" sz="2800" b="1" dirty="0" smtClean="0">
                  <a:solidFill>
                    <a:srgbClr val="8E3432"/>
                  </a:solidFill>
                </a:rPr>
                <a:t>graphics</a:t>
              </a:r>
              <a:r>
                <a:rPr lang="en-US" sz="2800" b="1" dirty="0">
                  <a:solidFill>
                    <a:srgbClr val="8E3432"/>
                  </a:solidFill>
                </a:rPr>
                <a:t>, </a:t>
              </a:r>
              <a:endParaRPr lang="en-US" sz="2800" b="1" dirty="0" smtClean="0">
                <a:solidFill>
                  <a:srgbClr val="8E3432"/>
                </a:solidFill>
              </a:endParaRPr>
            </a:p>
            <a:p>
              <a:pPr algn="ctr"/>
              <a:r>
                <a:rPr lang="en-US" sz="2800" b="1" dirty="0" smtClean="0">
                  <a:solidFill>
                    <a:srgbClr val="8E3432"/>
                  </a:solidFill>
                </a:rPr>
                <a:t>decorative </a:t>
              </a:r>
              <a:r>
                <a:rPr lang="en-US" sz="2800" b="1" dirty="0">
                  <a:solidFill>
                    <a:srgbClr val="8E3432"/>
                  </a:solidFill>
                </a:rPr>
                <a:t>and applied arts </a:t>
              </a:r>
              <a:endParaRPr lang="en-US" sz="2800" b="1" dirty="0" smtClean="0">
                <a:solidFill>
                  <a:srgbClr val="8E3432"/>
                </a:solidFill>
              </a:endParaRPr>
            </a:p>
            <a:p>
              <a:pPr algn="ctr"/>
              <a:r>
                <a:rPr lang="en-US" sz="2800" b="1" dirty="0" smtClean="0">
                  <a:solidFill>
                    <a:srgbClr val="8E3432"/>
                  </a:solidFill>
                </a:rPr>
                <a:t>of </a:t>
              </a:r>
              <a:r>
                <a:rPr lang="en-US" sz="2800" b="1" dirty="0">
                  <a:solidFill>
                    <a:srgbClr val="8E3432"/>
                  </a:solidFill>
                </a:rPr>
                <a:t>European and American masters</a:t>
              </a:r>
              <a:endParaRPr lang="ru-RU" sz="2800" b="1" dirty="0">
                <a:solidFill>
                  <a:srgbClr val="8E3432"/>
                </a:solidFill>
              </a:endParaRPr>
            </a:p>
          </p:txBody>
        </p:sp>
      </p:grpSp>
      <p:grpSp>
        <p:nvGrpSpPr>
          <p:cNvPr id="45" name="Группа 44"/>
          <p:cNvGrpSpPr/>
          <p:nvPr/>
        </p:nvGrpSpPr>
        <p:grpSpPr>
          <a:xfrm>
            <a:off x="395536" y="404664"/>
            <a:ext cx="3744664" cy="5904656"/>
            <a:chOff x="-4068960" y="404665"/>
            <a:chExt cx="3744664" cy="5904656"/>
          </a:xfrm>
        </p:grpSpPr>
        <p:sp>
          <p:nvSpPr>
            <p:cNvPr id="43" name="Прямоугольник 42"/>
            <p:cNvSpPr/>
            <p:nvPr/>
          </p:nvSpPr>
          <p:spPr>
            <a:xfrm>
              <a:off x="-4068960" y="404665"/>
              <a:ext cx="3744664" cy="5904656"/>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4" name="Picture 2"/>
            <p:cNvPicPr>
              <a:picLocks noChangeAspect="1" noChangeArrowheads="1"/>
            </p:cNvPicPr>
            <p:nvPr/>
          </p:nvPicPr>
          <p:blipFill>
            <a:blip r:embed="rId5" cstate="email"/>
            <a:stretch>
              <a:fillRect/>
            </a:stretch>
          </p:blipFill>
          <p:spPr bwMode="auto">
            <a:xfrm>
              <a:off x="-3996952" y="548680"/>
              <a:ext cx="3648406" cy="2736304"/>
            </a:xfrm>
            <a:prstGeom prst="rect">
              <a:avLst/>
            </a:prstGeom>
            <a:noFill/>
            <a:ln>
              <a:noFill/>
            </a:ln>
            <a:effectLst>
              <a:softEdge rad="63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268" name="Picture 4" descr="http://www.sonorth.com/travel/media/tours/33/3.jpg"/>
            <p:cNvPicPr>
              <a:picLocks noChangeAspect="1" noChangeArrowheads="1"/>
            </p:cNvPicPr>
            <p:nvPr/>
          </p:nvPicPr>
          <p:blipFill>
            <a:blip r:embed="rId6" cstate="email"/>
            <a:srcRect/>
            <a:stretch>
              <a:fillRect/>
            </a:stretch>
          </p:blipFill>
          <p:spPr bwMode="auto">
            <a:xfrm>
              <a:off x="-3996952" y="3429000"/>
              <a:ext cx="3617979" cy="2713484"/>
            </a:xfrm>
            <a:prstGeom prst="rect">
              <a:avLst/>
            </a:prstGeom>
            <a:noFill/>
            <a:effectLst>
              <a:softEdge rad="63500"/>
            </a:effectLst>
          </p:spPr>
        </p:pic>
      </p:grpSp>
      <p:grpSp>
        <p:nvGrpSpPr>
          <p:cNvPr id="50" name="Группа 49"/>
          <p:cNvGrpSpPr/>
          <p:nvPr/>
        </p:nvGrpSpPr>
        <p:grpSpPr>
          <a:xfrm>
            <a:off x="5075932" y="418390"/>
            <a:ext cx="3744664" cy="5958994"/>
            <a:chOff x="10116616" y="7317432"/>
            <a:chExt cx="3744664" cy="5958994"/>
          </a:xfrm>
        </p:grpSpPr>
        <p:sp>
          <p:nvSpPr>
            <p:cNvPr id="49" name="Прямоугольник 48"/>
            <p:cNvSpPr/>
            <p:nvPr/>
          </p:nvSpPr>
          <p:spPr>
            <a:xfrm>
              <a:off x="10116616" y="7317432"/>
              <a:ext cx="3744664" cy="5958994"/>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6" name="Прямоугольник 45"/>
            <p:cNvSpPr/>
            <p:nvPr/>
          </p:nvSpPr>
          <p:spPr>
            <a:xfrm>
              <a:off x="10116616" y="7461448"/>
              <a:ext cx="3744416" cy="5693866"/>
            </a:xfrm>
            <a:prstGeom prst="rect">
              <a:avLst/>
            </a:prstGeom>
          </p:spPr>
          <p:txBody>
            <a:bodyPr wrap="square">
              <a:spAutoFit/>
            </a:bodyPr>
            <a:lstStyle/>
            <a:p>
              <a:pPr algn="ctr"/>
              <a:r>
                <a:rPr lang="en-US" sz="2800" b="1" dirty="0" smtClean="0">
                  <a:solidFill>
                    <a:srgbClr val="8E3432"/>
                  </a:solidFill>
                </a:rPr>
                <a:t>The </a:t>
              </a:r>
              <a:r>
                <a:rPr lang="en-US" sz="2800" b="1" dirty="0">
                  <a:solidFill>
                    <a:srgbClr val="8E3432"/>
                  </a:solidFill>
                </a:rPr>
                <a:t>West Building has </a:t>
              </a:r>
              <a:r>
                <a:rPr lang="en-US" sz="2800" b="1" dirty="0" smtClean="0">
                  <a:solidFill>
                    <a:srgbClr val="8E3432"/>
                  </a:solidFill>
                </a:rPr>
                <a:t>collection </a:t>
              </a:r>
              <a:r>
                <a:rPr lang="en-US" sz="2800" b="1" dirty="0">
                  <a:solidFill>
                    <a:srgbClr val="8E3432"/>
                  </a:solidFill>
                </a:rPr>
                <a:t>of paintings and sculptures by European masters from the medieval period through the late 19th century, as well as pre-20th century works by American </a:t>
              </a:r>
              <a:r>
                <a:rPr lang="en-US" sz="2800" b="1" dirty="0" smtClean="0">
                  <a:solidFill>
                    <a:srgbClr val="8E3432"/>
                  </a:solidFill>
                </a:rPr>
                <a:t>artists, many </a:t>
              </a:r>
              <a:r>
                <a:rPr lang="en-US" sz="2800" b="1" dirty="0">
                  <a:solidFill>
                    <a:srgbClr val="8E3432"/>
                  </a:solidFill>
                </a:rPr>
                <a:t>paintings by </a:t>
              </a:r>
              <a:r>
                <a:rPr lang="en-US" sz="2800" b="1" dirty="0" smtClean="0">
                  <a:solidFill>
                    <a:srgbClr val="8E3432"/>
                  </a:solidFill>
                </a:rPr>
                <a:t>Rembrandt </a:t>
              </a:r>
              <a:r>
                <a:rPr lang="en-US" sz="2800" b="1" dirty="0">
                  <a:solidFill>
                    <a:srgbClr val="8E3432"/>
                  </a:solidFill>
                </a:rPr>
                <a:t>van Rijn, Claude Monet, Vincent van Gogh, and Leonardo da </a:t>
              </a:r>
              <a:r>
                <a:rPr lang="en-US" sz="2800" b="1" dirty="0" smtClean="0">
                  <a:solidFill>
                    <a:srgbClr val="8E3432"/>
                  </a:solidFill>
                </a:rPr>
                <a:t>Vinci</a:t>
              </a:r>
              <a:endParaRPr lang="ru-RU" sz="2800" b="1" dirty="0" smtClean="0">
                <a:solidFill>
                  <a:srgbClr val="8E3432"/>
                </a:solidFill>
              </a:endParaRPr>
            </a:p>
          </p:txBody>
        </p:sp>
      </p:grpSp>
      <p:grpSp>
        <p:nvGrpSpPr>
          <p:cNvPr id="57" name="Группа 56"/>
          <p:cNvGrpSpPr/>
          <p:nvPr/>
        </p:nvGrpSpPr>
        <p:grpSpPr>
          <a:xfrm>
            <a:off x="323528" y="404664"/>
            <a:ext cx="3816672" cy="5904656"/>
            <a:chOff x="-4212976" y="476672"/>
            <a:chExt cx="3816672" cy="5904656"/>
          </a:xfrm>
        </p:grpSpPr>
        <p:sp>
          <p:nvSpPr>
            <p:cNvPr id="53" name="Прямоугольник 52"/>
            <p:cNvSpPr/>
            <p:nvPr/>
          </p:nvSpPr>
          <p:spPr>
            <a:xfrm>
              <a:off x="-4140968" y="476672"/>
              <a:ext cx="3744664" cy="5904656"/>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Прямоугольник 51"/>
            <p:cNvSpPr/>
            <p:nvPr/>
          </p:nvSpPr>
          <p:spPr>
            <a:xfrm>
              <a:off x="-4212976" y="4941168"/>
              <a:ext cx="3744416" cy="1200329"/>
            </a:xfrm>
            <a:prstGeom prst="rect">
              <a:avLst/>
            </a:prstGeom>
          </p:spPr>
          <p:txBody>
            <a:bodyPr wrap="square">
              <a:spAutoFit/>
            </a:bodyPr>
            <a:lstStyle/>
            <a:p>
              <a:pPr algn="ctr"/>
              <a:r>
                <a:rPr lang="ru-RU" sz="3600" b="1" dirty="0" smtClean="0">
                  <a:solidFill>
                    <a:srgbClr val="8E3432"/>
                  </a:solidFill>
                  <a:latin typeface="Monotype Corsiva" pitchFamily="66" charset="0"/>
                </a:rPr>
                <a:t>Леонардо да Винчи </a:t>
              </a:r>
            </a:p>
            <a:p>
              <a:pPr algn="ctr"/>
              <a:r>
                <a:rPr lang="ru-RU" sz="3600" b="1" dirty="0" err="1" smtClean="0">
                  <a:solidFill>
                    <a:srgbClr val="8E3432"/>
                  </a:solidFill>
                  <a:latin typeface="Monotype Corsiva" pitchFamily="66" charset="0"/>
                </a:rPr>
                <a:t>Джиневра</a:t>
              </a:r>
              <a:r>
                <a:rPr lang="ru-RU" sz="3600" b="1" dirty="0" smtClean="0">
                  <a:solidFill>
                    <a:srgbClr val="8E3432"/>
                  </a:solidFill>
                  <a:latin typeface="Monotype Corsiva" pitchFamily="66" charset="0"/>
                </a:rPr>
                <a:t> Бенчи</a:t>
              </a:r>
              <a:endParaRPr lang="ru-RU" sz="3600" b="1" dirty="0">
                <a:solidFill>
                  <a:srgbClr val="8E3432"/>
                </a:solidFill>
                <a:latin typeface="Monotype Corsiva" pitchFamily="66" charset="0"/>
              </a:endParaRPr>
            </a:p>
          </p:txBody>
        </p:sp>
        <p:pic>
          <p:nvPicPr>
            <p:cNvPr id="11269" name="Picture 5" descr="C:\Users\Мила\Desktop\70426485.jpg"/>
            <p:cNvPicPr>
              <a:picLocks noChangeAspect="1" noChangeArrowheads="1"/>
            </p:cNvPicPr>
            <p:nvPr/>
          </p:nvPicPr>
          <p:blipFill>
            <a:blip r:embed="rId7" cstate="email"/>
            <a:srcRect/>
            <a:stretch>
              <a:fillRect/>
            </a:stretch>
          </p:blipFill>
          <p:spPr bwMode="auto">
            <a:xfrm>
              <a:off x="-4068960" y="1052736"/>
              <a:ext cx="3600400" cy="3734161"/>
            </a:xfrm>
            <a:prstGeom prst="rect">
              <a:avLst/>
            </a:prstGeom>
            <a:noFill/>
            <a:effectLst>
              <a:softEdge rad="63500"/>
            </a:effectLst>
          </p:spPr>
        </p:pic>
      </p:grpSp>
      <p:grpSp>
        <p:nvGrpSpPr>
          <p:cNvPr id="55" name="Группа 54"/>
          <p:cNvGrpSpPr/>
          <p:nvPr/>
        </p:nvGrpSpPr>
        <p:grpSpPr>
          <a:xfrm>
            <a:off x="5021961" y="411345"/>
            <a:ext cx="3744664" cy="5958994"/>
            <a:chOff x="9612560" y="476672"/>
            <a:chExt cx="3744664" cy="5958994"/>
          </a:xfrm>
        </p:grpSpPr>
        <p:sp>
          <p:nvSpPr>
            <p:cNvPr id="47" name="Прямоугольник 46"/>
            <p:cNvSpPr/>
            <p:nvPr/>
          </p:nvSpPr>
          <p:spPr>
            <a:xfrm>
              <a:off x="9612560" y="476672"/>
              <a:ext cx="3744664" cy="5958994"/>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8" name="Прямоугольник 47"/>
            <p:cNvSpPr/>
            <p:nvPr/>
          </p:nvSpPr>
          <p:spPr>
            <a:xfrm>
              <a:off x="9612808" y="619969"/>
              <a:ext cx="3744416" cy="5693866"/>
            </a:xfrm>
            <a:prstGeom prst="rect">
              <a:avLst/>
            </a:prstGeom>
          </p:spPr>
          <p:txBody>
            <a:bodyPr wrap="square">
              <a:spAutoFit/>
            </a:bodyPr>
            <a:lstStyle/>
            <a:p>
              <a:pPr algn="ctr"/>
              <a:r>
                <a:rPr lang="en-US" sz="2800" b="1" dirty="0" smtClean="0">
                  <a:solidFill>
                    <a:srgbClr val="8E3432"/>
                  </a:solidFill>
                </a:rPr>
                <a:t>The </a:t>
              </a:r>
              <a:r>
                <a:rPr lang="en-US" sz="2800" b="1" dirty="0">
                  <a:solidFill>
                    <a:srgbClr val="8E3432"/>
                  </a:solidFill>
                </a:rPr>
                <a:t>Gallery's East Building, located on land set aside in the original Congressional resolution, was opened in 1978. It accommodates the Gallery's growing collections and expanded exhibition schedule and houses an advanced research </a:t>
              </a:r>
              <a:r>
                <a:rPr lang="en-US" sz="2800" b="1" dirty="0" smtClean="0">
                  <a:solidFill>
                    <a:srgbClr val="8E3432"/>
                  </a:solidFill>
                </a:rPr>
                <a:t>center</a:t>
              </a:r>
              <a:endParaRPr lang="ru-RU" sz="2800" b="1" dirty="0" smtClean="0">
                <a:solidFill>
                  <a:srgbClr val="8E3432"/>
                </a:solidFill>
              </a:endParaRPr>
            </a:p>
          </p:txBody>
        </p:sp>
      </p:grpSp>
      <p:grpSp>
        <p:nvGrpSpPr>
          <p:cNvPr id="60" name="Группа 59"/>
          <p:cNvGrpSpPr/>
          <p:nvPr/>
        </p:nvGrpSpPr>
        <p:grpSpPr>
          <a:xfrm>
            <a:off x="395536" y="404664"/>
            <a:ext cx="3744664" cy="5904656"/>
            <a:chOff x="-4068960" y="476672"/>
            <a:chExt cx="3744664" cy="5904656"/>
          </a:xfrm>
        </p:grpSpPr>
        <p:sp>
          <p:nvSpPr>
            <p:cNvPr id="59" name="Прямоугольник 58"/>
            <p:cNvSpPr/>
            <p:nvPr/>
          </p:nvSpPr>
          <p:spPr>
            <a:xfrm>
              <a:off x="-4068960" y="476672"/>
              <a:ext cx="3744664" cy="5904656"/>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270" name="Picture 6" descr="C:\Users\Мила\Desktop\National_gallery_of_art_usa2.jpg"/>
            <p:cNvPicPr>
              <a:picLocks noChangeAspect="1" noChangeArrowheads="1"/>
            </p:cNvPicPr>
            <p:nvPr/>
          </p:nvPicPr>
          <p:blipFill>
            <a:blip r:embed="rId8" cstate="email"/>
            <a:srcRect/>
            <a:stretch>
              <a:fillRect/>
            </a:stretch>
          </p:blipFill>
          <p:spPr bwMode="auto">
            <a:xfrm>
              <a:off x="-3980538" y="548680"/>
              <a:ext cx="3548094" cy="2664296"/>
            </a:xfrm>
            <a:prstGeom prst="rect">
              <a:avLst/>
            </a:prstGeom>
            <a:noFill/>
            <a:effectLst>
              <a:softEdge rad="63500"/>
            </a:effectLst>
          </p:spPr>
        </p:pic>
        <p:pic>
          <p:nvPicPr>
            <p:cNvPr id="11271" name="Picture 7" descr="C:\Users\Мила\Desktop\0_3db20_9273d314_L.jpg"/>
            <p:cNvPicPr>
              <a:picLocks noChangeAspect="1" noChangeArrowheads="1"/>
            </p:cNvPicPr>
            <p:nvPr/>
          </p:nvPicPr>
          <p:blipFill>
            <a:blip r:embed="rId9" cstate="email"/>
            <a:srcRect/>
            <a:stretch>
              <a:fillRect/>
            </a:stretch>
          </p:blipFill>
          <p:spPr bwMode="auto">
            <a:xfrm>
              <a:off x="-3996952" y="3501008"/>
              <a:ext cx="3600400" cy="2822916"/>
            </a:xfrm>
            <a:prstGeom prst="rect">
              <a:avLst/>
            </a:prstGeom>
            <a:noFill/>
            <a:effectLst>
              <a:softEdge rad="63500"/>
            </a:effectLst>
          </p:spPr>
        </p:pic>
      </p:grpSp>
      <p:grpSp>
        <p:nvGrpSpPr>
          <p:cNvPr id="63" name="Группа 62"/>
          <p:cNvGrpSpPr/>
          <p:nvPr/>
        </p:nvGrpSpPr>
        <p:grpSpPr>
          <a:xfrm>
            <a:off x="395536" y="404664"/>
            <a:ext cx="3744664" cy="5952857"/>
            <a:chOff x="-3996952" y="404664"/>
            <a:chExt cx="3744664" cy="5952857"/>
          </a:xfrm>
        </p:grpSpPr>
        <p:sp>
          <p:nvSpPr>
            <p:cNvPr id="62" name="Прямоугольник 61"/>
            <p:cNvSpPr/>
            <p:nvPr/>
          </p:nvSpPr>
          <p:spPr>
            <a:xfrm>
              <a:off x="-3996952" y="404664"/>
              <a:ext cx="3744664" cy="5904656"/>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272" name="Picture 8" descr="C:\Users\Мила\Desktop\glrx-102172.JPG"/>
            <p:cNvPicPr>
              <a:picLocks noChangeAspect="1" noChangeArrowheads="1"/>
            </p:cNvPicPr>
            <p:nvPr/>
          </p:nvPicPr>
          <p:blipFill>
            <a:blip r:embed="rId10" cstate="email"/>
            <a:srcRect/>
            <a:stretch>
              <a:fillRect/>
            </a:stretch>
          </p:blipFill>
          <p:spPr bwMode="auto">
            <a:xfrm>
              <a:off x="-3852937" y="476672"/>
              <a:ext cx="3459397" cy="4752528"/>
            </a:xfrm>
            <a:prstGeom prst="rect">
              <a:avLst/>
            </a:prstGeom>
            <a:noFill/>
            <a:effectLst>
              <a:softEdge rad="63500"/>
            </a:effectLst>
          </p:spPr>
        </p:pic>
        <p:sp>
          <p:nvSpPr>
            <p:cNvPr id="61" name="Прямоугольник 60"/>
            <p:cNvSpPr/>
            <p:nvPr/>
          </p:nvSpPr>
          <p:spPr>
            <a:xfrm>
              <a:off x="-3996952" y="5157192"/>
              <a:ext cx="3744416" cy="1200329"/>
            </a:xfrm>
            <a:prstGeom prst="rect">
              <a:avLst/>
            </a:prstGeom>
          </p:spPr>
          <p:txBody>
            <a:bodyPr wrap="square">
              <a:spAutoFit/>
            </a:bodyPr>
            <a:lstStyle/>
            <a:p>
              <a:pPr algn="ctr"/>
              <a:r>
                <a:rPr lang="ru-RU" sz="3600" b="1" dirty="0" smtClean="0">
                  <a:solidFill>
                    <a:srgbClr val="8E3432"/>
                  </a:solidFill>
                  <a:latin typeface="Monotype Corsiva" pitchFamily="66" charset="0"/>
                </a:rPr>
                <a:t>Огюст Ренуар</a:t>
              </a:r>
            </a:p>
            <a:p>
              <a:pPr algn="ctr"/>
              <a:r>
                <a:rPr lang="ru-RU" sz="3600" b="1" dirty="0" smtClean="0">
                  <a:solidFill>
                    <a:srgbClr val="8E3432"/>
                  </a:solidFill>
                  <a:latin typeface="Monotype Corsiva" pitchFamily="66" charset="0"/>
                </a:rPr>
                <a:t>Девочка с лейкой</a:t>
              </a:r>
              <a:endParaRPr lang="ru-RU" sz="3600" b="1" dirty="0">
                <a:solidFill>
                  <a:srgbClr val="8E3432"/>
                </a:solidFill>
                <a:latin typeface="Monotype Corsiva" pitchFamily="66" charset="0"/>
              </a:endParaRPr>
            </a:p>
          </p:txBody>
        </p:sp>
      </p:grpSp>
      <p:grpSp>
        <p:nvGrpSpPr>
          <p:cNvPr id="64" name="Группа 63"/>
          <p:cNvGrpSpPr/>
          <p:nvPr/>
        </p:nvGrpSpPr>
        <p:grpSpPr>
          <a:xfrm>
            <a:off x="5052673" y="437797"/>
            <a:ext cx="3767675" cy="5958994"/>
            <a:chOff x="19909828" y="-2553186"/>
            <a:chExt cx="3767675" cy="5958994"/>
          </a:xfrm>
        </p:grpSpPr>
        <p:sp>
          <p:nvSpPr>
            <p:cNvPr id="65" name="Прямоугольник 64"/>
            <p:cNvSpPr/>
            <p:nvPr/>
          </p:nvSpPr>
          <p:spPr>
            <a:xfrm>
              <a:off x="19909828" y="-2553186"/>
              <a:ext cx="3744664" cy="5958994"/>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6" name="Прямоугольник 65"/>
            <p:cNvSpPr/>
            <p:nvPr/>
          </p:nvSpPr>
          <p:spPr>
            <a:xfrm>
              <a:off x="19933087" y="-1989735"/>
              <a:ext cx="3744416" cy="3970318"/>
            </a:xfrm>
            <a:prstGeom prst="rect">
              <a:avLst/>
            </a:prstGeom>
          </p:spPr>
          <p:txBody>
            <a:bodyPr wrap="square">
              <a:spAutoFit/>
            </a:bodyPr>
            <a:lstStyle/>
            <a:p>
              <a:pPr algn="ctr"/>
              <a:r>
                <a:rPr lang="en-US" sz="2800" b="1" dirty="0" smtClean="0">
                  <a:solidFill>
                    <a:srgbClr val="8E3432"/>
                  </a:solidFill>
                </a:rPr>
                <a:t>Modern </a:t>
              </a:r>
              <a:r>
                <a:rPr lang="en-US" sz="2800" b="1" dirty="0">
                  <a:solidFill>
                    <a:srgbClr val="8E3432"/>
                  </a:solidFill>
                </a:rPr>
                <a:t>art from the late 19th </a:t>
              </a:r>
              <a:r>
                <a:rPr lang="en-US" sz="2800" b="1" dirty="0" smtClean="0">
                  <a:solidFill>
                    <a:srgbClr val="8E3432"/>
                  </a:solidFill>
                </a:rPr>
                <a:t>century </a:t>
              </a:r>
              <a:r>
                <a:rPr lang="en-US" sz="2800" b="1" dirty="0">
                  <a:solidFill>
                    <a:srgbClr val="8E3432"/>
                  </a:solidFill>
                </a:rPr>
                <a:t>to the present day, including works by Picasso, Matisse, Pollock, Rothko, Warhol and others attracts numerous </a:t>
              </a:r>
              <a:r>
                <a:rPr lang="en-US" sz="2800" b="1" dirty="0" smtClean="0">
                  <a:solidFill>
                    <a:srgbClr val="8E3432"/>
                  </a:solidFill>
                </a:rPr>
                <a:t>visitors of the gallery</a:t>
              </a:r>
              <a:endParaRPr lang="ru-RU" sz="2800" b="1" dirty="0" smtClean="0">
                <a:solidFill>
                  <a:srgbClr val="8E3432"/>
                </a:solidFill>
              </a:endParaRPr>
            </a:p>
          </p:txBody>
        </p:sp>
      </p:grpSp>
      <p:grpSp>
        <p:nvGrpSpPr>
          <p:cNvPr id="67" name="Группа 66"/>
          <p:cNvGrpSpPr/>
          <p:nvPr/>
        </p:nvGrpSpPr>
        <p:grpSpPr>
          <a:xfrm>
            <a:off x="414058" y="390240"/>
            <a:ext cx="3744664" cy="5904656"/>
            <a:chOff x="-3996952" y="404664"/>
            <a:chExt cx="3744664" cy="5904656"/>
          </a:xfrm>
        </p:grpSpPr>
        <p:sp>
          <p:nvSpPr>
            <p:cNvPr id="68" name="Прямоугольник 67"/>
            <p:cNvSpPr/>
            <p:nvPr/>
          </p:nvSpPr>
          <p:spPr>
            <a:xfrm>
              <a:off x="-3996952" y="404664"/>
              <a:ext cx="3744664" cy="5904656"/>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9" name="Picture 8" descr="C:\Users\Мила\Desktop\glrx-102172.JPG"/>
            <p:cNvPicPr>
              <a:picLocks noChangeAspect="1" noChangeArrowheads="1"/>
            </p:cNvPicPr>
            <p:nvPr/>
          </p:nvPicPr>
          <p:blipFill>
            <a:blip r:embed="rId11" cstate="email"/>
            <a:stretch>
              <a:fillRect/>
            </a:stretch>
          </p:blipFill>
          <p:spPr bwMode="auto">
            <a:xfrm>
              <a:off x="-3852936" y="476672"/>
              <a:ext cx="3445750" cy="5742540"/>
            </a:xfrm>
            <a:prstGeom prst="rect">
              <a:avLst/>
            </a:prstGeom>
            <a:noFill/>
            <a:effectLst>
              <a:softEdge rad="63500"/>
            </a:effectLst>
          </p:spPr>
        </p:pic>
      </p:grpSp>
      <p:grpSp>
        <p:nvGrpSpPr>
          <p:cNvPr id="71" name="Группа 70"/>
          <p:cNvGrpSpPr/>
          <p:nvPr/>
        </p:nvGrpSpPr>
        <p:grpSpPr>
          <a:xfrm>
            <a:off x="5029227" y="418389"/>
            <a:ext cx="3763755" cy="5958994"/>
            <a:chOff x="9612560" y="536465"/>
            <a:chExt cx="3763755" cy="5958994"/>
          </a:xfrm>
        </p:grpSpPr>
        <p:sp>
          <p:nvSpPr>
            <p:cNvPr id="72" name="Прямоугольник 71"/>
            <p:cNvSpPr/>
            <p:nvPr/>
          </p:nvSpPr>
          <p:spPr>
            <a:xfrm>
              <a:off x="9612560" y="536465"/>
              <a:ext cx="3744664" cy="5958994"/>
            </a:xfrm>
            <a:prstGeom prst="rect">
              <a:avLst/>
            </a:prstGeom>
            <a:solidFill>
              <a:srgbClr val="FFB7B7"/>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3" name="Прямоугольник 72"/>
            <p:cNvSpPr/>
            <p:nvPr/>
          </p:nvSpPr>
          <p:spPr>
            <a:xfrm>
              <a:off x="9631899" y="583082"/>
              <a:ext cx="3744416" cy="5693866"/>
            </a:xfrm>
            <a:prstGeom prst="rect">
              <a:avLst/>
            </a:prstGeom>
          </p:spPr>
          <p:txBody>
            <a:bodyPr wrap="square">
              <a:spAutoFit/>
            </a:bodyPr>
            <a:lstStyle/>
            <a:p>
              <a:pPr algn="ctr"/>
              <a:r>
                <a:rPr lang="en-US" sz="2800" b="1" dirty="0" smtClean="0">
                  <a:solidFill>
                    <a:srgbClr val="8E3432"/>
                  </a:solidFill>
                </a:rPr>
                <a:t>The </a:t>
              </a:r>
              <a:r>
                <a:rPr lang="en-US" sz="2800" b="1" dirty="0">
                  <a:solidFill>
                    <a:srgbClr val="8E3432"/>
                  </a:solidFill>
                </a:rPr>
                <a:t>Art Sculpture Garden is the most </a:t>
              </a:r>
              <a:r>
                <a:rPr lang="en-US" sz="2800" b="1" dirty="0" smtClean="0">
                  <a:solidFill>
                    <a:srgbClr val="8E3432"/>
                  </a:solidFill>
                </a:rPr>
                <a:t>addition </a:t>
              </a:r>
              <a:r>
                <a:rPr lang="en-US" sz="2800" b="1" dirty="0">
                  <a:solidFill>
                    <a:srgbClr val="8E3432"/>
                  </a:solidFill>
                </a:rPr>
                <a:t>to the National Gallery of Art in </a:t>
              </a:r>
              <a:r>
                <a:rPr lang="en-US" sz="2800" b="1" dirty="0" smtClean="0">
                  <a:solidFill>
                    <a:srgbClr val="8E3432"/>
                  </a:solidFill>
                </a:rPr>
                <a:t>Washington. </a:t>
              </a:r>
              <a:r>
                <a:rPr lang="en-US" sz="2800" b="1" dirty="0">
                  <a:solidFill>
                    <a:srgbClr val="8E3432"/>
                  </a:solidFill>
                </a:rPr>
                <a:t>Completed and </a:t>
              </a:r>
              <a:r>
                <a:rPr lang="en-US" sz="2800" b="1" dirty="0" smtClean="0">
                  <a:solidFill>
                    <a:srgbClr val="8E3432"/>
                  </a:solidFill>
                </a:rPr>
                <a:t>opened on </a:t>
              </a:r>
              <a:r>
                <a:rPr lang="en-US" sz="2800" b="1" dirty="0">
                  <a:solidFill>
                    <a:srgbClr val="8E3432"/>
                  </a:solidFill>
                </a:rPr>
                <a:t>May 23, 1999, the location provides an outdoor setting for exhibiting a number of pieces from the Museum's contemporary sculpture </a:t>
              </a:r>
              <a:r>
                <a:rPr lang="en-US" sz="2800" b="1" dirty="0" smtClean="0">
                  <a:solidFill>
                    <a:srgbClr val="8E3432"/>
                  </a:solidFill>
                </a:rPr>
                <a:t>collection</a:t>
              </a:r>
              <a:endParaRPr lang="ru-RU" sz="2800" b="1" dirty="0" smtClean="0">
                <a:solidFill>
                  <a:srgbClr val="8E3432"/>
                </a:solidFill>
              </a:endParaRPr>
            </a:p>
          </p:txBody>
        </p:sp>
      </p:grpSp>
    </p:spTree>
    <p:extLst>
      <p:ext uri="{BB962C8B-B14F-4D97-AF65-F5344CB8AC3E}">
        <p14:creationId xmlns="" xmlns:p14="http://schemas.microsoft.com/office/powerpoint/2010/main" val="40843279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2"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ppt_x</p:attrName>
                                        </p:attrNameLst>
                                      </p:cBhvr>
                                      <p:tavLst>
                                        <p:tav tm="0">
                                          <p:val>
                                            <p:strVal val="#ppt_x+#ppt_w/2"/>
                                          </p:val>
                                        </p:tav>
                                        <p:tav tm="100000">
                                          <p:val>
                                            <p:strVal val="#ppt_x"/>
                                          </p:val>
                                        </p:tav>
                                      </p:tavLst>
                                    </p:anim>
                                    <p:anim calcmode="lin" valueType="num">
                                      <p:cBhvr>
                                        <p:cTn id="8" dur="1000" fill="hold"/>
                                        <p:tgtEl>
                                          <p:spTgt spid="40"/>
                                        </p:tgtEl>
                                        <p:attrNameLst>
                                          <p:attrName>ppt_y</p:attrName>
                                        </p:attrNameLst>
                                      </p:cBhvr>
                                      <p:tavLst>
                                        <p:tav tm="0">
                                          <p:val>
                                            <p:strVal val="#ppt_y"/>
                                          </p:val>
                                        </p:tav>
                                        <p:tav tm="100000">
                                          <p:val>
                                            <p:strVal val="#ppt_y"/>
                                          </p:val>
                                        </p:tav>
                                      </p:tavLst>
                                    </p:anim>
                                    <p:anim calcmode="lin" valueType="num">
                                      <p:cBhvr>
                                        <p:cTn id="9" dur="1000" fill="hold"/>
                                        <p:tgtEl>
                                          <p:spTgt spid="40"/>
                                        </p:tgtEl>
                                        <p:attrNameLst>
                                          <p:attrName>ppt_w</p:attrName>
                                        </p:attrNameLst>
                                      </p:cBhvr>
                                      <p:tavLst>
                                        <p:tav tm="0">
                                          <p:val>
                                            <p:fltVal val="0"/>
                                          </p:val>
                                        </p:tav>
                                        <p:tav tm="100000">
                                          <p:val>
                                            <p:strVal val="#ppt_w"/>
                                          </p:val>
                                        </p:tav>
                                      </p:tavLst>
                                    </p:anim>
                                    <p:anim calcmode="lin" valueType="num">
                                      <p:cBhvr>
                                        <p:cTn id="10" dur="1000" fill="hold"/>
                                        <p:tgtEl>
                                          <p:spTgt spid="40"/>
                                        </p:tgtEl>
                                        <p:attrNameLst>
                                          <p:attrName>ppt_h</p:attrName>
                                        </p:attrNameLst>
                                      </p:cBhvr>
                                      <p:tavLst>
                                        <p:tav tm="0">
                                          <p:val>
                                            <p:strVal val="#ppt_h"/>
                                          </p:val>
                                        </p:tav>
                                        <p:tav tm="100000">
                                          <p:val>
                                            <p:strVal val="#ppt_h"/>
                                          </p:val>
                                        </p:tav>
                                      </p:tavLst>
                                    </p:anim>
                                  </p:childTnLst>
                                </p:cTn>
                              </p:par>
                              <p:par>
                                <p:cTn id="11" presetID="17" presetClass="entr" presetSubtype="8"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ppt_x</p:attrName>
                                        </p:attrNameLst>
                                      </p:cBhvr>
                                      <p:tavLst>
                                        <p:tav tm="0">
                                          <p:val>
                                            <p:strVal val="#ppt_x-#ppt_w/2"/>
                                          </p:val>
                                        </p:tav>
                                        <p:tav tm="100000">
                                          <p:val>
                                            <p:strVal val="#ppt_x"/>
                                          </p:val>
                                        </p:tav>
                                      </p:tavLst>
                                    </p:anim>
                                    <p:anim calcmode="lin" valueType="num">
                                      <p:cBhvr>
                                        <p:cTn id="14" dur="1000" fill="hold"/>
                                        <p:tgtEl>
                                          <p:spTgt spid="38"/>
                                        </p:tgtEl>
                                        <p:attrNameLst>
                                          <p:attrName>ppt_y</p:attrName>
                                        </p:attrNameLst>
                                      </p:cBhvr>
                                      <p:tavLst>
                                        <p:tav tm="0">
                                          <p:val>
                                            <p:strVal val="#ppt_y"/>
                                          </p:val>
                                        </p:tav>
                                        <p:tav tm="100000">
                                          <p:val>
                                            <p:strVal val="#ppt_y"/>
                                          </p:val>
                                        </p:tav>
                                      </p:tavLst>
                                    </p:anim>
                                    <p:anim calcmode="lin" valueType="num">
                                      <p:cBhvr>
                                        <p:cTn id="15" dur="1000" fill="hold"/>
                                        <p:tgtEl>
                                          <p:spTgt spid="38"/>
                                        </p:tgtEl>
                                        <p:attrNameLst>
                                          <p:attrName>ppt_w</p:attrName>
                                        </p:attrNameLst>
                                      </p:cBhvr>
                                      <p:tavLst>
                                        <p:tav tm="0">
                                          <p:val>
                                            <p:fltVal val="0"/>
                                          </p:val>
                                        </p:tav>
                                        <p:tav tm="100000">
                                          <p:val>
                                            <p:strVal val="#ppt_w"/>
                                          </p:val>
                                        </p:tav>
                                      </p:tavLst>
                                    </p:anim>
                                    <p:anim calcmode="lin" valueType="num">
                                      <p:cBhvr>
                                        <p:cTn id="16" dur="1000" fill="hold"/>
                                        <p:tgtEl>
                                          <p:spTgt spid="38"/>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2"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1000" fill="hold"/>
                                        <p:tgtEl>
                                          <p:spTgt spid="45"/>
                                        </p:tgtEl>
                                        <p:attrNameLst>
                                          <p:attrName>ppt_x</p:attrName>
                                        </p:attrNameLst>
                                      </p:cBhvr>
                                      <p:tavLst>
                                        <p:tav tm="0">
                                          <p:val>
                                            <p:strVal val="#ppt_x+#ppt_w/2"/>
                                          </p:val>
                                        </p:tav>
                                        <p:tav tm="100000">
                                          <p:val>
                                            <p:strVal val="#ppt_x"/>
                                          </p:val>
                                        </p:tav>
                                      </p:tavLst>
                                    </p:anim>
                                    <p:anim calcmode="lin" valueType="num">
                                      <p:cBhvr>
                                        <p:cTn id="22" dur="1000" fill="hold"/>
                                        <p:tgtEl>
                                          <p:spTgt spid="45"/>
                                        </p:tgtEl>
                                        <p:attrNameLst>
                                          <p:attrName>ppt_y</p:attrName>
                                        </p:attrNameLst>
                                      </p:cBhvr>
                                      <p:tavLst>
                                        <p:tav tm="0">
                                          <p:val>
                                            <p:strVal val="#ppt_y"/>
                                          </p:val>
                                        </p:tav>
                                        <p:tav tm="100000">
                                          <p:val>
                                            <p:strVal val="#ppt_y"/>
                                          </p:val>
                                        </p:tav>
                                      </p:tavLst>
                                    </p:anim>
                                    <p:anim calcmode="lin" valueType="num">
                                      <p:cBhvr>
                                        <p:cTn id="23" dur="1000" fill="hold"/>
                                        <p:tgtEl>
                                          <p:spTgt spid="45"/>
                                        </p:tgtEl>
                                        <p:attrNameLst>
                                          <p:attrName>ppt_w</p:attrName>
                                        </p:attrNameLst>
                                      </p:cBhvr>
                                      <p:tavLst>
                                        <p:tav tm="0">
                                          <p:val>
                                            <p:fltVal val="0"/>
                                          </p:val>
                                        </p:tav>
                                        <p:tav tm="100000">
                                          <p:val>
                                            <p:strVal val="#ppt_w"/>
                                          </p:val>
                                        </p:tav>
                                      </p:tavLst>
                                    </p:anim>
                                    <p:anim calcmode="lin" valueType="num">
                                      <p:cBhvr>
                                        <p:cTn id="24" dur="1000" fill="hold"/>
                                        <p:tgtEl>
                                          <p:spTgt spid="45"/>
                                        </p:tgtEl>
                                        <p:attrNameLst>
                                          <p:attrName>ppt_h</p:attrName>
                                        </p:attrNameLst>
                                      </p:cBhvr>
                                      <p:tavLst>
                                        <p:tav tm="0">
                                          <p:val>
                                            <p:strVal val="#ppt_h"/>
                                          </p:val>
                                        </p:tav>
                                        <p:tav tm="100000">
                                          <p:val>
                                            <p:strVal val="#ppt_h"/>
                                          </p:val>
                                        </p:tav>
                                      </p:tavLst>
                                    </p:anim>
                                  </p:childTnLst>
                                </p:cTn>
                              </p:par>
                              <p:par>
                                <p:cTn id="25" presetID="17" presetClass="entr" presetSubtype="8"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1000" fill="hold"/>
                                        <p:tgtEl>
                                          <p:spTgt spid="41"/>
                                        </p:tgtEl>
                                        <p:attrNameLst>
                                          <p:attrName>ppt_x</p:attrName>
                                        </p:attrNameLst>
                                      </p:cBhvr>
                                      <p:tavLst>
                                        <p:tav tm="0">
                                          <p:val>
                                            <p:strVal val="#ppt_x-#ppt_w/2"/>
                                          </p:val>
                                        </p:tav>
                                        <p:tav tm="100000">
                                          <p:val>
                                            <p:strVal val="#ppt_x"/>
                                          </p:val>
                                        </p:tav>
                                      </p:tavLst>
                                    </p:anim>
                                    <p:anim calcmode="lin" valueType="num">
                                      <p:cBhvr>
                                        <p:cTn id="28" dur="1000" fill="hold"/>
                                        <p:tgtEl>
                                          <p:spTgt spid="41"/>
                                        </p:tgtEl>
                                        <p:attrNameLst>
                                          <p:attrName>ppt_y</p:attrName>
                                        </p:attrNameLst>
                                      </p:cBhvr>
                                      <p:tavLst>
                                        <p:tav tm="0">
                                          <p:val>
                                            <p:strVal val="#ppt_y"/>
                                          </p:val>
                                        </p:tav>
                                        <p:tav tm="100000">
                                          <p:val>
                                            <p:strVal val="#ppt_y"/>
                                          </p:val>
                                        </p:tav>
                                      </p:tavLst>
                                    </p:anim>
                                    <p:anim calcmode="lin" valueType="num">
                                      <p:cBhvr>
                                        <p:cTn id="29" dur="1000" fill="hold"/>
                                        <p:tgtEl>
                                          <p:spTgt spid="41"/>
                                        </p:tgtEl>
                                        <p:attrNameLst>
                                          <p:attrName>ppt_w</p:attrName>
                                        </p:attrNameLst>
                                      </p:cBhvr>
                                      <p:tavLst>
                                        <p:tav tm="0">
                                          <p:val>
                                            <p:fltVal val="0"/>
                                          </p:val>
                                        </p:tav>
                                        <p:tav tm="100000">
                                          <p:val>
                                            <p:strVal val="#ppt_w"/>
                                          </p:val>
                                        </p:tav>
                                      </p:tavLst>
                                    </p:anim>
                                    <p:anim calcmode="lin" valueType="num">
                                      <p:cBhvr>
                                        <p:cTn id="30" dur="1000" fill="hold"/>
                                        <p:tgtEl>
                                          <p:spTgt spid="41"/>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2" fill="hold" nodeType="click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1000" fill="hold"/>
                                        <p:tgtEl>
                                          <p:spTgt spid="57"/>
                                        </p:tgtEl>
                                        <p:attrNameLst>
                                          <p:attrName>ppt_x</p:attrName>
                                        </p:attrNameLst>
                                      </p:cBhvr>
                                      <p:tavLst>
                                        <p:tav tm="0">
                                          <p:val>
                                            <p:strVal val="#ppt_x+#ppt_w/2"/>
                                          </p:val>
                                        </p:tav>
                                        <p:tav tm="100000">
                                          <p:val>
                                            <p:strVal val="#ppt_x"/>
                                          </p:val>
                                        </p:tav>
                                      </p:tavLst>
                                    </p:anim>
                                    <p:anim calcmode="lin" valueType="num">
                                      <p:cBhvr>
                                        <p:cTn id="36" dur="1000" fill="hold"/>
                                        <p:tgtEl>
                                          <p:spTgt spid="57"/>
                                        </p:tgtEl>
                                        <p:attrNameLst>
                                          <p:attrName>ppt_y</p:attrName>
                                        </p:attrNameLst>
                                      </p:cBhvr>
                                      <p:tavLst>
                                        <p:tav tm="0">
                                          <p:val>
                                            <p:strVal val="#ppt_y"/>
                                          </p:val>
                                        </p:tav>
                                        <p:tav tm="100000">
                                          <p:val>
                                            <p:strVal val="#ppt_y"/>
                                          </p:val>
                                        </p:tav>
                                      </p:tavLst>
                                    </p:anim>
                                    <p:anim calcmode="lin" valueType="num">
                                      <p:cBhvr>
                                        <p:cTn id="37" dur="1000" fill="hold"/>
                                        <p:tgtEl>
                                          <p:spTgt spid="57"/>
                                        </p:tgtEl>
                                        <p:attrNameLst>
                                          <p:attrName>ppt_w</p:attrName>
                                        </p:attrNameLst>
                                      </p:cBhvr>
                                      <p:tavLst>
                                        <p:tav tm="0">
                                          <p:val>
                                            <p:fltVal val="0"/>
                                          </p:val>
                                        </p:tav>
                                        <p:tav tm="100000">
                                          <p:val>
                                            <p:strVal val="#ppt_w"/>
                                          </p:val>
                                        </p:tav>
                                      </p:tavLst>
                                    </p:anim>
                                    <p:anim calcmode="lin" valueType="num">
                                      <p:cBhvr>
                                        <p:cTn id="38" dur="1000" fill="hold"/>
                                        <p:tgtEl>
                                          <p:spTgt spid="57"/>
                                        </p:tgtEl>
                                        <p:attrNameLst>
                                          <p:attrName>ppt_h</p:attrName>
                                        </p:attrNameLst>
                                      </p:cBhvr>
                                      <p:tavLst>
                                        <p:tav tm="0">
                                          <p:val>
                                            <p:strVal val="#ppt_h"/>
                                          </p:val>
                                        </p:tav>
                                        <p:tav tm="100000">
                                          <p:val>
                                            <p:strVal val="#ppt_h"/>
                                          </p:val>
                                        </p:tav>
                                      </p:tavLst>
                                    </p:anim>
                                  </p:childTnLst>
                                </p:cTn>
                              </p:par>
                              <p:par>
                                <p:cTn id="39" presetID="17" presetClass="entr" presetSubtype="8"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1000" fill="hold"/>
                                        <p:tgtEl>
                                          <p:spTgt spid="50"/>
                                        </p:tgtEl>
                                        <p:attrNameLst>
                                          <p:attrName>ppt_x</p:attrName>
                                        </p:attrNameLst>
                                      </p:cBhvr>
                                      <p:tavLst>
                                        <p:tav tm="0">
                                          <p:val>
                                            <p:strVal val="#ppt_x-#ppt_w/2"/>
                                          </p:val>
                                        </p:tav>
                                        <p:tav tm="100000">
                                          <p:val>
                                            <p:strVal val="#ppt_x"/>
                                          </p:val>
                                        </p:tav>
                                      </p:tavLst>
                                    </p:anim>
                                    <p:anim calcmode="lin" valueType="num">
                                      <p:cBhvr>
                                        <p:cTn id="42" dur="1000" fill="hold"/>
                                        <p:tgtEl>
                                          <p:spTgt spid="50"/>
                                        </p:tgtEl>
                                        <p:attrNameLst>
                                          <p:attrName>ppt_y</p:attrName>
                                        </p:attrNameLst>
                                      </p:cBhvr>
                                      <p:tavLst>
                                        <p:tav tm="0">
                                          <p:val>
                                            <p:strVal val="#ppt_y"/>
                                          </p:val>
                                        </p:tav>
                                        <p:tav tm="100000">
                                          <p:val>
                                            <p:strVal val="#ppt_y"/>
                                          </p:val>
                                        </p:tav>
                                      </p:tavLst>
                                    </p:anim>
                                    <p:anim calcmode="lin" valueType="num">
                                      <p:cBhvr>
                                        <p:cTn id="43" dur="1000" fill="hold"/>
                                        <p:tgtEl>
                                          <p:spTgt spid="50"/>
                                        </p:tgtEl>
                                        <p:attrNameLst>
                                          <p:attrName>ppt_w</p:attrName>
                                        </p:attrNameLst>
                                      </p:cBhvr>
                                      <p:tavLst>
                                        <p:tav tm="0">
                                          <p:val>
                                            <p:fltVal val="0"/>
                                          </p:val>
                                        </p:tav>
                                        <p:tav tm="100000">
                                          <p:val>
                                            <p:strVal val="#ppt_w"/>
                                          </p:val>
                                        </p:tav>
                                      </p:tavLst>
                                    </p:anim>
                                    <p:anim calcmode="lin" valueType="num">
                                      <p:cBhvr>
                                        <p:cTn id="44" dur="1000" fill="hold"/>
                                        <p:tgtEl>
                                          <p:spTgt spid="50"/>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7" presetClass="entr" presetSubtype="2" fill="hold" nodeType="click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p:cTn id="49" dur="1000" fill="hold"/>
                                        <p:tgtEl>
                                          <p:spTgt spid="60"/>
                                        </p:tgtEl>
                                        <p:attrNameLst>
                                          <p:attrName>ppt_x</p:attrName>
                                        </p:attrNameLst>
                                      </p:cBhvr>
                                      <p:tavLst>
                                        <p:tav tm="0">
                                          <p:val>
                                            <p:strVal val="#ppt_x+#ppt_w/2"/>
                                          </p:val>
                                        </p:tav>
                                        <p:tav tm="100000">
                                          <p:val>
                                            <p:strVal val="#ppt_x"/>
                                          </p:val>
                                        </p:tav>
                                      </p:tavLst>
                                    </p:anim>
                                    <p:anim calcmode="lin" valueType="num">
                                      <p:cBhvr>
                                        <p:cTn id="50" dur="1000" fill="hold"/>
                                        <p:tgtEl>
                                          <p:spTgt spid="60"/>
                                        </p:tgtEl>
                                        <p:attrNameLst>
                                          <p:attrName>ppt_y</p:attrName>
                                        </p:attrNameLst>
                                      </p:cBhvr>
                                      <p:tavLst>
                                        <p:tav tm="0">
                                          <p:val>
                                            <p:strVal val="#ppt_y"/>
                                          </p:val>
                                        </p:tav>
                                        <p:tav tm="100000">
                                          <p:val>
                                            <p:strVal val="#ppt_y"/>
                                          </p:val>
                                        </p:tav>
                                      </p:tavLst>
                                    </p:anim>
                                    <p:anim calcmode="lin" valueType="num">
                                      <p:cBhvr>
                                        <p:cTn id="51" dur="1000" fill="hold"/>
                                        <p:tgtEl>
                                          <p:spTgt spid="60"/>
                                        </p:tgtEl>
                                        <p:attrNameLst>
                                          <p:attrName>ppt_w</p:attrName>
                                        </p:attrNameLst>
                                      </p:cBhvr>
                                      <p:tavLst>
                                        <p:tav tm="0">
                                          <p:val>
                                            <p:fltVal val="0"/>
                                          </p:val>
                                        </p:tav>
                                        <p:tav tm="100000">
                                          <p:val>
                                            <p:strVal val="#ppt_w"/>
                                          </p:val>
                                        </p:tav>
                                      </p:tavLst>
                                    </p:anim>
                                    <p:anim calcmode="lin" valueType="num">
                                      <p:cBhvr>
                                        <p:cTn id="52" dur="1000" fill="hold"/>
                                        <p:tgtEl>
                                          <p:spTgt spid="60"/>
                                        </p:tgtEl>
                                        <p:attrNameLst>
                                          <p:attrName>ppt_h</p:attrName>
                                        </p:attrNameLst>
                                      </p:cBhvr>
                                      <p:tavLst>
                                        <p:tav tm="0">
                                          <p:val>
                                            <p:strVal val="#ppt_h"/>
                                          </p:val>
                                        </p:tav>
                                        <p:tav tm="100000">
                                          <p:val>
                                            <p:strVal val="#ppt_h"/>
                                          </p:val>
                                        </p:tav>
                                      </p:tavLst>
                                    </p:anim>
                                  </p:childTnLst>
                                </p:cTn>
                              </p:par>
                              <p:par>
                                <p:cTn id="53" presetID="17" presetClass="entr" presetSubtype="8"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1000" fill="hold"/>
                                        <p:tgtEl>
                                          <p:spTgt spid="55"/>
                                        </p:tgtEl>
                                        <p:attrNameLst>
                                          <p:attrName>ppt_x</p:attrName>
                                        </p:attrNameLst>
                                      </p:cBhvr>
                                      <p:tavLst>
                                        <p:tav tm="0">
                                          <p:val>
                                            <p:strVal val="#ppt_x-#ppt_w/2"/>
                                          </p:val>
                                        </p:tav>
                                        <p:tav tm="100000">
                                          <p:val>
                                            <p:strVal val="#ppt_x"/>
                                          </p:val>
                                        </p:tav>
                                      </p:tavLst>
                                    </p:anim>
                                    <p:anim calcmode="lin" valueType="num">
                                      <p:cBhvr>
                                        <p:cTn id="56" dur="1000" fill="hold"/>
                                        <p:tgtEl>
                                          <p:spTgt spid="55"/>
                                        </p:tgtEl>
                                        <p:attrNameLst>
                                          <p:attrName>ppt_y</p:attrName>
                                        </p:attrNameLst>
                                      </p:cBhvr>
                                      <p:tavLst>
                                        <p:tav tm="0">
                                          <p:val>
                                            <p:strVal val="#ppt_y"/>
                                          </p:val>
                                        </p:tav>
                                        <p:tav tm="100000">
                                          <p:val>
                                            <p:strVal val="#ppt_y"/>
                                          </p:val>
                                        </p:tav>
                                      </p:tavLst>
                                    </p:anim>
                                    <p:anim calcmode="lin" valueType="num">
                                      <p:cBhvr>
                                        <p:cTn id="57" dur="1000" fill="hold"/>
                                        <p:tgtEl>
                                          <p:spTgt spid="55"/>
                                        </p:tgtEl>
                                        <p:attrNameLst>
                                          <p:attrName>ppt_w</p:attrName>
                                        </p:attrNameLst>
                                      </p:cBhvr>
                                      <p:tavLst>
                                        <p:tav tm="0">
                                          <p:val>
                                            <p:fltVal val="0"/>
                                          </p:val>
                                        </p:tav>
                                        <p:tav tm="100000">
                                          <p:val>
                                            <p:strVal val="#ppt_w"/>
                                          </p:val>
                                        </p:tav>
                                      </p:tavLst>
                                    </p:anim>
                                    <p:anim calcmode="lin" valueType="num">
                                      <p:cBhvr>
                                        <p:cTn id="58" dur="1000" fill="hold"/>
                                        <p:tgtEl>
                                          <p:spTgt spid="55"/>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2" fill="hold" nodeType="clickEffect">
                                  <p:stCondLst>
                                    <p:cond delay="0"/>
                                  </p:stCondLst>
                                  <p:childTnLst>
                                    <p:set>
                                      <p:cBhvr>
                                        <p:cTn id="62" dur="1" fill="hold">
                                          <p:stCondLst>
                                            <p:cond delay="0"/>
                                          </p:stCondLst>
                                        </p:cTn>
                                        <p:tgtEl>
                                          <p:spTgt spid="63"/>
                                        </p:tgtEl>
                                        <p:attrNameLst>
                                          <p:attrName>style.visibility</p:attrName>
                                        </p:attrNameLst>
                                      </p:cBhvr>
                                      <p:to>
                                        <p:strVal val="visible"/>
                                      </p:to>
                                    </p:set>
                                    <p:anim calcmode="lin" valueType="num">
                                      <p:cBhvr>
                                        <p:cTn id="63" dur="1000" fill="hold"/>
                                        <p:tgtEl>
                                          <p:spTgt spid="63"/>
                                        </p:tgtEl>
                                        <p:attrNameLst>
                                          <p:attrName>ppt_x</p:attrName>
                                        </p:attrNameLst>
                                      </p:cBhvr>
                                      <p:tavLst>
                                        <p:tav tm="0">
                                          <p:val>
                                            <p:strVal val="#ppt_x+#ppt_w/2"/>
                                          </p:val>
                                        </p:tav>
                                        <p:tav tm="100000">
                                          <p:val>
                                            <p:strVal val="#ppt_x"/>
                                          </p:val>
                                        </p:tav>
                                      </p:tavLst>
                                    </p:anim>
                                    <p:anim calcmode="lin" valueType="num">
                                      <p:cBhvr>
                                        <p:cTn id="64" dur="1000" fill="hold"/>
                                        <p:tgtEl>
                                          <p:spTgt spid="63"/>
                                        </p:tgtEl>
                                        <p:attrNameLst>
                                          <p:attrName>ppt_y</p:attrName>
                                        </p:attrNameLst>
                                      </p:cBhvr>
                                      <p:tavLst>
                                        <p:tav tm="0">
                                          <p:val>
                                            <p:strVal val="#ppt_y"/>
                                          </p:val>
                                        </p:tav>
                                        <p:tav tm="100000">
                                          <p:val>
                                            <p:strVal val="#ppt_y"/>
                                          </p:val>
                                        </p:tav>
                                      </p:tavLst>
                                    </p:anim>
                                    <p:anim calcmode="lin" valueType="num">
                                      <p:cBhvr>
                                        <p:cTn id="65" dur="1000" fill="hold"/>
                                        <p:tgtEl>
                                          <p:spTgt spid="63"/>
                                        </p:tgtEl>
                                        <p:attrNameLst>
                                          <p:attrName>ppt_w</p:attrName>
                                        </p:attrNameLst>
                                      </p:cBhvr>
                                      <p:tavLst>
                                        <p:tav tm="0">
                                          <p:val>
                                            <p:fltVal val="0"/>
                                          </p:val>
                                        </p:tav>
                                        <p:tav tm="100000">
                                          <p:val>
                                            <p:strVal val="#ppt_w"/>
                                          </p:val>
                                        </p:tav>
                                      </p:tavLst>
                                    </p:anim>
                                    <p:anim calcmode="lin" valueType="num">
                                      <p:cBhvr>
                                        <p:cTn id="66" dur="1000" fill="hold"/>
                                        <p:tgtEl>
                                          <p:spTgt spid="63"/>
                                        </p:tgtEl>
                                        <p:attrNameLst>
                                          <p:attrName>ppt_h</p:attrName>
                                        </p:attrNameLst>
                                      </p:cBhvr>
                                      <p:tavLst>
                                        <p:tav tm="0">
                                          <p:val>
                                            <p:strVal val="#ppt_h"/>
                                          </p:val>
                                        </p:tav>
                                        <p:tav tm="100000">
                                          <p:val>
                                            <p:strVal val="#ppt_h"/>
                                          </p:val>
                                        </p:tav>
                                      </p:tavLst>
                                    </p:anim>
                                  </p:childTnLst>
                                </p:cTn>
                              </p:par>
                              <p:par>
                                <p:cTn id="67" presetID="17" presetClass="entr" presetSubtype="8" fill="hold" nodeType="with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p:cTn id="69" dur="1000" fill="hold"/>
                                        <p:tgtEl>
                                          <p:spTgt spid="64"/>
                                        </p:tgtEl>
                                        <p:attrNameLst>
                                          <p:attrName>ppt_x</p:attrName>
                                        </p:attrNameLst>
                                      </p:cBhvr>
                                      <p:tavLst>
                                        <p:tav tm="0">
                                          <p:val>
                                            <p:strVal val="#ppt_x-#ppt_w/2"/>
                                          </p:val>
                                        </p:tav>
                                        <p:tav tm="100000">
                                          <p:val>
                                            <p:strVal val="#ppt_x"/>
                                          </p:val>
                                        </p:tav>
                                      </p:tavLst>
                                    </p:anim>
                                    <p:anim calcmode="lin" valueType="num">
                                      <p:cBhvr>
                                        <p:cTn id="70" dur="1000" fill="hold"/>
                                        <p:tgtEl>
                                          <p:spTgt spid="64"/>
                                        </p:tgtEl>
                                        <p:attrNameLst>
                                          <p:attrName>ppt_y</p:attrName>
                                        </p:attrNameLst>
                                      </p:cBhvr>
                                      <p:tavLst>
                                        <p:tav tm="0">
                                          <p:val>
                                            <p:strVal val="#ppt_y"/>
                                          </p:val>
                                        </p:tav>
                                        <p:tav tm="100000">
                                          <p:val>
                                            <p:strVal val="#ppt_y"/>
                                          </p:val>
                                        </p:tav>
                                      </p:tavLst>
                                    </p:anim>
                                    <p:anim calcmode="lin" valueType="num">
                                      <p:cBhvr>
                                        <p:cTn id="71" dur="1000" fill="hold"/>
                                        <p:tgtEl>
                                          <p:spTgt spid="64"/>
                                        </p:tgtEl>
                                        <p:attrNameLst>
                                          <p:attrName>ppt_w</p:attrName>
                                        </p:attrNameLst>
                                      </p:cBhvr>
                                      <p:tavLst>
                                        <p:tav tm="0">
                                          <p:val>
                                            <p:fltVal val="0"/>
                                          </p:val>
                                        </p:tav>
                                        <p:tav tm="100000">
                                          <p:val>
                                            <p:strVal val="#ppt_w"/>
                                          </p:val>
                                        </p:tav>
                                      </p:tavLst>
                                    </p:anim>
                                    <p:anim calcmode="lin" valueType="num">
                                      <p:cBhvr>
                                        <p:cTn id="72" dur="1000" fill="hold"/>
                                        <p:tgtEl>
                                          <p:spTgt spid="64"/>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7" presetClass="entr" presetSubtype="2" fill="hold" nodeType="click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p:cTn id="77" dur="1000" fill="hold"/>
                                        <p:tgtEl>
                                          <p:spTgt spid="67"/>
                                        </p:tgtEl>
                                        <p:attrNameLst>
                                          <p:attrName>ppt_x</p:attrName>
                                        </p:attrNameLst>
                                      </p:cBhvr>
                                      <p:tavLst>
                                        <p:tav tm="0">
                                          <p:val>
                                            <p:strVal val="#ppt_x+#ppt_w/2"/>
                                          </p:val>
                                        </p:tav>
                                        <p:tav tm="100000">
                                          <p:val>
                                            <p:strVal val="#ppt_x"/>
                                          </p:val>
                                        </p:tav>
                                      </p:tavLst>
                                    </p:anim>
                                    <p:anim calcmode="lin" valueType="num">
                                      <p:cBhvr>
                                        <p:cTn id="78" dur="1000" fill="hold"/>
                                        <p:tgtEl>
                                          <p:spTgt spid="67"/>
                                        </p:tgtEl>
                                        <p:attrNameLst>
                                          <p:attrName>ppt_y</p:attrName>
                                        </p:attrNameLst>
                                      </p:cBhvr>
                                      <p:tavLst>
                                        <p:tav tm="0">
                                          <p:val>
                                            <p:strVal val="#ppt_y"/>
                                          </p:val>
                                        </p:tav>
                                        <p:tav tm="100000">
                                          <p:val>
                                            <p:strVal val="#ppt_y"/>
                                          </p:val>
                                        </p:tav>
                                      </p:tavLst>
                                    </p:anim>
                                    <p:anim calcmode="lin" valueType="num">
                                      <p:cBhvr>
                                        <p:cTn id="79" dur="1000" fill="hold"/>
                                        <p:tgtEl>
                                          <p:spTgt spid="67"/>
                                        </p:tgtEl>
                                        <p:attrNameLst>
                                          <p:attrName>ppt_w</p:attrName>
                                        </p:attrNameLst>
                                      </p:cBhvr>
                                      <p:tavLst>
                                        <p:tav tm="0">
                                          <p:val>
                                            <p:fltVal val="0"/>
                                          </p:val>
                                        </p:tav>
                                        <p:tav tm="100000">
                                          <p:val>
                                            <p:strVal val="#ppt_w"/>
                                          </p:val>
                                        </p:tav>
                                      </p:tavLst>
                                    </p:anim>
                                    <p:anim calcmode="lin" valueType="num">
                                      <p:cBhvr>
                                        <p:cTn id="80" dur="1000" fill="hold"/>
                                        <p:tgtEl>
                                          <p:spTgt spid="67"/>
                                        </p:tgtEl>
                                        <p:attrNameLst>
                                          <p:attrName>ppt_h</p:attrName>
                                        </p:attrNameLst>
                                      </p:cBhvr>
                                      <p:tavLst>
                                        <p:tav tm="0">
                                          <p:val>
                                            <p:strVal val="#ppt_h"/>
                                          </p:val>
                                        </p:tav>
                                        <p:tav tm="100000">
                                          <p:val>
                                            <p:strVal val="#ppt_h"/>
                                          </p:val>
                                        </p:tav>
                                      </p:tavLst>
                                    </p:anim>
                                  </p:childTnLst>
                                </p:cTn>
                              </p:par>
                              <p:par>
                                <p:cTn id="81" presetID="17" presetClass="entr" presetSubtype="8" fill="hold" nodeType="withEffect">
                                  <p:stCondLst>
                                    <p:cond delay="0"/>
                                  </p:stCondLst>
                                  <p:childTnLst>
                                    <p:set>
                                      <p:cBhvr>
                                        <p:cTn id="82" dur="1" fill="hold">
                                          <p:stCondLst>
                                            <p:cond delay="0"/>
                                          </p:stCondLst>
                                        </p:cTn>
                                        <p:tgtEl>
                                          <p:spTgt spid="71"/>
                                        </p:tgtEl>
                                        <p:attrNameLst>
                                          <p:attrName>style.visibility</p:attrName>
                                        </p:attrNameLst>
                                      </p:cBhvr>
                                      <p:to>
                                        <p:strVal val="visible"/>
                                      </p:to>
                                    </p:set>
                                    <p:anim calcmode="lin" valueType="num">
                                      <p:cBhvr>
                                        <p:cTn id="83" dur="1000" fill="hold"/>
                                        <p:tgtEl>
                                          <p:spTgt spid="71"/>
                                        </p:tgtEl>
                                        <p:attrNameLst>
                                          <p:attrName>ppt_x</p:attrName>
                                        </p:attrNameLst>
                                      </p:cBhvr>
                                      <p:tavLst>
                                        <p:tav tm="0">
                                          <p:val>
                                            <p:strVal val="#ppt_x-#ppt_w/2"/>
                                          </p:val>
                                        </p:tav>
                                        <p:tav tm="100000">
                                          <p:val>
                                            <p:strVal val="#ppt_x"/>
                                          </p:val>
                                        </p:tav>
                                      </p:tavLst>
                                    </p:anim>
                                    <p:anim calcmode="lin" valueType="num">
                                      <p:cBhvr>
                                        <p:cTn id="84" dur="1000" fill="hold"/>
                                        <p:tgtEl>
                                          <p:spTgt spid="71"/>
                                        </p:tgtEl>
                                        <p:attrNameLst>
                                          <p:attrName>ppt_y</p:attrName>
                                        </p:attrNameLst>
                                      </p:cBhvr>
                                      <p:tavLst>
                                        <p:tav tm="0">
                                          <p:val>
                                            <p:strVal val="#ppt_y"/>
                                          </p:val>
                                        </p:tav>
                                        <p:tav tm="100000">
                                          <p:val>
                                            <p:strVal val="#ppt_y"/>
                                          </p:val>
                                        </p:tav>
                                      </p:tavLst>
                                    </p:anim>
                                    <p:anim calcmode="lin" valueType="num">
                                      <p:cBhvr>
                                        <p:cTn id="85" dur="1000" fill="hold"/>
                                        <p:tgtEl>
                                          <p:spTgt spid="71"/>
                                        </p:tgtEl>
                                        <p:attrNameLst>
                                          <p:attrName>ppt_w</p:attrName>
                                        </p:attrNameLst>
                                      </p:cBhvr>
                                      <p:tavLst>
                                        <p:tav tm="0">
                                          <p:val>
                                            <p:fltVal val="0"/>
                                          </p:val>
                                        </p:tav>
                                        <p:tav tm="100000">
                                          <p:val>
                                            <p:strVal val="#ppt_w"/>
                                          </p:val>
                                        </p:tav>
                                      </p:tavLst>
                                    </p:anim>
                                    <p:anim calcmode="lin" valueType="num">
                                      <p:cBhvr>
                                        <p:cTn id="86" dur="1000" fill="hold"/>
                                        <p:tgtEl>
                                          <p:spTgt spid="7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alphaModFix amt="40000"/>
            <a:lum/>
          </a:blip>
          <a:srcRect/>
          <a:stretch>
            <a:fillRect l="-2000" r="-2000"/>
          </a:stretch>
        </a:blipFill>
        <a:effectLst/>
      </p:bgPr>
    </p:bg>
    <p:spTree>
      <p:nvGrpSpPr>
        <p:cNvPr id="1" name=""/>
        <p:cNvGrpSpPr/>
        <p:nvPr/>
      </p:nvGrpSpPr>
      <p:grpSpPr>
        <a:xfrm>
          <a:off x="0" y="0"/>
          <a:ext cx="0" cy="0"/>
          <a:chOff x="0" y="0"/>
          <a:chExt cx="0" cy="0"/>
        </a:xfrm>
      </p:grpSpPr>
      <p:grpSp>
        <p:nvGrpSpPr>
          <p:cNvPr id="74" name="Группа 73"/>
          <p:cNvGrpSpPr/>
          <p:nvPr/>
        </p:nvGrpSpPr>
        <p:grpSpPr>
          <a:xfrm>
            <a:off x="0" y="-1"/>
            <a:ext cx="9144000" cy="6858001"/>
            <a:chOff x="0" y="0"/>
            <a:chExt cx="9144000" cy="6858001"/>
          </a:xfrm>
        </p:grpSpPr>
        <p:pic>
          <p:nvPicPr>
            <p:cNvPr id="9220" name="Picture 4"/>
            <p:cNvPicPr>
              <a:picLocks noChangeAspect="1" noChangeArrowheads="1"/>
            </p:cNvPicPr>
            <p:nvPr/>
          </p:nvPicPr>
          <p:blipFill>
            <a:blip r:embed="rId4" cstate="email"/>
            <a:srcRect/>
            <a:stretch>
              <a:fillRect/>
            </a:stretch>
          </p:blipFill>
          <p:spPr bwMode="auto">
            <a:xfrm>
              <a:off x="0" y="908720"/>
              <a:ext cx="9144000" cy="5949281"/>
            </a:xfrm>
            <a:prstGeom prst="rect">
              <a:avLst/>
            </a:prstGeom>
            <a:noFill/>
            <a:ln w="9525">
              <a:noFill/>
              <a:miter lim="800000"/>
              <a:headEnd/>
              <a:tailEnd/>
            </a:ln>
            <a:effectLst/>
          </p:spPr>
        </p:pic>
        <p:sp>
          <p:nvSpPr>
            <p:cNvPr id="46" name="Прямоугольник 45"/>
            <p:cNvSpPr/>
            <p:nvPr/>
          </p:nvSpPr>
          <p:spPr>
            <a:xfrm>
              <a:off x="0" y="0"/>
              <a:ext cx="9144000" cy="954107"/>
            </a:xfrm>
            <a:prstGeom prst="rect">
              <a:avLst/>
            </a:prstGeom>
            <a:solidFill>
              <a:srgbClr val="0C376A"/>
            </a:solidFill>
          </p:spPr>
          <p:txBody>
            <a:bodyPr wrap="square">
              <a:spAutoFit/>
            </a:bodyPr>
            <a:lstStyle/>
            <a:p>
              <a:pPr lvl="0" algn="ctr"/>
              <a:r>
                <a:rPr lang="en-US" sz="2800" b="1" dirty="0" smtClean="0">
                  <a:solidFill>
                    <a:schemeClr val="bg1"/>
                  </a:solidFill>
                </a:rPr>
                <a:t>The Collection of the Gallery </a:t>
              </a:r>
              <a:r>
                <a:rPr lang="en-US" sz="2800" b="1" dirty="0">
                  <a:solidFill>
                    <a:schemeClr val="bg1"/>
                  </a:solidFill>
                </a:rPr>
                <a:t>includes more than </a:t>
              </a:r>
              <a:endParaRPr lang="en-US" sz="2800" b="1" dirty="0" smtClean="0">
                <a:solidFill>
                  <a:schemeClr val="bg1"/>
                </a:solidFill>
              </a:endParaRPr>
            </a:p>
            <a:p>
              <a:pPr lvl="0" algn="ctr"/>
              <a:r>
                <a:rPr lang="en-US" sz="2800" b="1" dirty="0" smtClean="0">
                  <a:solidFill>
                    <a:schemeClr val="bg1"/>
                  </a:solidFill>
                </a:rPr>
                <a:t>110 </a:t>
              </a:r>
              <a:r>
                <a:rPr lang="en-US" sz="2800" b="1" dirty="0">
                  <a:solidFill>
                    <a:schemeClr val="bg1"/>
                  </a:solidFill>
                </a:rPr>
                <a:t>thousand exhibits</a:t>
              </a:r>
              <a:endParaRPr lang="ru-RU" sz="2800" b="1" dirty="0" smtClean="0">
                <a:solidFill>
                  <a:schemeClr val="bg1"/>
                </a:solidFill>
              </a:endParaRPr>
            </a:p>
          </p:txBody>
        </p:sp>
      </p:grpSp>
      <p:pic>
        <p:nvPicPr>
          <p:cNvPr id="9219" name="Picture 3" descr="http://img7.imageshack.us/img7/7562/27169175.jpg"/>
          <p:cNvPicPr>
            <a:picLocks noChangeAspect="1" noChangeArrowheads="1"/>
          </p:cNvPicPr>
          <p:nvPr/>
        </p:nvPicPr>
        <p:blipFill>
          <a:blip r:embed="rId5" cstate="email"/>
          <a:srcRect/>
          <a:stretch>
            <a:fillRect/>
          </a:stretch>
        </p:blipFill>
        <p:spPr bwMode="auto">
          <a:xfrm>
            <a:off x="-2" y="804250"/>
            <a:ext cx="9144002" cy="6053750"/>
          </a:xfrm>
          <a:prstGeom prst="rect">
            <a:avLst/>
          </a:prstGeom>
          <a:noFill/>
        </p:spPr>
      </p:pic>
      <p:sp>
        <p:nvSpPr>
          <p:cNvPr id="72" name="Прямоугольник 71"/>
          <p:cNvSpPr/>
          <p:nvPr/>
        </p:nvSpPr>
        <p:spPr>
          <a:xfrm>
            <a:off x="-11501" y="0"/>
            <a:ext cx="9144000" cy="954107"/>
          </a:xfrm>
          <a:prstGeom prst="rect">
            <a:avLst/>
          </a:prstGeom>
          <a:solidFill>
            <a:srgbClr val="0C376A"/>
          </a:solidFill>
        </p:spPr>
        <p:txBody>
          <a:bodyPr wrap="square">
            <a:spAutoFit/>
          </a:bodyPr>
          <a:lstStyle/>
          <a:p>
            <a:pPr algn="ctr"/>
            <a:r>
              <a:rPr lang="en-US" sz="2800" b="1" dirty="0">
                <a:solidFill>
                  <a:schemeClr val="bg1"/>
                </a:solidFill>
              </a:rPr>
              <a:t>It contains </a:t>
            </a:r>
            <a:r>
              <a:rPr lang="ru-RU" sz="2800" b="1" dirty="0">
                <a:solidFill>
                  <a:schemeClr val="bg1"/>
                </a:solidFill>
              </a:rPr>
              <a:t>о</a:t>
            </a:r>
            <a:r>
              <a:rPr lang="en-US" sz="2800" b="1" dirty="0" smtClean="0">
                <a:solidFill>
                  <a:schemeClr val="bg1"/>
                </a:solidFill>
              </a:rPr>
              <a:t>ne </a:t>
            </a:r>
            <a:r>
              <a:rPr lang="en-US" sz="2800" b="1" dirty="0">
                <a:solidFill>
                  <a:schemeClr val="bg1"/>
                </a:solidFill>
              </a:rPr>
              <a:t>of </a:t>
            </a:r>
            <a:r>
              <a:rPr lang="en-US" sz="2800" b="1" dirty="0" smtClean="0">
                <a:solidFill>
                  <a:schemeClr val="bg1"/>
                </a:solidFill>
              </a:rPr>
              <a:t>the </a:t>
            </a:r>
            <a:r>
              <a:rPr lang="en-US" sz="2800" b="1" dirty="0">
                <a:solidFill>
                  <a:schemeClr val="bg1"/>
                </a:solidFill>
              </a:rPr>
              <a:t>richest </a:t>
            </a:r>
            <a:r>
              <a:rPr lang="en-US" sz="2800" b="1" dirty="0" smtClean="0">
                <a:solidFill>
                  <a:schemeClr val="bg1"/>
                </a:solidFill>
              </a:rPr>
              <a:t>collection </a:t>
            </a:r>
            <a:r>
              <a:rPr lang="en-US" sz="2800" b="1" dirty="0">
                <a:solidFill>
                  <a:schemeClr val="bg1"/>
                </a:solidFill>
              </a:rPr>
              <a:t>of European painting </a:t>
            </a:r>
            <a:endParaRPr lang="en-US" sz="2800" b="1" dirty="0" smtClean="0">
              <a:solidFill>
                <a:schemeClr val="bg1"/>
              </a:solidFill>
            </a:endParaRPr>
          </a:p>
          <a:p>
            <a:pPr algn="ctr"/>
            <a:r>
              <a:rPr lang="en-US" sz="2800" b="1" dirty="0" smtClean="0">
                <a:solidFill>
                  <a:schemeClr val="bg1"/>
                </a:solidFill>
              </a:rPr>
              <a:t>from </a:t>
            </a:r>
            <a:r>
              <a:rPr lang="en-US" sz="2800" b="1" dirty="0">
                <a:solidFill>
                  <a:schemeClr val="bg1"/>
                </a:solidFill>
              </a:rPr>
              <a:t>the Renaissance to Impressionism</a:t>
            </a:r>
            <a:endParaRPr lang="ru-RU" dirty="0">
              <a:solidFill>
                <a:schemeClr val="bg1"/>
              </a:solidFill>
            </a:endParaRPr>
          </a:p>
        </p:txBody>
      </p:sp>
      <p:sp>
        <p:nvSpPr>
          <p:cNvPr id="20" name="Равнобедренный треугольник 19"/>
          <p:cNvSpPr/>
          <p:nvPr/>
        </p:nvSpPr>
        <p:spPr>
          <a:xfrm rot="5400000">
            <a:off x="7102185" y="3458043"/>
            <a:ext cx="3655034" cy="428596"/>
          </a:xfrm>
          <a:prstGeom prst="triangle">
            <a:avLst/>
          </a:prstGeom>
          <a:solidFill>
            <a:schemeClr val="accent2"/>
          </a:solidFill>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ru-RU"/>
          </a:p>
        </p:txBody>
      </p:sp>
      <p:grpSp>
        <p:nvGrpSpPr>
          <p:cNvPr id="78" name="Группа 77"/>
          <p:cNvGrpSpPr/>
          <p:nvPr/>
        </p:nvGrpSpPr>
        <p:grpSpPr>
          <a:xfrm>
            <a:off x="251520" y="1124744"/>
            <a:ext cx="8280920" cy="5544616"/>
            <a:chOff x="9756576" y="-3483768"/>
            <a:chExt cx="8280920" cy="5544616"/>
          </a:xfrm>
        </p:grpSpPr>
        <p:sp>
          <p:nvSpPr>
            <p:cNvPr id="76" name="Прямоугольник 75"/>
            <p:cNvSpPr/>
            <p:nvPr/>
          </p:nvSpPr>
          <p:spPr>
            <a:xfrm>
              <a:off x="9756576" y="-3483768"/>
              <a:ext cx="8280920" cy="5544616"/>
            </a:xfrm>
            <a:prstGeom prst="rect">
              <a:avLst/>
            </a:prstGeom>
            <a:solidFill>
              <a:srgbClr val="FFCDCD"/>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Прямоугольник 74"/>
            <p:cNvSpPr/>
            <p:nvPr/>
          </p:nvSpPr>
          <p:spPr>
            <a:xfrm>
              <a:off x="9756576" y="980728"/>
              <a:ext cx="4032448" cy="1077218"/>
            </a:xfrm>
            <a:prstGeom prst="rect">
              <a:avLst/>
            </a:prstGeom>
          </p:spPr>
          <p:txBody>
            <a:bodyPr wrap="square">
              <a:spAutoFit/>
            </a:bodyPr>
            <a:lstStyle/>
            <a:p>
              <a:pPr algn="ctr"/>
              <a:r>
                <a:rPr lang="ru-RU" sz="3200" b="1" dirty="0" err="1" smtClean="0">
                  <a:solidFill>
                    <a:srgbClr val="8E3432"/>
                  </a:solidFill>
                  <a:latin typeface="Monotype Corsiva" pitchFamily="66" charset="0"/>
                </a:rPr>
                <a:t>Рогир</a:t>
              </a:r>
              <a:r>
                <a:rPr lang="ru-RU" sz="3200" b="1" dirty="0" smtClean="0">
                  <a:solidFill>
                    <a:srgbClr val="8E3432"/>
                  </a:solidFill>
                  <a:latin typeface="Monotype Corsiva" pitchFamily="66" charset="0"/>
                </a:rPr>
                <a:t> </a:t>
              </a:r>
              <a:r>
                <a:rPr lang="ru-RU" sz="3200" b="1" dirty="0" err="1" smtClean="0">
                  <a:solidFill>
                    <a:srgbClr val="8E3432"/>
                  </a:solidFill>
                  <a:latin typeface="Monotype Corsiva" pitchFamily="66" charset="0"/>
                </a:rPr>
                <a:t>ван</a:t>
              </a:r>
              <a:r>
                <a:rPr lang="ru-RU" sz="3200" b="1" dirty="0" smtClean="0">
                  <a:solidFill>
                    <a:srgbClr val="8E3432"/>
                  </a:solidFill>
                  <a:latin typeface="Monotype Corsiva" pitchFamily="66" charset="0"/>
                </a:rPr>
                <a:t> </a:t>
              </a:r>
              <a:r>
                <a:rPr lang="ru-RU" sz="3200" b="1" dirty="0" err="1" smtClean="0">
                  <a:solidFill>
                    <a:srgbClr val="8E3432"/>
                  </a:solidFill>
                  <a:latin typeface="Monotype Corsiva" pitchFamily="66" charset="0"/>
                </a:rPr>
                <a:t>дер</a:t>
              </a:r>
              <a:r>
                <a:rPr lang="ru-RU" sz="3200" b="1" dirty="0" smtClean="0">
                  <a:solidFill>
                    <a:srgbClr val="8E3432"/>
                  </a:solidFill>
                  <a:latin typeface="Monotype Corsiva" pitchFamily="66" charset="0"/>
                </a:rPr>
                <a:t> </a:t>
              </a:r>
              <a:r>
                <a:rPr lang="ru-RU" sz="3200" b="1" dirty="0" err="1" smtClean="0">
                  <a:solidFill>
                    <a:srgbClr val="8E3432"/>
                  </a:solidFill>
                  <a:latin typeface="Monotype Corsiva" pitchFamily="66" charset="0"/>
                </a:rPr>
                <a:t>Вейден</a:t>
              </a:r>
              <a:endParaRPr lang="ru-RU" sz="3200" b="1" dirty="0" smtClean="0">
                <a:solidFill>
                  <a:srgbClr val="8E3432"/>
                </a:solidFill>
                <a:latin typeface="Monotype Corsiva" pitchFamily="66" charset="0"/>
              </a:endParaRPr>
            </a:p>
            <a:p>
              <a:pPr algn="ctr"/>
              <a:r>
                <a:rPr lang="ru-RU" sz="3200" b="1" dirty="0" smtClean="0">
                  <a:solidFill>
                    <a:srgbClr val="8E3432"/>
                  </a:solidFill>
                  <a:latin typeface="Monotype Corsiva" pitchFamily="66" charset="0"/>
                </a:rPr>
                <a:t>Портрет леди</a:t>
              </a:r>
              <a:endParaRPr lang="ru-RU" sz="3200" b="1" dirty="0">
                <a:solidFill>
                  <a:srgbClr val="8E3432"/>
                </a:solidFill>
                <a:latin typeface="Monotype Corsiva" pitchFamily="66" charset="0"/>
              </a:endParaRPr>
            </a:p>
          </p:txBody>
        </p:sp>
        <p:pic>
          <p:nvPicPr>
            <p:cNvPr id="9221" name="Picture 5" descr="C:\Users\Мила\Desktop\glrx-18435.JPG"/>
            <p:cNvPicPr>
              <a:picLocks noChangeAspect="1" noChangeArrowheads="1"/>
            </p:cNvPicPr>
            <p:nvPr/>
          </p:nvPicPr>
          <p:blipFill>
            <a:blip r:embed="rId6" cstate="email"/>
            <a:srcRect/>
            <a:stretch>
              <a:fillRect/>
            </a:stretch>
          </p:blipFill>
          <p:spPr bwMode="auto">
            <a:xfrm>
              <a:off x="10188624" y="-3411760"/>
              <a:ext cx="3226928" cy="4393853"/>
            </a:xfrm>
            <a:prstGeom prst="rect">
              <a:avLst/>
            </a:prstGeom>
            <a:noFill/>
          </p:spPr>
        </p:pic>
        <p:pic>
          <p:nvPicPr>
            <p:cNvPr id="9222" name="Picture 6" descr="C:\Users\Мила\Desktop\boticelligiulianodemdic.jpg"/>
            <p:cNvPicPr>
              <a:picLocks noChangeAspect="1" noChangeArrowheads="1"/>
            </p:cNvPicPr>
            <p:nvPr/>
          </p:nvPicPr>
          <p:blipFill>
            <a:blip r:embed="rId7" cstate="email"/>
            <a:stretch>
              <a:fillRect/>
            </a:stretch>
          </p:blipFill>
          <p:spPr bwMode="auto">
            <a:xfrm>
              <a:off x="14653120" y="-3411760"/>
              <a:ext cx="2961007" cy="4392488"/>
            </a:xfrm>
            <a:prstGeom prst="rect">
              <a:avLst/>
            </a:prstGeom>
            <a:noFill/>
          </p:spPr>
        </p:pic>
        <p:sp>
          <p:nvSpPr>
            <p:cNvPr id="77" name="Прямоугольник 76"/>
            <p:cNvSpPr/>
            <p:nvPr/>
          </p:nvSpPr>
          <p:spPr>
            <a:xfrm>
              <a:off x="14221072" y="980728"/>
              <a:ext cx="3753918" cy="1077218"/>
            </a:xfrm>
            <a:prstGeom prst="rect">
              <a:avLst/>
            </a:prstGeom>
          </p:spPr>
          <p:txBody>
            <a:bodyPr wrap="square">
              <a:spAutoFit/>
            </a:bodyPr>
            <a:lstStyle/>
            <a:p>
              <a:pPr algn="ctr"/>
              <a:r>
                <a:rPr lang="ru-RU" sz="3200" b="1" dirty="0" err="1" smtClean="0">
                  <a:solidFill>
                    <a:srgbClr val="8E3432"/>
                  </a:solidFill>
                  <a:latin typeface="Monotype Corsiva" pitchFamily="66" charset="0"/>
                </a:rPr>
                <a:t>Сандро</a:t>
              </a:r>
              <a:r>
                <a:rPr lang="ru-RU" sz="3200" b="1" dirty="0" smtClean="0">
                  <a:solidFill>
                    <a:srgbClr val="8E3432"/>
                  </a:solidFill>
                  <a:latin typeface="Monotype Corsiva" pitchFamily="66" charset="0"/>
                </a:rPr>
                <a:t> Боттичелли </a:t>
              </a:r>
            </a:p>
            <a:p>
              <a:pPr algn="ctr"/>
              <a:r>
                <a:rPr lang="ru-RU" sz="3200" b="1" dirty="0" err="1" smtClean="0">
                  <a:solidFill>
                    <a:srgbClr val="8E3432"/>
                  </a:solidFill>
                  <a:latin typeface="Monotype Corsiva" pitchFamily="66" charset="0"/>
                </a:rPr>
                <a:t>Джулиано</a:t>
              </a:r>
              <a:r>
                <a:rPr lang="ru-RU" sz="3200" b="1" dirty="0" smtClean="0">
                  <a:solidFill>
                    <a:srgbClr val="8E3432"/>
                  </a:solidFill>
                  <a:latin typeface="Monotype Corsiva" pitchFamily="66" charset="0"/>
                </a:rPr>
                <a:t> Медичи</a:t>
              </a:r>
              <a:endParaRPr lang="ru-RU" sz="3200" b="1" dirty="0">
                <a:solidFill>
                  <a:srgbClr val="8E3432"/>
                </a:solidFill>
                <a:latin typeface="Monotype Corsiva" pitchFamily="66" charset="0"/>
              </a:endParaRPr>
            </a:p>
          </p:txBody>
        </p:sp>
      </p:grpSp>
      <p:grpSp>
        <p:nvGrpSpPr>
          <p:cNvPr id="80" name="Группа 79"/>
          <p:cNvGrpSpPr/>
          <p:nvPr/>
        </p:nvGrpSpPr>
        <p:grpSpPr>
          <a:xfrm>
            <a:off x="251520" y="1124744"/>
            <a:ext cx="8280920" cy="5544616"/>
            <a:chOff x="9396536" y="-3123728"/>
            <a:chExt cx="8280920" cy="5544616"/>
          </a:xfrm>
        </p:grpSpPr>
        <p:sp>
          <p:nvSpPr>
            <p:cNvPr id="79" name="Прямоугольник 78"/>
            <p:cNvSpPr/>
            <p:nvPr/>
          </p:nvSpPr>
          <p:spPr>
            <a:xfrm>
              <a:off x="9396536" y="-3123728"/>
              <a:ext cx="8280920" cy="5544616"/>
            </a:xfrm>
            <a:prstGeom prst="rect">
              <a:avLst/>
            </a:prstGeom>
            <a:solidFill>
              <a:srgbClr val="FFCDCD"/>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Прямоугольник 70"/>
            <p:cNvSpPr/>
            <p:nvPr/>
          </p:nvSpPr>
          <p:spPr>
            <a:xfrm>
              <a:off x="13645008" y="1340768"/>
              <a:ext cx="4032448" cy="1077218"/>
            </a:xfrm>
            <a:prstGeom prst="rect">
              <a:avLst/>
            </a:prstGeom>
          </p:spPr>
          <p:txBody>
            <a:bodyPr wrap="square">
              <a:spAutoFit/>
            </a:bodyPr>
            <a:lstStyle/>
            <a:p>
              <a:pPr algn="ctr"/>
              <a:r>
                <a:rPr lang="ru-RU" sz="3200" b="1" dirty="0" smtClean="0">
                  <a:solidFill>
                    <a:srgbClr val="8E3432"/>
                  </a:solidFill>
                  <a:latin typeface="Monotype Corsiva" pitchFamily="66" charset="0"/>
                </a:rPr>
                <a:t>Рафаэль</a:t>
              </a:r>
            </a:p>
            <a:p>
              <a:pPr algn="ctr"/>
              <a:r>
                <a:rPr lang="ru-RU" sz="3200" b="1" dirty="0" smtClean="0">
                  <a:solidFill>
                    <a:srgbClr val="8E3432"/>
                  </a:solidFill>
                  <a:latin typeface="Monotype Corsiva" pitchFamily="66" charset="0"/>
                </a:rPr>
                <a:t>Мадонна Купер (Малая)</a:t>
              </a:r>
            </a:p>
          </p:txBody>
        </p:sp>
        <p:sp>
          <p:nvSpPr>
            <p:cNvPr id="70" name="Прямоугольник 69"/>
            <p:cNvSpPr/>
            <p:nvPr/>
          </p:nvSpPr>
          <p:spPr>
            <a:xfrm>
              <a:off x="9396536" y="1340768"/>
              <a:ext cx="4176464" cy="1077218"/>
            </a:xfrm>
            <a:prstGeom prst="rect">
              <a:avLst/>
            </a:prstGeom>
          </p:spPr>
          <p:txBody>
            <a:bodyPr wrap="square">
              <a:spAutoFit/>
            </a:bodyPr>
            <a:lstStyle/>
            <a:p>
              <a:pPr algn="ctr"/>
              <a:r>
                <a:rPr lang="ru-RU" sz="3200" b="1" dirty="0" err="1" smtClean="0">
                  <a:solidFill>
                    <a:srgbClr val="8E3432"/>
                  </a:solidFill>
                  <a:latin typeface="Monotype Corsiva" pitchFamily="66" charset="0"/>
                </a:rPr>
                <a:t>Джотто</a:t>
              </a:r>
              <a:r>
                <a:rPr lang="ru-RU" sz="3200" b="1" dirty="0" smtClean="0">
                  <a:solidFill>
                    <a:srgbClr val="8E3432"/>
                  </a:solidFill>
                  <a:latin typeface="Monotype Corsiva" pitchFamily="66" charset="0"/>
                </a:rPr>
                <a:t> </a:t>
              </a:r>
              <a:endParaRPr lang="ru-RU" sz="3200" b="1" dirty="0">
                <a:solidFill>
                  <a:srgbClr val="8E3432"/>
                </a:solidFill>
                <a:latin typeface="Monotype Corsiva" pitchFamily="66" charset="0"/>
              </a:endParaRPr>
            </a:p>
            <a:p>
              <a:pPr algn="ctr"/>
              <a:r>
                <a:rPr lang="ru-RU" sz="3200" b="1" dirty="0" smtClean="0">
                  <a:solidFill>
                    <a:srgbClr val="8E3432"/>
                  </a:solidFill>
                  <a:latin typeface="Monotype Corsiva" pitchFamily="66" charset="0"/>
                </a:rPr>
                <a:t>Мадонна </a:t>
              </a:r>
              <a:r>
                <a:rPr lang="ru-RU" sz="3200" b="1" dirty="0">
                  <a:solidFill>
                    <a:srgbClr val="8E3432"/>
                  </a:solidFill>
                  <a:latin typeface="Monotype Corsiva" pitchFamily="66" charset="0"/>
                </a:rPr>
                <a:t>с младенцем</a:t>
              </a:r>
            </a:p>
          </p:txBody>
        </p:sp>
        <p:pic>
          <p:nvPicPr>
            <p:cNvPr id="49" name="Picture 5" descr="C:\Users\Адик\Desktop\glrx-19900.JPG"/>
            <p:cNvPicPr>
              <a:picLocks noChangeAspect="1" noChangeArrowheads="1"/>
            </p:cNvPicPr>
            <p:nvPr/>
          </p:nvPicPr>
          <p:blipFill>
            <a:blip r:embed="rId8" cstate="email"/>
            <a:stretch>
              <a:fillRect/>
            </a:stretch>
          </p:blipFill>
          <p:spPr bwMode="auto">
            <a:xfrm>
              <a:off x="13989298" y="-3051720"/>
              <a:ext cx="3225732" cy="4392488"/>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7" descr="C:\Users\Адик\Desktop\glrx-20008.JPG"/>
            <p:cNvPicPr>
              <a:picLocks noChangeAspect="1" noChangeArrowheads="1"/>
            </p:cNvPicPr>
            <p:nvPr/>
          </p:nvPicPr>
          <p:blipFill>
            <a:blip r:embed="rId9" cstate="email"/>
            <a:stretch>
              <a:fillRect/>
            </a:stretch>
          </p:blipFill>
          <p:spPr bwMode="auto">
            <a:xfrm>
              <a:off x="9970624" y="-3051720"/>
              <a:ext cx="3162888" cy="4400541"/>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81" name="Группа 80"/>
          <p:cNvGrpSpPr/>
          <p:nvPr/>
        </p:nvGrpSpPr>
        <p:grpSpPr>
          <a:xfrm>
            <a:off x="251520" y="1124744"/>
            <a:ext cx="8280920" cy="5544616"/>
            <a:chOff x="9396536" y="-3123728"/>
            <a:chExt cx="8280920" cy="5544616"/>
          </a:xfrm>
        </p:grpSpPr>
        <p:sp>
          <p:nvSpPr>
            <p:cNvPr id="82" name="Прямоугольник 81"/>
            <p:cNvSpPr/>
            <p:nvPr/>
          </p:nvSpPr>
          <p:spPr>
            <a:xfrm>
              <a:off x="9396536" y="-3123728"/>
              <a:ext cx="8280920" cy="5544616"/>
            </a:xfrm>
            <a:prstGeom prst="rect">
              <a:avLst/>
            </a:prstGeom>
            <a:solidFill>
              <a:srgbClr val="FFCDCD"/>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Прямоугольник 82"/>
            <p:cNvSpPr/>
            <p:nvPr/>
          </p:nvSpPr>
          <p:spPr>
            <a:xfrm>
              <a:off x="13645008" y="1343670"/>
              <a:ext cx="3744416" cy="1077218"/>
            </a:xfrm>
            <a:prstGeom prst="rect">
              <a:avLst/>
            </a:prstGeom>
          </p:spPr>
          <p:txBody>
            <a:bodyPr wrap="square">
              <a:spAutoFit/>
            </a:bodyPr>
            <a:lstStyle/>
            <a:p>
              <a:pPr algn="ctr"/>
              <a:r>
                <a:rPr lang="ru-RU" sz="3200" b="1" dirty="0" smtClean="0">
                  <a:solidFill>
                    <a:srgbClr val="8E3432"/>
                  </a:solidFill>
                  <a:latin typeface="Monotype Corsiva" pitchFamily="66" charset="0"/>
                </a:rPr>
                <a:t>Рембрандт </a:t>
              </a:r>
              <a:r>
                <a:rPr lang="ru-RU" sz="3200" b="1" dirty="0" err="1" smtClean="0">
                  <a:solidFill>
                    <a:srgbClr val="8E3432"/>
                  </a:solidFill>
                  <a:latin typeface="Monotype Corsiva" pitchFamily="66" charset="0"/>
                </a:rPr>
                <a:t>ван</a:t>
              </a:r>
              <a:r>
                <a:rPr lang="ru-RU" sz="3200" b="1" dirty="0" smtClean="0">
                  <a:solidFill>
                    <a:srgbClr val="8E3432"/>
                  </a:solidFill>
                  <a:latin typeface="Monotype Corsiva" pitchFamily="66" charset="0"/>
                </a:rPr>
                <a:t> Рейн</a:t>
              </a:r>
            </a:p>
            <a:p>
              <a:pPr algn="ctr"/>
              <a:r>
                <a:rPr lang="ru-RU" sz="3200" b="1" dirty="0" smtClean="0">
                  <a:solidFill>
                    <a:srgbClr val="8E3432"/>
                  </a:solidFill>
                  <a:latin typeface="Monotype Corsiva" pitchFamily="66" charset="0"/>
                </a:rPr>
                <a:t>Лукреция</a:t>
              </a:r>
            </a:p>
          </p:txBody>
        </p:sp>
        <p:sp>
          <p:nvSpPr>
            <p:cNvPr id="84" name="Прямоугольник 83"/>
            <p:cNvSpPr/>
            <p:nvPr/>
          </p:nvSpPr>
          <p:spPr>
            <a:xfrm>
              <a:off x="9396536" y="1340768"/>
              <a:ext cx="3960440" cy="1077218"/>
            </a:xfrm>
            <a:prstGeom prst="rect">
              <a:avLst/>
            </a:prstGeom>
          </p:spPr>
          <p:txBody>
            <a:bodyPr wrap="square">
              <a:spAutoFit/>
            </a:bodyPr>
            <a:lstStyle/>
            <a:p>
              <a:pPr algn="ctr"/>
              <a:r>
                <a:rPr lang="ru-RU" sz="3200" b="1" dirty="0" smtClean="0">
                  <a:solidFill>
                    <a:srgbClr val="8E3432"/>
                  </a:solidFill>
                  <a:latin typeface="Monotype Corsiva" pitchFamily="66" charset="0"/>
                </a:rPr>
                <a:t>Тициан</a:t>
              </a:r>
            </a:p>
            <a:p>
              <a:pPr algn="ctr"/>
              <a:r>
                <a:rPr lang="ru-RU" sz="3200" b="1" dirty="0" smtClean="0">
                  <a:solidFill>
                    <a:srgbClr val="8E3432"/>
                  </a:solidFill>
                  <a:latin typeface="Monotype Corsiva" pitchFamily="66" charset="0"/>
                </a:rPr>
                <a:t>Дож </a:t>
              </a:r>
              <a:r>
                <a:rPr lang="ru-RU" sz="3200" b="1" dirty="0" err="1" smtClean="0">
                  <a:solidFill>
                    <a:srgbClr val="8E3432"/>
                  </a:solidFill>
                  <a:latin typeface="Monotype Corsiva" pitchFamily="66" charset="0"/>
                </a:rPr>
                <a:t>Андреа</a:t>
              </a:r>
              <a:r>
                <a:rPr lang="ru-RU" sz="3200" b="1" dirty="0" smtClean="0">
                  <a:solidFill>
                    <a:srgbClr val="8E3432"/>
                  </a:solidFill>
                  <a:latin typeface="Monotype Corsiva" pitchFamily="66" charset="0"/>
                </a:rPr>
                <a:t> </a:t>
              </a:r>
              <a:r>
                <a:rPr lang="ru-RU" sz="3200" b="1" dirty="0" err="1" smtClean="0">
                  <a:solidFill>
                    <a:srgbClr val="8E3432"/>
                  </a:solidFill>
                  <a:latin typeface="Monotype Corsiva" pitchFamily="66" charset="0"/>
                </a:rPr>
                <a:t>Гритти</a:t>
              </a:r>
              <a:endParaRPr lang="ru-RU" sz="3200" b="1" dirty="0">
                <a:solidFill>
                  <a:srgbClr val="8E3432"/>
                </a:solidFill>
                <a:latin typeface="Monotype Corsiva" pitchFamily="66" charset="0"/>
              </a:endParaRPr>
            </a:p>
          </p:txBody>
        </p:sp>
        <p:pic>
          <p:nvPicPr>
            <p:cNvPr id="85" name="Picture 5" descr="C:\Users\Адик\Desktop\glrx-19900.JPG"/>
            <p:cNvPicPr>
              <a:picLocks noChangeAspect="1" noChangeArrowheads="1"/>
            </p:cNvPicPr>
            <p:nvPr/>
          </p:nvPicPr>
          <p:blipFill>
            <a:blip r:embed="rId10" cstate="email"/>
            <a:stretch>
              <a:fillRect/>
            </a:stretch>
          </p:blipFill>
          <p:spPr bwMode="auto">
            <a:xfrm>
              <a:off x="13717016" y="-3024336"/>
              <a:ext cx="3689689" cy="4392487"/>
            </a:xfrm>
            <a:prstGeom prst="rect">
              <a:avLst/>
            </a:prstGeom>
            <a:noFill/>
            <a:extLst>
              <a:ext uri="{909E8E84-426E-40DD-AFC4-6F175D3DCCD1}">
                <a14:hiddenFill xmlns="" xmlns:a14="http://schemas.microsoft.com/office/drawing/2010/main">
                  <a:solidFill>
                    <a:srgbClr val="FFFFFF"/>
                  </a:solidFill>
                </a14:hiddenFill>
              </a:ext>
            </a:extLst>
          </p:spPr>
        </p:pic>
        <p:pic>
          <p:nvPicPr>
            <p:cNvPr id="86" name="Picture 7" descr="C:\Users\Адик\Desktop\glrx-20008.JPG"/>
            <p:cNvPicPr>
              <a:picLocks noChangeAspect="1" noChangeArrowheads="1"/>
            </p:cNvPicPr>
            <p:nvPr/>
          </p:nvPicPr>
          <p:blipFill>
            <a:blip r:embed="rId11" cstate="email"/>
            <a:stretch>
              <a:fillRect/>
            </a:stretch>
          </p:blipFill>
          <p:spPr bwMode="auto">
            <a:xfrm>
              <a:off x="9684568" y="-3024336"/>
              <a:ext cx="3392818" cy="4392488"/>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88" name="Группа 87"/>
          <p:cNvGrpSpPr/>
          <p:nvPr/>
        </p:nvGrpSpPr>
        <p:grpSpPr>
          <a:xfrm>
            <a:off x="251520" y="1124744"/>
            <a:ext cx="8280920" cy="5544616"/>
            <a:chOff x="9396536" y="-3123728"/>
            <a:chExt cx="8280920" cy="5544616"/>
          </a:xfrm>
        </p:grpSpPr>
        <p:sp>
          <p:nvSpPr>
            <p:cNvPr id="89" name="Прямоугольник 88"/>
            <p:cNvSpPr/>
            <p:nvPr/>
          </p:nvSpPr>
          <p:spPr>
            <a:xfrm>
              <a:off x="9396536" y="-3123728"/>
              <a:ext cx="8280920" cy="5544616"/>
            </a:xfrm>
            <a:prstGeom prst="rect">
              <a:avLst/>
            </a:prstGeom>
            <a:solidFill>
              <a:srgbClr val="FFCDCD"/>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Прямоугольник 89"/>
            <p:cNvSpPr/>
            <p:nvPr/>
          </p:nvSpPr>
          <p:spPr>
            <a:xfrm>
              <a:off x="13645008" y="1343670"/>
              <a:ext cx="3744416" cy="1077218"/>
            </a:xfrm>
            <a:prstGeom prst="rect">
              <a:avLst/>
            </a:prstGeom>
          </p:spPr>
          <p:txBody>
            <a:bodyPr wrap="square">
              <a:spAutoFit/>
            </a:bodyPr>
            <a:lstStyle/>
            <a:p>
              <a:pPr algn="ctr"/>
              <a:r>
                <a:rPr lang="ru-RU" sz="3200" b="1" dirty="0" smtClean="0">
                  <a:solidFill>
                    <a:srgbClr val="8E3432"/>
                  </a:solidFill>
                  <a:latin typeface="Monotype Corsiva" pitchFamily="66" charset="0"/>
                </a:rPr>
                <a:t>Питер де Хох </a:t>
              </a:r>
            </a:p>
            <a:p>
              <a:pPr algn="ctr"/>
              <a:r>
                <a:rPr lang="ru-RU" sz="3200" b="1" dirty="0" smtClean="0">
                  <a:solidFill>
                    <a:srgbClr val="8E3432"/>
                  </a:solidFill>
                  <a:latin typeface="Monotype Corsiva" pitchFamily="66" charset="0"/>
                </a:rPr>
                <a:t>Голландский двор</a:t>
              </a:r>
            </a:p>
          </p:txBody>
        </p:sp>
        <p:sp>
          <p:nvSpPr>
            <p:cNvPr id="91" name="Прямоугольник 90"/>
            <p:cNvSpPr/>
            <p:nvPr/>
          </p:nvSpPr>
          <p:spPr>
            <a:xfrm>
              <a:off x="9396536" y="1340768"/>
              <a:ext cx="4176464" cy="1077218"/>
            </a:xfrm>
            <a:prstGeom prst="rect">
              <a:avLst/>
            </a:prstGeom>
          </p:spPr>
          <p:txBody>
            <a:bodyPr wrap="square">
              <a:spAutoFit/>
            </a:bodyPr>
            <a:lstStyle/>
            <a:p>
              <a:pPr algn="ctr"/>
              <a:r>
                <a:rPr lang="ru-RU" sz="3200" b="1" dirty="0" err="1" smtClean="0">
                  <a:solidFill>
                    <a:srgbClr val="8E3432"/>
                  </a:solidFill>
                  <a:latin typeface="Monotype Corsiva" pitchFamily="66" charset="0"/>
                </a:rPr>
                <a:t>Йоханнес</a:t>
              </a:r>
              <a:r>
                <a:rPr lang="ru-RU" sz="3200" b="1" dirty="0" smtClean="0">
                  <a:solidFill>
                    <a:srgbClr val="8E3432"/>
                  </a:solidFill>
                  <a:latin typeface="Monotype Corsiva" pitchFamily="66" charset="0"/>
                </a:rPr>
                <a:t> Вермеер</a:t>
              </a:r>
            </a:p>
            <a:p>
              <a:pPr algn="ctr"/>
              <a:r>
                <a:rPr lang="ru-RU" sz="3200" b="1" dirty="0" smtClean="0">
                  <a:solidFill>
                    <a:srgbClr val="8E3432"/>
                  </a:solidFill>
                  <a:latin typeface="Monotype Corsiva" pitchFamily="66" charset="0"/>
                </a:rPr>
                <a:t>Девушка в красной шляпе</a:t>
              </a:r>
              <a:endParaRPr lang="ru-RU" sz="3200" b="1" dirty="0">
                <a:solidFill>
                  <a:srgbClr val="8E3432"/>
                </a:solidFill>
                <a:latin typeface="Monotype Corsiva" pitchFamily="66" charset="0"/>
              </a:endParaRPr>
            </a:p>
          </p:txBody>
        </p:sp>
        <p:pic>
          <p:nvPicPr>
            <p:cNvPr id="92" name="Picture 5" descr="C:\Users\Адик\Desktop\glrx-19900.JPG"/>
            <p:cNvPicPr>
              <a:picLocks noChangeAspect="1" noChangeArrowheads="1"/>
            </p:cNvPicPr>
            <p:nvPr/>
          </p:nvPicPr>
          <p:blipFill>
            <a:blip r:embed="rId12" cstate="email"/>
            <a:stretch>
              <a:fillRect/>
            </a:stretch>
          </p:blipFill>
          <p:spPr bwMode="auto">
            <a:xfrm>
              <a:off x="13560078" y="-3043396"/>
              <a:ext cx="3829346" cy="4456172"/>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7" descr="C:\Users\Адик\Desktop\glrx-20008.JPG"/>
            <p:cNvPicPr>
              <a:picLocks noChangeAspect="1" noChangeArrowheads="1"/>
            </p:cNvPicPr>
            <p:nvPr/>
          </p:nvPicPr>
          <p:blipFill>
            <a:blip r:embed="rId13" cstate="email"/>
            <a:stretch>
              <a:fillRect/>
            </a:stretch>
          </p:blipFill>
          <p:spPr bwMode="auto">
            <a:xfrm>
              <a:off x="9828584" y="-3051720"/>
              <a:ext cx="3546266" cy="4464496"/>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94" name="Группа 93"/>
          <p:cNvGrpSpPr/>
          <p:nvPr/>
        </p:nvGrpSpPr>
        <p:grpSpPr>
          <a:xfrm>
            <a:off x="251520" y="1124744"/>
            <a:ext cx="8280920" cy="5544616"/>
            <a:chOff x="9396536" y="-3123728"/>
            <a:chExt cx="8280920" cy="5544616"/>
          </a:xfrm>
        </p:grpSpPr>
        <p:sp>
          <p:nvSpPr>
            <p:cNvPr id="95" name="Прямоугольник 94"/>
            <p:cNvSpPr/>
            <p:nvPr/>
          </p:nvSpPr>
          <p:spPr>
            <a:xfrm>
              <a:off x="9396536" y="-3123728"/>
              <a:ext cx="8280920" cy="5544616"/>
            </a:xfrm>
            <a:prstGeom prst="rect">
              <a:avLst/>
            </a:prstGeom>
            <a:solidFill>
              <a:srgbClr val="FFCDCD"/>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Прямоугольник 95"/>
            <p:cNvSpPr/>
            <p:nvPr/>
          </p:nvSpPr>
          <p:spPr>
            <a:xfrm>
              <a:off x="13573000" y="1343670"/>
              <a:ext cx="3816424" cy="1077218"/>
            </a:xfrm>
            <a:prstGeom prst="rect">
              <a:avLst/>
            </a:prstGeom>
          </p:spPr>
          <p:txBody>
            <a:bodyPr wrap="square">
              <a:spAutoFit/>
            </a:bodyPr>
            <a:lstStyle/>
            <a:p>
              <a:pPr algn="ctr"/>
              <a:r>
                <a:rPr lang="ru-RU" sz="3200" b="1" dirty="0" smtClean="0">
                  <a:solidFill>
                    <a:srgbClr val="8E3432"/>
                  </a:solidFill>
                  <a:latin typeface="Monotype Corsiva" pitchFamily="66" charset="0"/>
                </a:rPr>
                <a:t>Жан </a:t>
              </a:r>
              <a:r>
                <a:rPr lang="ru-RU" sz="3200" b="1" dirty="0" err="1" smtClean="0">
                  <a:solidFill>
                    <a:srgbClr val="8E3432"/>
                  </a:solidFill>
                  <a:latin typeface="Monotype Corsiva" pitchFamily="66" charset="0"/>
                </a:rPr>
                <a:t>Симеон</a:t>
              </a:r>
              <a:r>
                <a:rPr lang="ru-RU" sz="3200" b="1" dirty="0" smtClean="0">
                  <a:solidFill>
                    <a:srgbClr val="8E3432"/>
                  </a:solidFill>
                  <a:latin typeface="Monotype Corsiva" pitchFamily="66" charset="0"/>
                </a:rPr>
                <a:t> Шарден  Мыльные пузыри</a:t>
              </a:r>
            </a:p>
          </p:txBody>
        </p:sp>
        <p:sp>
          <p:nvSpPr>
            <p:cNvPr id="97" name="Прямоугольник 96"/>
            <p:cNvSpPr/>
            <p:nvPr/>
          </p:nvSpPr>
          <p:spPr>
            <a:xfrm>
              <a:off x="9540552" y="1340768"/>
              <a:ext cx="3888432" cy="1077218"/>
            </a:xfrm>
            <a:prstGeom prst="rect">
              <a:avLst/>
            </a:prstGeom>
          </p:spPr>
          <p:txBody>
            <a:bodyPr wrap="square">
              <a:spAutoFit/>
            </a:bodyPr>
            <a:lstStyle/>
            <a:p>
              <a:pPr algn="ctr"/>
              <a:r>
                <a:rPr lang="ru-RU" sz="3200" b="1" dirty="0" smtClean="0">
                  <a:solidFill>
                    <a:srgbClr val="8E3432"/>
                  </a:solidFill>
                  <a:latin typeface="Monotype Corsiva" pitchFamily="66" charset="0"/>
                </a:rPr>
                <a:t>Томас Гейнсборо</a:t>
              </a:r>
            </a:p>
            <a:p>
              <a:pPr algn="ctr"/>
              <a:r>
                <a:rPr lang="ru-RU" sz="3200" b="1" dirty="0" smtClean="0">
                  <a:solidFill>
                    <a:srgbClr val="8E3432"/>
                  </a:solidFill>
                  <a:latin typeface="Monotype Corsiva" pitchFamily="66" charset="0"/>
                </a:rPr>
                <a:t>Госпожа Томас </a:t>
              </a:r>
              <a:r>
                <a:rPr lang="ru-RU" sz="3200" b="1" dirty="0" err="1" smtClean="0">
                  <a:solidFill>
                    <a:srgbClr val="8E3432"/>
                  </a:solidFill>
                  <a:latin typeface="Monotype Corsiva" pitchFamily="66" charset="0"/>
                </a:rPr>
                <a:t>Грэм</a:t>
              </a:r>
              <a:endParaRPr lang="ru-RU" sz="3200" b="1" dirty="0">
                <a:solidFill>
                  <a:srgbClr val="8E3432"/>
                </a:solidFill>
                <a:latin typeface="Monotype Corsiva" pitchFamily="66" charset="0"/>
              </a:endParaRPr>
            </a:p>
          </p:txBody>
        </p:sp>
        <p:pic>
          <p:nvPicPr>
            <p:cNvPr id="98" name="Picture 5" descr="C:\Users\Адик\Desktop\glrx-19900.JPG"/>
            <p:cNvPicPr>
              <a:picLocks noChangeAspect="1" noChangeArrowheads="1"/>
            </p:cNvPicPr>
            <p:nvPr/>
          </p:nvPicPr>
          <p:blipFill>
            <a:blip r:embed="rId14" cstate="email"/>
            <a:stretch>
              <a:fillRect/>
            </a:stretch>
          </p:blipFill>
          <p:spPr bwMode="auto">
            <a:xfrm>
              <a:off x="13717016" y="-3051720"/>
              <a:ext cx="3549588" cy="4384164"/>
            </a:xfrm>
            <a:prstGeom prst="rect">
              <a:avLst/>
            </a:prstGeom>
            <a:noFill/>
            <a:extLst>
              <a:ext uri="{909E8E84-426E-40DD-AFC4-6F175D3DCCD1}">
                <a14:hiddenFill xmlns="" xmlns:a14="http://schemas.microsoft.com/office/drawing/2010/main">
                  <a:solidFill>
                    <a:srgbClr val="FFFFFF"/>
                  </a:solidFill>
                </a14:hiddenFill>
              </a:ext>
            </a:extLst>
          </p:spPr>
        </p:pic>
        <p:pic>
          <p:nvPicPr>
            <p:cNvPr id="99" name="Picture 7" descr="C:\Users\Адик\Desktop\glrx-20008.JPG"/>
            <p:cNvPicPr>
              <a:picLocks noChangeAspect="1" noChangeArrowheads="1"/>
            </p:cNvPicPr>
            <p:nvPr/>
          </p:nvPicPr>
          <p:blipFill>
            <a:blip r:embed="rId15" cstate="email"/>
            <a:stretch>
              <a:fillRect/>
            </a:stretch>
          </p:blipFill>
          <p:spPr bwMode="auto">
            <a:xfrm>
              <a:off x="9756576" y="-3051720"/>
              <a:ext cx="3408489" cy="4392488"/>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01" name="Группа 100"/>
          <p:cNvGrpSpPr/>
          <p:nvPr/>
        </p:nvGrpSpPr>
        <p:grpSpPr>
          <a:xfrm>
            <a:off x="251520" y="1124744"/>
            <a:ext cx="8280920" cy="5553327"/>
            <a:chOff x="9396536" y="-3123728"/>
            <a:chExt cx="8280920" cy="5553327"/>
          </a:xfrm>
        </p:grpSpPr>
        <p:sp>
          <p:nvSpPr>
            <p:cNvPr id="102" name="Прямоугольник 101"/>
            <p:cNvSpPr/>
            <p:nvPr/>
          </p:nvSpPr>
          <p:spPr>
            <a:xfrm>
              <a:off x="9396536" y="-3123728"/>
              <a:ext cx="8280920" cy="5544616"/>
            </a:xfrm>
            <a:prstGeom prst="rect">
              <a:avLst/>
            </a:prstGeom>
            <a:solidFill>
              <a:srgbClr val="FFCDCD"/>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4" name="Прямоугольник 103"/>
            <p:cNvSpPr/>
            <p:nvPr/>
          </p:nvSpPr>
          <p:spPr>
            <a:xfrm>
              <a:off x="9396536" y="1844824"/>
              <a:ext cx="8208912" cy="584775"/>
            </a:xfrm>
            <a:prstGeom prst="rect">
              <a:avLst/>
            </a:prstGeom>
          </p:spPr>
          <p:txBody>
            <a:bodyPr wrap="square">
              <a:spAutoFit/>
            </a:bodyPr>
            <a:lstStyle/>
            <a:p>
              <a:pPr algn="ctr"/>
              <a:r>
                <a:rPr lang="ru-RU" sz="3200" b="1" dirty="0" smtClean="0">
                  <a:solidFill>
                    <a:srgbClr val="8E3432"/>
                  </a:solidFill>
                  <a:latin typeface="Monotype Corsiva" pitchFamily="66" charset="0"/>
                </a:rPr>
                <a:t>Эдуард Мане. Старый музыкант</a:t>
              </a:r>
              <a:endParaRPr lang="ru-RU" sz="3200" b="1" dirty="0">
                <a:solidFill>
                  <a:srgbClr val="8E3432"/>
                </a:solidFill>
                <a:latin typeface="Monotype Corsiva" pitchFamily="66" charset="0"/>
              </a:endParaRPr>
            </a:p>
          </p:txBody>
        </p:sp>
        <p:pic>
          <p:nvPicPr>
            <p:cNvPr id="105" name="Picture 5" descr="C:\Users\Адик\Desktop\glrx-19900.JPG"/>
            <p:cNvPicPr>
              <a:picLocks noChangeAspect="1" noChangeArrowheads="1"/>
            </p:cNvPicPr>
            <p:nvPr/>
          </p:nvPicPr>
          <p:blipFill>
            <a:blip r:embed="rId16" cstate="email"/>
            <a:stretch>
              <a:fillRect/>
            </a:stretch>
          </p:blipFill>
          <p:spPr bwMode="auto">
            <a:xfrm>
              <a:off x="10332640" y="-3051720"/>
              <a:ext cx="6429908" cy="4881758"/>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14" name="Группа 113"/>
          <p:cNvGrpSpPr/>
          <p:nvPr/>
        </p:nvGrpSpPr>
        <p:grpSpPr>
          <a:xfrm>
            <a:off x="262118" y="1102715"/>
            <a:ext cx="8280920" cy="5553327"/>
            <a:chOff x="9396536" y="-3123728"/>
            <a:chExt cx="8280920" cy="5553327"/>
          </a:xfrm>
        </p:grpSpPr>
        <p:sp>
          <p:nvSpPr>
            <p:cNvPr id="115" name="Прямоугольник 114"/>
            <p:cNvSpPr/>
            <p:nvPr/>
          </p:nvSpPr>
          <p:spPr>
            <a:xfrm>
              <a:off x="9396536" y="-3123728"/>
              <a:ext cx="8280920" cy="5544616"/>
            </a:xfrm>
            <a:prstGeom prst="rect">
              <a:avLst/>
            </a:prstGeom>
            <a:solidFill>
              <a:srgbClr val="FFCDCD"/>
            </a:solidFill>
            <a:ln>
              <a:solidFill>
                <a:srgbClr val="8E3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7" name="Прямоугольник 116"/>
            <p:cNvSpPr/>
            <p:nvPr/>
          </p:nvSpPr>
          <p:spPr>
            <a:xfrm>
              <a:off x="9396536" y="1844824"/>
              <a:ext cx="8280920" cy="584775"/>
            </a:xfrm>
            <a:prstGeom prst="rect">
              <a:avLst/>
            </a:prstGeom>
          </p:spPr>
          <p:txBody>
            <a:bodyPr wrap="square">
              <a:spAutoFit/>
            </a:bodyPr>
            <a:lstStyle/>
            <a:p>
              <a:pPr algn="ctr"/>
              <a:r>
                <a:rPr lang="ru-RU" sz="3200" b="1" dirty="0" smtClean="0">
                  <a:solidFill>
                    <a:srgbClr val="8E3432"/>
                  </a:solidFill>
                  <a:latin typeface="Monotype Corsiva" pitchFamily="66" charset="0"/>
                </a:rPr>
                <a:t>Поль Гоген. Хоровод маленьких бретонок</a:t>
              </a:r>
              <a:endParaRPr lang="ru-RU" sz="3200" b="1" dirty="0">
                <a:solidFill>
                  <a:srgbClr val="8E3432"/>
                </a:solidFill>
                <a:latin typeface="Monotype Corsiva" pitchFamily="66" charset="0"/>
              </a:endParaRPr>
            </a:p>
          </p:txBody>
        </p:sp>
        <p:pic>
          <p:nvPicPr>
            <p:cNvPr id="119" name="Picture 7" descr="C:\Users\Адик\Desktop\glrx-20008.JPG"/>
            <p:cNvPicPr>
              <a:picLocks noChangeAspect="1" noChangeArrowheads="1"/>
            </p:cNvPicPr>
            <p:nvPr/>
          </p:nvPicPr>
          <p:blipFill>
            <a:blip r:embed="rId17" cstate="email"/>
            <a:stretch>
              <a:fillRect/>
            </a:stretch>
          </p:blipFill>
          <p:spPr bwMode="auto">
            <a:xfrm>
              <a:off x="10404648" y="-3051720"/>
              <a:ext cx="6222693" cy="4896544"/>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48" name="Блок-схема: узел 47">
            <a:hlinkClick r:id="rId18" action="ppaction://hlinksldjump"/>
          </p:cNvPr>
          <p:cNvSpPr/>
          <p:nvPr/>
        </p:nvSpPr>
        <p:spPr>
          <a:xfrm>
            <a:off x="8003232" y="6088234"/>
            <a:ext cx="457200" cy="457200"/>
          </a:xfrm>
          <a:prstGeom prst="flowChartConnector">
            <a:avLst/>
          </a:prstGeom>
          <a:solidFill>
            <a:schemeClr val="accent2"/>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24440359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74"/>
                                        </p:tgtEl>
                                      </p:cBhvr>
                                    </p:animEffect>
                                    <p:set>
                                      <p:cBhvr>
                                        <p:cTn id="7" dur="1" fill="hold">
                                          <p:stCondLst>
                                            <p:cond delay="1999"/>
                                          </p:stCondLst>
                                        </p:cTn>
                                        <p:tgtEl>
                                          <p:spTgt spid="7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9219"/>
                                        </p:tgtEl>
                                        <p:attrNameLst>
                                          <p:attrName>style.visibility</p:attrName>
                                        </p:attrNameLst>
                                      </p:cBhvr>
                                      <p:to>
                                        <p:strVal val="visible"/>
                                      </p:to>
                                    </p:set>
                                    <p:animEffect transition="in" filter="fade">
                                      <p:cBhvr>
                                        <p:cTn id="10" dur="2000"/>
                                        <p:tgtEl>
                                          <p:spTgt spid="92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fade">
                                      <p:cBhvr>
                                        <p:cTn id="13" dur="2000"/>
                                        <p:tgtEl>
                                          <p:spTgt spid="7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2000"/>
                                        <p:tgtEl>
                                          <p:spTgt spid="9219"/>
                                        </p:tgtEl>
                                      </p:cBhvr>
                                    </p:animEffect>
                                    <p:set>
                                      <p:cBhvr>
                                        <p:cTn id="18" dur="1" fill="hold">
                                          <p:stCondLst>
                                            <p:cond delay="1999"/>
                                          </p:stCondLst>
                                        </p:cTn>
                                        <p:tgtEl>
                                          <p:spTgt spid="9219"/>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2000"/>
                                        <p:tgtEl>
                                          <p:spTgt spid="20"/>
                                        </p:tgtEl>
                                      </p:cBhvr>
                                    </p:animEffect>
                                  </p:childTnLst>
                                </p:cTn>
                              </p:par>
                              <p:par>
                                <p:cTn id="22" presetID="10" presetClass="entr" presetSubtype="0" fill="hold" nodeType="with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fade">
                                      <p:cBhvr>
                                        <p:cTn id="24"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20"/>
                    </p:tgtEl>
                  </p:cond>
                </p:stCondLst>
                <p:endSync evt="end" delay="0">
                  <p:rtn val="all"/>
                </p:endSync>
                <p:childTnLst>
                  <p:par>
                    <p:cTn id="26" fill="hold">
                      <p:stCondLst>
                        <p:cond delay="0"/>
                      </p:stCondLst>
                      <p:childTnLst>
                        <p:par>
                          <p:cTn id="27" fill="hold">
                            <p:stCondLst>
                              <p:cond delay="0"/>
                            </p:stCondLst>
                            <p:childTnLst>
                              <p:par>
                                <p:cTn id="28" presetID="2" presetClass="exit" presetSubtype="2" fill="hold" nodeType="clickEffect">
                                  <p:stCondLst>
                                    <p:cond delay="0"/>
                                  </p:stCondLst>
                                  <p:childTnLst>
                                    <p:anim calcmode="lin" valueType="num">
                                      <p:cBhvr additive="base">
                                        <p:cTn id="29" dur="500"/>
                                        <p:tgtEl>
                                          <p:spTgt spid="78"/>
                                        </p:tgtEl>
                                        <p:attrNameLst>
                                          <p:attrName>ppt_x</p:attrName>
                                        </p:attrNameLst>
                                      </p:cBhvr>
                                      <p:tavLst>
                                        <p:tav tm="0">
                                          <p:val>
                                            <p:strVal val="ppt_x"/>
                                          </p:val>
                                        </p:tav>
                                        <p:tav tm="100000">
                                          <p:val>
                                            <p:strVal val="1+ppt_w/2"/>
                                          </p:val>
                                        </p:tav>
                                      </p:tavLst>
                                    </p:anim>
                                    <p:anim calcmode="lin" valueType="num">
                                      <p:cBhvr additive="base">
                                        <p:cTn id="30" dur="500"/>
                                        <p:tgtEl>
                                          <p:spTgt spid="78"/>
                                        </p:tgtEl>
                                        <p:attrNameLst>
                                          <p:attrName>ppt_y</p:attrName>
                                        </p:attrNameLst>
                                      </p:cBhvr>
                                      <p:tavLst>
                                        <p:tav tm="0">
                                          <p:val>
                                            <p:strVal val="ppt_y"/>
                                          </p:val>
                                        </p:tav>
                                        <p:tav tm="100000">
                                          <p:val>
                                            <p:strVal val="ppt_y"/>
                                          </p:val>
                                        </p:tav>
                                      </p:tavLst>
                                    </p:anim>
                                    <p:set>
                                      <p:cBhvr>
                                        <p:cTn id="31" dur="1" fill="hold">
                                          <p:stCondLst>
                                            <p:cond delay="499"/>
                                          </p:stCondLst>
                                        </p:cTn>
                                        <p:tgtEl>
                                          <p:spTgt spid="78"/>
                                        </p:tgtEl>
                                        <p:attrNameLst>
                                          <p:attrName>style.visibility</p:attrName>
                                        </p:attrNameLst>
                                      </p:cBhvr>
                                      <p:to>
                                        <p:strVal val="hidden"/>
                                      </p:to>
                                    </p:set>
                                  </p:childTnLst>
                                </p:cTn>
                              </p:par>
                              <p:par>
                                <p:cTn id="32" presetID="2" presetClass="entr" presetSubtype="8" fill="hold" nodeType="withEffect">
                                  <p:stCondLst>
                                    <p:cond delay="0"/>
                                  </p:stCondLst>
                                  <p:childTnLst>
                                    <p:set>
                                      <p:cBhvr>
                                        <p:cTn id="33" dur="1" fill="hold">
                                          <p:stCondLst>
                                            <p:cond delay="0"/>
                                          </p:stCondLst>
                                        </p:cTn>
                                        <p:tgtEl>
                                          <p:spTgt spid="80"/>
                                        </p:tgtEl>
                                        <p:attrNameLst>
                                          <p:attrName>style.visibility</p:attrName>
                                        </p:attrNameLst>
                                      </p:cBhvr>
                                      <p:to>
                                        <p:strVal val="visible"/>
                                      </p:to>
                                    </p:set>
                                    <p:anim calcmode="lin" valueType="num">
                                      <p:cBhvr additive="base">
                                        <p:cTn id="34" dur="500" fill="hold"/>
                                        <p:tgtEl>
                                          <p:spTgt spid="80"/>
                                        </p:tgtEl>
                                        <p:attrNameLst>
                                          <p:attrName>ppt_x</p:attrName>
                                        </p:attrNameLst>
                                      </p:cBhvr>
                                      <p:tavLst>
                                        <p:tav tm="0">
                                          <p:val>
                                            <p:strVal val="0-#ppt_w/2"/>
                                          </p:val>
                                        </p:tav>
                                        <p:tav tm="100000">
                                          <p:val>
                                            <p:strVal val="#ppt_x"/>
                                          </p:val>
                                        </p:tav>
                                      </p:tavLst>
                                    </p:anim>
                                    <p:anim calcmode="lin" valueType="num">
                                      <p:cBhvr additive="base">
                                        <p:cTn id="35"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xit" presetSubtype="2" fill="hold" nodeType="clickEffect">
                                  <p:stCondLst>
                                    <p:cond delay="0"/>
                                  </p:stCondLst>
                                  <p:childTnLst>
                                    <p:anim calcmode="lin" valueType="num">
                                      <p:cBhvr additive="base">
                                        <p:cTn id="39" dur="500"/>
                                        <p:tgtEl>
                                          <p:spTgt spid="80"/>
                                        </p:tgtEl>
                                        <p:attrNameLst>
                                          <p:attrName>ppt_x</p:attrName>
                                        </p:attrNameLst>
                                      </p:cBhvr>
                                      <p:tavLst>
                                        <p:tav tm="0">
                                          <p:val>
                                            <p:strVal val="ppt_x"/>
                                          </p:val>
                                        </p:tav>
                                        <p:tav tm="100000">
                                          <p:val>
                                            <p:strVal val="1+ppt_w/2"/>
                                          </p:val>
                                        </p:tav>
                                      </p:tavLst>
                                    </p:anim>
                                    <p:anim calcmode="lin" valueType="num">
                                      <p:cBhvr additive="base">
                                        <p:cTn id="40" dur="500"/>
                                        <p:tgtEl>
                                          <p:spTgt spid="80"/>
                                        </p:tgtEl>
                                        <p:attrNameLst>
                                          <p:attrName>ppt_y</p:attrName>
                                        </p:attrNameLst>
                                      </p:cBhvr>
                                      <p:tavLst>
                                        <p:tav tm="0">
                                          <p:val>
                                            <p:strVal val="ppt_y"/>
                                          </p:val>
                                        </p:tav>
                                        <p:tav tm="100000">
                                          <p:val>
                                            <p:strVal val="ppt_y"/>
                                          </p:val>
                                        </p:tav>
                                      </p:tavLst>
                                    </p:anim>
                                    <p:set>
                                      <p:cBhvr>
                                        <p:cTn id="41" dur="1" fill="hold">
                                          <p:stCondLst>
                                            <p:cond delay="499"/>
                                          </p:stCondLst>
                                        </p:cTn>
                                        <p:tgtEl>
                                          <p:spTgt spid="80"/>
                                        </p:tgtEl>
                                        <p:attrNameLst>
                                          <p:attrName>style.visibility</p:attrName>
                                        </p:attrNameLst>
                                      </p:cBhvr>
                                      <p:to>
                                        <p:strVal val="hidden"/>
                                      </p:to>
                                    </p:set>
                                  </p:childTnLst>
                                </p:cTn>
                              </p:par>
                              <p:par>
                                <p:cTn id="42" presetID="2" presetClass="entr" presetSubtype="8" fill="hold" nodeType="withEffect">
                                  <p:stCondLst>
                                    <p:cond delay="0"/>
                                  </p:stCondLst>
                                  <p:childTnLst>
                                    <p:set>
                                      <p:cBhvr>
                                        <p:cTn id="43" dur="1" fill="hold">
                                          <p:stCondLst>
                                            <p:cond delay="0"/>
                                          </p:stCondLst>
                                        </p:cTn>
                                        <p:tgtEl>
                                          <p:spTgt spid="81"/>
                                        </p:tgtEl>
                                        <p:attrNameLst>
                                          <p:attrName>style.visibility</p:attrName>
                                        </p:attrNameLst>
                                      </p:cBhvr>
                                      <p:to>
                                        <p:strVal val="visible"/>
                                      </p:to>
                                    </p:set>
                                    <p:anim calcmode="lin" valueType="num">
                                      <p:cBhvr additive="base">
                                        <p:cTn id="44" dur="500" fill="hold"/>
                                        <p:tgtEl>
                                          <p:spTgt spid="81"/>
                                        </p:tgtEl>
                                        <p:attrNameLst>
                                          <p:attrName>ppt_x</p:attrName>
                                        </p:attrNameLst>
                                      </p:cBhvr>
                                      <p:tavLst>
                                        <p:tav tm="0">
                                          <p:val>
                                            <p:strVal val="0-#ppt_w/2"/>
                                          </p:val>
                                        </p:tav>
                                        <p:tav tm="100000">
                                          <p:val>
                                            <p:strVal val="#ppt_x"/>
                                          </p:val>
                                        </p:tav>
                                      </p:tavLst>
                                    </p:anim>
                                    <p:anim calcmode="lin" valueType="num">
                                      <p:cBhvr additive="base">
                                        <p:cTn id="45"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xit" presetSubtype="2" fill="hold" nodeType="clickEffect">
                                  <p:stCondLst>
                                    <p:cond delay="0"/>
                                  </p:stCondLst>
                                  <p:childTnLst>
                                    <p:anim calcmode="lin" valueType="num">
                                      <p:cBhvr additive="base">
                                        <p:cTn id="49" dur="500"/>
                                        <p:tgtEl>
                                          <p:spTgt spid="81"/>
                                        </p:tgtEl>
                                        <p:attrNameLst>
                                          <p:attrName>ppt_x</p:attrName>
                                        </p:attrNameLst>
                                      </p:cBhvr>
                                      <p:tavLst>
                                        <p:tav tm="0">
                                          <p:val>
                                            <p:strVal val="ppt_x"/>
                                          </p:val>
                                        </p:tav>
                                        <p:tav tm="100000">
                                          <p:val>
                                            <p:strVal val="1+ppt_w/2"/>
                                          </p:val>
                                        </p:tav>
                                      </p:tavLst>
                                    </p:anim>
                                    <p:anim calcmode="lin" valueType="num">
                                      <p:cBhvr additive="base">
                                        <p:cTn id="50" dur="500"/>
                                        <p:tgtEl>
                                          <p:spTgt spid="81"/>
                                        </p:tgtEl>
                                        <p:attrNameLst>
                                          <p:attrName>ppt_y</p:attrName>
                                        </p:attrNameLst>
                                      </p:cBhvr>
                                      <p:tavLst>
                                        <p:tav tm="0">
                                          <p:val>
                                            <p:strVal val="ppt_y"/>
                                          </p:val>
                                        </p:tav>
                                        <p:tav tm="100000">
                                          <p:val>
                                            <p:strVal val="ppt_y"/>
                                          </p:val>
                                        </p:tav>
                                      </p:tavLst>
                                    </p:anim>
                                    <p:set>
                                      <p:cBhvr>
                                        <p:cTn id="51" dur="1" fill="hold">
                                          <p:stCondLst>
                                            <p:cond delay="499"/>
                                          </p:stCondLst>
                                        </p:cTn>
                                        <p:tgtEl>
                                          <p:spTgt spid="81"/>
                                        </p:tgtEl>
                                        <p:attrNameLst>
                                          <p:attrName>style.visibility</p:attrName>
                                        </p:attrNameLst>
                                      </p:cBhvr>
                                      <p:to>
                                        <p:strVal val="hidden"/>
                                      </p:to>
                                    </p:set>
                                  </p:childTnLst>
                                </p:cTn>
                              </p:par>
                              <p:par>
                                <p:cTn id="52" presetID="2" presetClass="entr" presetSubtype="8" fill="hold" nodeType="withEffect">
                                  <p:stCondLst>
                                    <p:cond delay="0"/>
                                  </p:stCondLst>
                                  <p:childTnLst>
                                    <p:set>
                                      <p:cBhvr>
                                        <p:cTn id="53" dur="1" fill="hold">
                                          <p:stCondLst>
                                            <p:cond delay="0"/>
                                          </p:stCondLst>
                                        </p:cTn>
                                        <p:tgtEl>
                                          <p:spTgt spid="88"/>
                                        </p:tgtEl>
                                        <p:attrNameLst>
                                          <p:attrName>style.visibility</p:attrName>
                                        </p:attrNameLst>
                                      </p:cBhvr>
                                      <p:to>
                                        <p:strVal val="visible"/>
                                      </p:to>
                                    </p:set>
                                    <p:anim calcmode="lin" valueType="num">
                                      <p:cBhvr additive="base">
                                        <p:cTn id="54" dur="500" fill="hold"/>
                                        <p:tgtEl>
                                          <p:spTgt spid="88"/>
                                        </p:tgtEl>
                                        <p:attrNameLst>
                                          <p:attrName>ppt_x</p:attrName>
                                        </p:attrNameLst>
                                      </p:cBhvr>
                                      <p:tavLst>
                                        <p:tav tm="0">
                                          <p:val>
                                            <p:strVal val="0-#ppt_w/2"/>
                                          </p:val>
                                        </p:tav>
                                        <p:tav tm="100000">
                                          <p:val>
                                            <p:strVal val="#ppt_x"/>
                                          </p:val>
                                        </p:tav>
                                      </p:tavLst>
                                    </p:anim>
                                    <p:anim calcmode="lin" valueType="num">
                                      <p:cBhvr additive="base">
                                        <p:cTn id="55" dur="500" fill="hold"/>
                                        <p:tgtEl>
                                          <p:spTgt spid="88"/>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xit" presetSubtype="2" fill="hold" nodeType="clickEffect">
                                  <p:stCondLst>
                                    <p:cond delay="0"/>
                                  </p:stCondLst>
                                  <p:childTnLst>
                                    <p:anim calcmode="lin" valueType="num">
                                      <p:cBhvr additive="base">
                                        <p:cTn id="59" dur="500"/>
                                        <p:tgtEl>
                                          <p:spTgt spid="88"/>
                                        </p:tgtEl>
                                        <p:attrNameLst>
                                          <p:attrName>ppt_x</p:attrName>
                                        </p:attrNameLst>
                                      </p:cBhvr>
                                      <p:tavLst>
                                        <p:tav tm="0">
                                          <p:val>
                                            <p:strVal val="ppt_x"/>
                                          </p:val>
                                        </p:tav>
                                        <p:tav tm="100000">
                                          <p:val>
                                            <p:strVal val="1+ppt_w/2"/>
                                          </p:val>
                                        </p:tav>
                                      </p:tavLst>
                                    </p:anim>
                                    <p:anim calcmode="lin" valueType="num">
                                      <p:cBhvr additive="base">
                                        <p:cTn id="60" dur="500"/>
                                        <p:tgtEl>
                                          <p:spTgt spid="88"/>
                                        </p:tgtEl>
                                        <p:attrNameLst>
                                          <p:attrName>ppt_y</p:attrName>
                                        </p:attrNameLst>
                                      </p:cBhvr>
                                      <p:tavLst>
                                        <p:tav tm="0">
                                          <p:val>
                                            <p:strVal val="ppt_y"/>
                                          </p:val>
                                        </p:tav>
                                        <p:tav tm="100000">
                                          <p:val>
                                            <p:strVal val="ppt_y"/>
                                          </p:val>
                                        </p:tav>
                                      </p:tavLst>
                                    </p:anim>
                                    <p:set>
                                      <p:cBhvr>
                                        <p:cTn id="61" dur="1" fill="hold">
                                          <p:stCondLst>
                                            <p:cond delay="499"/>
                                          </p:stCondLst>
                                        </p:cTn>
                                        <p:tgtEl>
                                          <p:spTgt spid="88"/>
                                        </p:tgtEl>
                                        <p:attrNameLst>
                                          <p:attrName>style.visibility</p:attrName>
                                        </p:attrNameLst>
                                      </p:cBhvr>
                                      <p:to>
                                        <p:strVal val="hidden"/>
                                      </p:to>
                                    </p:set>
                                  </p:childTnLst>
                                </p:cTn>
                              </p:par>
                              <p:par>
                                <p:cTn id="62" presetID="2" presetClass="entr" presetSubtype="8" fill="hold" nodeType="withEffect">
                                  <p:stCondLst>
                                    <p:cond delay="0"/>
                                  </p:stCondLst>
                                  <p:childTnLst>
                                    <p:set>
                                      <p:cBhvr>
                                        <p:cTn id="63" dur="1" fill="hold">
                                          <p:stCondLst>
                                            <p:cond delay="0"/>
                                          </p:stCondLst>
                                        </p:cTn>
                                        <p:tgtEl>
                                          <p:spTgt spid="94"/>
                                        </p:tgtEl>
                                        <p:attrNameLst>
                                          <p:attrName>style.visibility</p:attrName>
                                        </p:attrNameLst>
                                      </p:cBhvr>
                                      <p:to>
                                        <p:strVal val="visible"/>
                                      </p:to>
                                    </p:set>
                                    <p:anim calcmode="lin" valueType="num">
                                      <p:cBhvr additive="base">
                                        <p:cTn id="64" dur="500" fill="hold"/>
                                        <p:tgtEl>
                                          <p:spTgt spid="94"/>
                                        </p:tgtEl>
                                        <p:attrNameLst>
                                          <p:attrName>ppt_x</p:attrName>
                                        </p:attrNameLst>
                                      </p:cBhvr>
                                      <p:tavLst>
                                        <p:tav tm="0">
                                          <p:val>
                                            <p:strVal val="0-#ppt_w/2"/>
                                          </p:val>
                                        </p:tav>
                                        <p:tav tm="100000">
                                          <p:val>
                                            <p:strVal val="#ppt_x"/>
                                          </p:val>
                                        </p:tav>
                                      </p:tavLst>
                                    </p:anim>
                                    <p:anim calcmode="lin" valueType="num">
                                      <p:cBhvr additive="base">
                                        <p:cTn id="65" dur="500" fill="hold"/>
                                        <p:tgtEl>
                                          <p:spTgt spid="94"/>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xit" presetSubtype="2" fill="hold" nodeType="clickEffect">
                                  <p:stCondLst>
                                    <p:cond delay="0"/>
                                  </p:stCondLst>
                                  <p:childTnLst>
                                    <p:anim calcmode="lin" valueType="num">
                                      <p:cBhvr additive="base">
                                        <p:cTn id="69" dur="500"/>
                                        <p:tgtEl>
                                          <p:spTgt spid="94"/>
                                        </p:tgtEl>
                                        <p:attrNameLst>
                                          <p:attrName>ppt_x</p:attrName>
                                        </p:attrNameLst>
                                      </p:cBhvr>
                                      <p:tavLst>
                                        <p:tav tm="0">
                                          <p:val>
                                            <p:strVal val="ppt_x"/>
                                          </p:val>
                                        </p:tav>
                                        <p:tav tm="100000">
                                          <p:val>
                                            <p:strVal val="1+ppt_w/2"/>
                                          </p:val>
                                        </p:tav>
                                      </p:tavLst>
                                    </p:anim>
                                    <p:anim calcmode="lin" valueType="num">
                                      <p:cBhvr additive="base">
                                        <p:cTn id="70" dur="500"/>
                                        <p:tgtEl>
                                          <p:spTgt spid="94"/>
                                        </p:tgtEl>
                                        <p:attrNameLst>
                                          <p:attrName>ppt_y</p:attrName>
                                        </p:attrNameLst>
                                      </p:cBhvr>
                                      <p:tavLst>
                                        <p:tav tm="0">
                                          <p:val>
                                            <p:strVal val="ppt_y"/>
                                          </p:val>
                                        </p:tav>
                                        <p:tav tm="100000">
                                          <p:val>
                                            <p:strVal val="ppt_y"/>
                                          </p:val>
                                        </p:tav>
                                      </p:tavLst>
                                    </p:anim>
                                    <p:set>
                                      <p:cBhvr>
                                        <p:cTn id="71" dur="1" fill="hold">
                                          <p:stCondLst>
                                            <p:cond delay="499"/>
                                          </p:stCondLst>
                                        </p:cTn>
                                        <p:tgtEl>
                                          <p:spTgt spid="94"/>
                                        </p:tgtEl>
                                        <p:attrNameLst>
                                          <p:attrName>style.visibility</p:attrName>
                                        </p:attrNameLst>
                                      </p:cBhvr>
                                      <p:to>
                                        <p:strVal val="hidden"/>
                                      </p:to>
                                    </p:set>
                                  </p:childTnLst>
                                </p:cTn>
                              </p:par>
                              <p:par>
                                <p:cTn id="72" presetID="2" presetClass="entr" presetSubtype="8" fill="hold" nodeType="withEffect">
                                  <p:stCondLst>
                                    <p:cond delay="0"/>
                                  </p:stCondLst>
                                  <p:childTnLst>
                                    <p:set>
                                      <p:cBhvr>
                                        <p:cTn id="73" dur="1" fill="hold">
                                          <p:stCondLst>
                                            <p:cond delay="0"/>
                                          </p:stCondLst>
                                        </p:cTn>
                                        <p:tgtEl>
                                          <p:spTgt spid="101"/>
                                        </p:tgtEl>
                                        <p:attrNameLst>
                                          <p:attrName>style.visibility</p:attrName>
                                        </p:attrNameLst>
                                      </p:cBhvr>
                                      <p:to>
                                        <p:strVal val="visible"/>
                                      </p:to>
                                    </p:set>
                                    <p:anim calcmode="lin" valueType="num">
                                      <p:cBhvr additive="base">
                                        <p:cTn id="74" dur="500" fill="hold"/>
                                        <p:tgtEl>
                                          <p:spTgt spid="101"/>
                                        </p:tgtEl>
                                        <p:attrNameLst>
                                          <p:attrName>ppt_x</p:attrName>
                                        </p:attrNameLst>
                                      </p:cBhvr>
                                      <p:tavLst>
                                        <p:tav tm="0">
                                          <p:val>
                                            <p:strVal val="0-#ppt_w/2"/>
                                          </p:val>
                                        </p:tav>
                                        <p:tav tm="100000">
                                          <p:val>
                                            <p:strVal val="#ppt_x"/>
                                          </p:val>
                                        </p:tav>
                                      </p:tavLst>
                                    </p:anim>
                                    <p:anim calcmode="lin" valueType="num">
                                      <p:cBhvr additive="base">
                                        <p:cTn id="75"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xit" presetSubtype="2" fill="hold" nodeType="clickEffect">
                                  <p:stCondLst>
                                    <p:cond delay="0"/>
                                  </p:stCondLst>
                                  <p:childTnLst>
                                    <p:anim calcmode="lin" valueType="num">
                                      <p:cBhvr additive="base">
                                        <p:cTn id="79" dur="500"/>
                                        <p:tgtEl>
                                          <p:spTgt spid="101"/>
                                        </p:tgtEl>
                                        <p:attrNameLst>
                                          <p:attrName>ppt_x</p:attrName>
                                        </p:attrNameLst>
                                      </p:cBhvr>
                                      <p:tavLst>
                                        <p:tav tm="0">
                                          <p:val>
                                            <p:strVal val="ppt_x"/>
                                          </p:val>
                                        </p:tav>
                                        <p:tav tm="100000">
                                          <p:val>
                                            <p:strVal val="1+ppt_w/2"/>
                                          </p:val>
                                        </p:tav>
                                      </p:tavLst>
                                    </p:anim>
                                    <p:anim calcmode="lin" valueType="num">
                                      <p:cBhvr additive="base">
                                        <p:cTn id="80" dur="500"/>
                                        <p:tgtEl>
                                          <p:spTgt spid="101"/>
                                        </p:tgtEl>
                                        <p:attrNameLst>
                                          <p:attrName>ppt_y</p:attrName>
                                        </p:attrNameLst>
                                      </p:cBhvr>
                                      <p:tavLst>
                                        <p:tav tm="0">
                                          <p:val>
                                            <p:strVal val="ppt_y"/>
                                          </p:val>
                                        </p:tav>
                                        <p:tav tm="100000">
                                          <p:val>
                                            <p:strVal val="ppt_y"/>
                                          </p:val>
                                        </p:tav>
                                      </p:tavLst>
                                    </p:anim>
                                    <p:set>
                                      <p:cBhvr>
                                        <p:cTn id="81" dur="1" fill="hold">
                                          <p:stCondLst>
                                            <p:cond delay="499"/>
                                          </p:stCondLst>
                                        </p:cTn>
                                        <p:tgtEl>
                                          <p:spTgt spid="101"/>
                                        </p:tgtEl>
                                        <p:attrNameLst>
                                          <p:attrName>style.visibility</p:attrName>
                                        </p:attrNameLst>
                                      </p:cBhvr>
                                      <p:to>
                                        <p:strVal val="hidden"/>
                                      </p:to>
                                    </p:set>
                                  </p:childTnLst>
                                </p:cTn>
                              </p:par>
                              <p:par>
                                <p:cTn id="82" presetID="2" presetClass="entr" presetSubtype="8" fill="hold" nodeType="withEffect">
                                  <p:stCondLst>
                                    <p:cond delay="0"/>
                                  </p:stCondLst>
                                  <p:childTnLst>
                                    <p:set>
                                      <p:cBhvr>
                                        <p:cTn id="83" dur="1" fill="hold">
                                          <p:stCondLst>
                                            <p:cond delay="0"/>
                                          </p:stCondLst>
                                        </p:cTn>
                                        <p:tgtEl>
                                          <p:spTgt spid="114"/>
                                        </p:tgtEl>
                                        <p:attrNameLst>
                                          <p:attrName>style.visibility</p:attrName>
                                        </p:attrNameLst>
                                      </p:cBhvr>
                                      <p:to>
                                        <p:strVal val="visible"/>
                                      </p:to>
                                    </p:set>
                                    <p:anim calcmode="lin" valueType="num">
                                      <p:cBhvr additive="base">
                                        <p:cTn id="84" dur="500" fill="hold"/>
                                        <p:tgtEl>
                                          <p:spTgt spid="114"/>
                                        </p:tgtEl>
                                        <p:attrNameLst>
                                          <p:attrName>ppt_x</p:attrName>
                                        </p:attrNameLst>
                                      </p:cBhvr>
                                      <p:tavLst>
                                        <p:tav tm="0">
                                          <p:val>
                                            <p:strVal val="0-#ppt_w/2"/>
                                          </p:val>
                                        </p:tav>
                                        <p:tav tm="100000">
                                          <p:val>
                                            <p:strVal val="#ppt_x"/>
                                          </p:val>
                                        </p:tav>
                                      </p:tavLst>
                                    </p:anim>
                                    <p:anim calcmode="lin" valueType="num">
                                      <p:cBhvr additive="base">
                                        <p:cTn id="85" dur="500" fill="hold"/>
                                        <p:tgtEl>
                                          <p:spTgt spid="114"/>
                                        </p:tgtEl>
                                        <p:attrNameLst>
                                          <p:attrName>ppt_y</p:attrName>
                                        </p:attrNameLst>
                                      </p:cBhvr>
                                      <p:tavLst>
                                        <p:tav tm="0">
                                          <p:val>
                                            <p:strVal val="#ppt_y"/>
                                          </p:val>
                                        </p:tav>
                                        <p:tav tm="100000">
                                          <p:val>
                                            <p:strVal val="#ppt_y"/>
                                          </p:val>
                                        </p:tav>
                                      </p:tavLst>
                                    </p:anim>
                                  </p:childTnLst>
                                </p:cTn>
                              </p:par>
                            </p:childTnLst>
                          </p:cTn>
                        </p:par>
                        <p:par>
                          <p:cTn id="86" fill="hold">
                            <p:stCondLst>
                              <p:cond delay="500"/>
                            </p:stCondLst>
                            <p:childTnLst>
                              <p:par>
                                <p:cTn id="87" presetID="10" presetClass="entr" presetSubtype="0"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500"/>
                                        <p:tgtEl>
                                          <p:spTgt spid="48"/>
                                        </p:tgtEl>
                                      </p:cBhvr>
                                    </p:animEffect>
                                  </p:childTnLst>
                                </p:cTn>
                              </p:par>
                            </p:childTnLst>
                          </p:cTn>
                        </p:par>
                      </p:childTnLst>
                    </p:cTn>
                  </p:par>
                </p:childTnLst>
              </p:cTn>
              <p:nextCondLst>
                <p:cond evt="onClick" delay="0">
                  <p:tgtEl>
                    <p:spTgt spid="20"/>
                  </p:tgtEl>
                </p:cond>
              </p:nextCondLst>
            </p:seq>
          </p:childTnLst>
        </p:cTn>
      </p:par>
    </p:tnLst>
    <p:bldLst>
      <p:bldP spid="72" grpId="0" animBg="1"/>
      <p:bldP spid="20" grpId="0" animBg="1"/>
      <p:bldP spid="4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http://img7.imageshack.us/img7/7562/27169175.jpg"/>
          <p:cNvPicPr>
            <a:picLocks noChangeAspect="1" noChangeArrowheads="1"/>
          </p:cNvPicPr>
          <p:nvPr/>
        </p:nvPicPr>
        <p:blipFill>
          <a:blip r:embed="rId2" cstate="email"/>
          <a:srcRect/>
          <a:stretch>
            <a:fillRect/>
          </a:stretch>
        </p:blipFill>
        <p:spPr bwMode="auto">
          <a:xfrm>
            <a:off x="116434" y="332656"/>
            <a:ext cx="8810034" cy="6008846"/>
          </a:xfrm>
          <a:prstGeom prst="rect">
            <a:avLst/>
          </a:prstGeom>
          <a:noFill/>
        </p:spPr>
      </p:pic>
      <p:pic>
        <p:nvPicPr>
          <p:cNvPr id="3" name="Picture 3" descr="http://img7.imageshack.us/img7/7562/27169175.jpg">
            <a:hlinkClick r:id="rId3"/>
          </p:cNvPr>
          <p:cNvPicPr>
            <a:picLocks noChangeAspect="1" noChangeArrowheads="1"/>
          </p:cNvPicPr>
          <p:nvPr/>
        </p:nvPicPr>
        <p:blipFill rotWithShape="1">
          <a:blip r:embed="rId4" cstate="email"/>
          <a:srcRect/>
          <a:stretch/>
        </p:blipFill>
        <p:spPr bwMode="auto">
          <a:xfrm>
            <a:off x="3636296" y="2420758"/>
            <a:ext cx="1871406" cy="1438563"/>
          </a:xfrm>
          <a:prstGeom prst="rect">
            <a:avLst/>
          </a:prstGeom>
          <a:ln>
            <a:noFill/>
          </a:ln>
          <a:effectLst>
            <a:softEdge rad="112500"/>
          </a:effectLst>
        </p:spPr>
      </p:pic>
      <p:pic>
        <p:nvPicPr>
          <p:cNvPr id="5" name="Picture 5"/>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986880" y="2745683"/>
            <a:ext cx="1039724" cy="12778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6" cstate="email">
            <a:extLst>
              <a:ext uri="{28A0092B-C50C-407E-A947-70E740481C1C}">
                <a14:useLocalDpi xmlns="" xmlns:a14="http://schemas.microsoft.com/office/drawing/2010/main" val="0"/>
              </a:ext>
            </a:extLst>
          </a:blip>
          <a:srcRect/>
          <a:stretch>
            <a:fillRect/>
          </a:stretch>
        </p:blipFill>
        <p:spPr bwMode="auto">
          <a:xfrm>
            <a:off x="7020272" y="2765751"/>
            <a:ext cx="1003066" cy="12518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Picture 2" descr="C:\Users\Мила\Desktop\Рисунок1.jpg">
            <a:hlinkClick r:id="rId7" action="ppaction://hlinksldjump"/>
          </p:cNvPr>
          <p:cNvPicPr>
            <a:picLocks noChangeAspect="1" noChangeArrowheads="1"/>
          </p:cNvPicPr>
          <p:nvPr/>
        </p:nvPicPr>
        <p:blipFill>
          <a:blip r:embed="rId8" cstate="email"/>
          <a:stretch>
            <a:fillRect/>
          </a:stretch>
        </p:blipFill>
        <p:spPr bwMode="auto">
          <a:xfrm>
            <a:off x="7164288" y="5805264"/>
            <a:ext cx="1769169" cy="850778"/>
          </a:xfrm>
          <a:prstGeom prst="rect">
            <a:avLst/>
          </a:prstGeom>
          <a:noFill/>
        </p:spPr>
      </p:pic>
      <p:pic>
        <p:nvPicPr>
          <p:cNvPr id="8" name="Picture 3" descr="C:\Users\Адик\Desktop\Сетевые сообщества\картинки\72033163_53d65f66b173c745b2ee302675a272f1.gif"/>
          <p:cNvPicPr>
            <a:picLocks noChangeAspect="1" noChangeArrowheads="1" noCrop="1"/>
          </p:cNvPicPr>
          <p:nvPr/>
        </p:nvPicPr>
        <p:blipFill>
          <a:blip r:embed="rId9" cstate="email">
            <a:extLst>
              <a:ext uri="{28A0092B-C50C-407E-A947-70E740481C1C}">
                <a14:useLocalDpi xmlns="" xmlns:a14="http://schemas.microsoft.com/office/drawing/2010/main" val="0"/>
              </a:ext>
            </a:extLst>
          </a:blip>
          <a:srcRect/>
          <a:stretch>
            <a:fillRect/>
          </a:stretch>
        </p:blipFill>
        <p:spPr bwMode="auto">
          <a:xfrm>
            <a:off x="3779912" y="1914013"/>
            <a:ext cx="1190625" cy="50674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58781941"/>
      </p:ext>
    </p:extLst>
  </p:cSld>
  <p:clrMapOvr>
    <a:masterClrMapping/>
  </p:clrMapOvr>
  <p:transition spd="slow" advClick="0"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alphaModFix amt="71000"/>
            <a:lum/>
          </a:blip>
          <a:srcRect/>
          <a:stretch>
            <a:fillRect l="-9000" r="-9000"/>
          </a:stretch>
        </a:blipFill>
        <a:effectLst/>
      </p:bgPr>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4" cstate="email"/>
          <a:stretch>
            <a:fillRect/>
          </a:stretch>
        </p:blipFill>
        <p:spPr bwMode="auto">
          <a:xfrm>
            <a:off x="400750" y="908720"/>
            <a:ext cx="3013907" cy="3024336"/>
          </a:xfrm>
          <a:prstGeom prst="rect">
            <a:avLst/>
          </a:prstGeom>
          <a:ln>
            <a:noFill/>
          </a:ln>
          <a:effectLst>
            <a:softEdge rad="63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cstate="email"/>
          <a:stretch>
            <a:fillRect/>
          </a:stretch>
        </p:blipFill>
        <p:spPr bwMode="auto">
          <a:xfrm>
            <a:off x="5724128" y="4151395"/>
            <a:ext cx="3004069" cy="2371633"/>
          </a:xfrm>
          <a:prstGeom prst="rect">
            <a:avLst/>
          </a:prstGeom>
          <a:ln>
            <a:noFill/>
          </a:ln>
          <a:effectLst>
            <a:softEdge rad="63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 name="Picture 3" descr="C:\Users\Адик\Desktop\00086c4f.jpeg"/>
          <p:cNvPicPr>
            <a:picLocks noChangeAspect="1" noChangeArrowheads="1"/>
          </p:cNvPicPr>
          <p:nvPr/>
        </p:nvPicPr>
        <p:blipFill>
          <a:blip r:embed="rId6" cstate="email">
            <a:extLst>
              <a:ext uri="{28A0092B-C50C-407E-A947-70E740481C1C}">
                <a14:useLocalDpi xmlns="" xmlns:a14="http://schemas.microsoft.com/office/drawing/2010/main"/>
              </a:ext>
            </a:extLst>
          </a:blip>
          <a:srcRect/>
          <a:stretch>
            <a:fillRect/>
          </a:stretch>
        </p:blipFill>
        <p:spPr bwMode="auto">
          <a:xfrm>
            <a:off x="395536" y="4149080"/>
            <a:ext cx="3024336" cy="2340260"/>
          </a:xfrm>
          <a:prstGeom prst="rect">
            <a:avLst/>
          </a:prstGeom>
          <a:ln>
            <a:noFill/>
          </a:ln>
          <a:effectLst>
            <a:softEdge rad="63500"/>
          </a:effectLst>
          <a:extLst>
            <a:ext uri="{909E8E84-426E-40DD-AFC4-6F175D3DCCD1}">
              <a14:hiddenFill xmlns="" xmlns:a14="http://schemas.microsoft.com/office/drawing/2010/main">
                <a:solidFill>
                  <a:srgbClr val="FFFFFF"/>
                </a:solidFill>
              </a14:hiddenFill>
            </a:ext>
          </a:extLst>
        </p:spPr>
      </p:pic>
      <p:pic>
        <p:nvPicPr>
          <p:cNvPr id="2" name="Picture 2" descr="C:\Users\Адик\Desktop\AmericanIndianMuseumDomeview.jpg"/>
          <p:cNvPicPr>
            <a:picLocks noChangeAspect="1" noChangeArrowheads="1"/>
          </p:cNvPicPr>
          <p:nvPr/>
        </p:nvPicPr>
        <p:blipFill>
          <a:blip r:embed="rId7" cstate="email">
            <a:extLst>
              <a:ext uri="{28A0092B-C50C-407E-A947-70E740481C1C}">
                <a14:useLocalDpi xmlns="" xmlns:a14="http://schemas.microsoft.com/office/drawing/2010/main" val="0"/>
              </a:ext>
            </a:extLst>
          </a:blip>
          <a:srcRect/>
          <a:stretch>
            <a:fillRect/>
          </a:stretch>
        </p:blipFill>
        <p:spPr bwMode="auto">
          <a:xfrm>
            <a:off x="5724128" y="908720"/>
            <a:ext cx="3024336" cy="3024336"/>
          </a:xfrm>
          <a:prstGeom prst="rect">
            <a:avLst/>
          </a:prstGeom>
          <a:ln>
            <a:noFill/>
          </a:ln>
          <a:effectLst>
            <a:softEdge rad="63500"/>
          </a:effectLst>
          <a:extLst>
            <a:ext uri="{909E8E84-426E-40DD-AFC4-6F175D3DCCD1}">
              <a14:hiddenFill xmlns="" xmlns:a14="http://schemas.microsoft.com/office/drawing/2010/main">
                <a:solidFill>
                  <a:srgbClr val="FFFFFF"/>
                </a:solidFill>
              </a14:hiddenFill>
            </a:ext>
          </a:extLst>
        </p:spPr>
      </p:pic>
      <p:sp>
        <p:nvSpPr>
          <p:cNvPr id="7" name="Прямоугольник 6"/>
          <p:cNvSpPr/>
          <p:nvPr/>
        </p:nvSpPr>
        <p:spPr>
          <a:xfrm>
            <a:off x="0" y="0"/>
            <a:ext cx="9144000" cy="769441"/>
          </a:xfrm>
          <a:prstGeom prst="rect">
            <a:avLst/>
          </a:prstGeom>
        </p:spPr>
        <p:txBody>
          <a:bodyPr wrap="square">
            <a:spAutoFit/>
          </a:bodyPr>
          <a:lstStyle/>
          <a:p>
            <a:pPr algn="ctr"/>
            <a:r>
              <a:rPr lang="en-US" sz="4400" b="1" dirty="0" smtClean="0">
                <a:solidFill>
                  <a:srgbClr val="FFFF00"/>
                </a:solidFill>
                <a:effectLst>
                  <a:glow rad="228600">
                    <a:srgbClr val="0C376A"/>
                  </a:glow>
                </a:effectLst>
                <a:latin typeface="Monotype Corsiva" pitchFamily="66" charset="0"/>
              </a:rPr>
              <a:t>National </a:t>
            </a:r>
            <a:r>
              <a:rPr lang="en-US" sz="4400" b="1" dirty="0">
                <a:solidFill>
                  <a:srgbClr val="FFFF00"/>
                </a:solidFill>
                <a:effectLst>
                  <a:glow rad="228600">
                    <a:srgbClr val="0C376A"/>
                  </a:glow>
                </a:effectLst>
                <a:latin typeface="Monotype Corsiva" pitchFamily="66" charset="0"/>
              </a:rPr>
              <a:t>Museum of the American </a:t>
            </a:r>
            <a:r>
              <a:rPr lang="en-US" sz="4400" b="1" dirty="0" smtClean="0">
                <a:solidFill>
                  <a:srgbClr val="FFFF00"/>
                </a:solidFill>
                <a:effectLst>
                  <a:glow rad="228600">
                    <a:srgbClr val="0C376A"/>
                  </a:glow>
                </a:effectLst>
                <a:latin typeface="Monotype Corsiva" pitchFamily="66" charset="0"/>
              </a:rPr>
              <a:t>Indian</a:t>
            </a:r>
            <a:endParaRPr lang="ru-RU" sz="4400" b="1" dirty="0">
              <a:solidFill>
                <a:srgbClr val="FFFF00"/>
              </a:solidFill>
              <a:effectLst>
                <a:glow rad="228600">
                  <a:srgbClr val="0C376A"/>
                </a:glow>
              </a:effectLst>
              <a:latin typeface="Monotype Corsiva" pitchFamily="66" charset="0"/>
            </a:endParaRPr>
          </a:p>
        </p:txBody>
      </p:sp>
      <p:pic>
        <p:nvPicPr>
          <p:cNvPr id="9" name="этно.mp3">
            <a:hlinkClick r:id="" action="ppaction://media"/>
          </p:cNvPr>
          <p:cNvPicPr>
            <a:picLocks noRot="1" noChangeAspect="1"/>
          </p:cNvPicPr>
          <p:nvPr>
            <a:audioFile r:link="rId1"/>
          </p:nvPr>
        </p:nvPicPr>
        <p:blipFill>
          <a:blip r:embed="rId8" cstate="email"/>
          <a:stretch>
            <a:fillRect/>
          </a:stretch>
        </p:blipFill>
        <p:spPr>
          <a:xfrm>
            <a:off x="9144000" y="332656"/>
            <a:ext cx="244475" cy="244475"/>
          </a:xfrm>
          <a:prstGeom prst="rect">
            <a:avLst/>
          </a:prstGeom>
        </p:spPr>
      </p:pic>
    </p:spTree>
    <p:extLst>
      <p:ext uri="{BB962C8B-B14F-4D97-AF65-F5344CB8AC3E}">
        <p14:creationId xmlns="" xmlns:p14="http://schemas.microsoft.com/office/powerpoint/2010/main" val="2660868726"/>
      </p:ext>
    </p:extLst>
  </p:cSld>
  <p:clrMapOvr>
    <a:masterClrMapping/>
  </p:clrMapOvr>
  <p:transition spd="slow" advClick="0" advTm="2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0" presetClass="entr" presetSubtype="0" fill="hold" nodeType="withEffect">
                                  <p:stCondLst>
                                    <p:cond delay="0"/>
                                  </p:stCondLst>
                                  <p:childTnLst>
                                    <p:set>
                                      <p:cBhvr>
                                        <p:cTn id="8" dur="1" fill="hold">
                                          <p:stCondLst>
                                            <p:cond delay="0"/>
                                          </p:stCondLst>
                                        </p:cTn>
                                        <p:tgtEl>
                                          <p:spTgt spid="1027"/>
                                        </p:tgtEl>
                                        <p:attrNameLst>
                                          <p:attrName>style.visibility</p:attrName>
                                        </p:attrNameLst>
                                      </p:cBhvr>
                                      <p:to>
                                        <p:strVal val="visible"/>
                                      </p:to>
                                    </p:set>
                                    <p:animEffect transition="in" filter="fade">
                                      <p:cBhvr>
                                        <p:cTn id="9" dur="5000"/>
                                        <p:tgtEl>
                                          <p:spTgt spid="1027"/>
                                        </p:tgtEl>
                                      </p:cBhvr>
                                    </p:animEffect>
                                  </p:childTnLst>
                                </p:cTn>
                              </p:par>
                            </p:childTnLst>
                          </p:cTn>
                        </p:par>
                        <p:par>
                          <p:cTn id="10" fill="hold">
                            <p:stCondLst>
                              <p:cond delay="5000"/>
                            </p:stCondLst>
                            <p:childTnLst>
                              <p:par>
                                <p:cTn id="11" presetID="10" presetClass="entr" presetSubtype="0" fill="hold" nodeType="afterEffect">
                                  <p:stCondLst>
                                    <p:cond delay="2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0"/>
                                        <p:tgtEl>
                                          <p:spTgt spid="2"/>
                                        </p:tgtEl>
                                      </p:cBhvr>
                                    </p:animEffect>
                                  </p:childTnLst>
                                </p:cTn>
                              </p:par>
                            </p:childTnLst>
                          </p:cTn>
                        </p:par>
                        <p:par>
                          <p:cTn id="14" fill="hold">
                            <p:stCondLst>
                              <p:cond delay="12000"/>
                            </p:stCondLst>
                            <p:childTnLst>
                              <p:par>
                                <p:cTn id="15" presetID="10" presetClass="entr" presetSubtype="0" fill="hold" nodeType="after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0"/>
                                        <p:tgtEl>
                                          <p:spTgt spid="4"/>
                                        </p:tgtEl>
                                      </p:cBhvr>
                                    </p:animEffect>
                                  </p:childTnLst>
                                </p:cTn>
                              </p:par>
                            </p:childTnLst>
                          </p:cTn>
                        </p:par>
                        <p:par>
                          <p:cTn id="18" fill="hold">
                            <p:stCondLst>
                              <p:cond delay="18000"/>
                            </p:stCondLst>
                            <p:childTnLst>
                              <p:par>
                                <p:cTn id="19" presetID="10" presetClass="entr" presetSubtype="0" fill="hold" nodeType="after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fade">
                                      <p:cBhvr>
                                        <p:cTn id="21"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6">
                <p:cTn id="22"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p:cNvGrpSpPr/>
          <p:nvPr/>
        </p:nvGrpSpPr>
        <p:grpSpPr>
          <a:xfrm>
            <a:off x="594224" y="494223"/>
            <a:ext cx="7968305" cy="5762397"/>
            <a:chOff x="472024" y="548680"/>
            <a:chExt cx="7968305" cy="5762397"/>
          </a:xfrm>
        </p:grpSpPr>
        <p:pic>
          <p:nvPicPr>
            <p:cNvPr id="1026" name="Picture 2"/>
            <p:cNvPicPr>
              <a:picLocks noChangeAspect="1" noChangeArrowheads="1"/>
            </p:cNvPicPr>
            <p:nvPr/>
          </p:nvPicPr>
          <p:blipFill>
            <a:blip r:embed="rId3" cstate="email"/>
            <a:stretch>
              <a:fillRect/>
            </a:stretch>
          </p:blipFill>
          <p:spPr bwMode="auto">
            <a:xfrm>
              <a:off x="472024" y="571856"/>
              <a:ext cx="4243991" cy="283959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email"/>
            <a:stretch>
              <a:fillRect/>
            </a:stretch>
          </p:blipFill>
          <p:spPr bwMode="auto">
            <a:xfrm>
              <a:off x="4017752" y="3469825"/>
              <a:ext cx="4402380" cy="2841252"/>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 name="Picture 6" descr="C:\Users\Адик\Desktop\167147798.jpg"/>
            <p:cNvPicPr>
              <a:picLocks noChangeAspect="1" noChangeArrowheads="1" noCrop="1"/>
            </p:cNvPicPr>
            <p:nvPr/>
          </p:nvPicPr>
          <p:blipFill>
            <a:blip r:embed="rId5" cstate="email">
              <a:extLst>
                <a:ext uri="{28A0092B-C50C-407E-A947-70E740481C1C}">
                  <a14:useLocalDpi xmlns="" xmlns:a14="http://schemas.microsoft.com/office/drawing/2010/main" val="0"/>
                </a:ext>
              </a:extLst>
            </a:blip>
            <a:srcRect/>
            <a:stretch>
              <a:fillRect/>
            </a:stretch>
          </p:blipFill>
          <p:spPr bwMode="auto">
            <a:xfrm>
              <a:off x="1763688" y="4149080"/>
              <a:ext cx="969407" cy="1615679"/>
            </a:xfrm>
            <a:prstGeom prst="rect">
              <a:avLst/>
            </a:prstGeom>
            <a:noFill/>
            <a:extLst>
              <a:ext uri="{909E8E84-426E-40DD-AFC4-6F175D3DCCD1}">
                <a14:hiddenFill xmlns="" xmlns:a14="http://schemas.microsoft.com/office/drawing/2010/main">
                  <a:solidFill>
                    <a:srgbClr val="FFFFFF"/>
                  </a:solidFill>
                </a14:hiddenFill>
              </a:ext>
            </a:extLst>
          </p:spPr>
        </p:pic>
        <p:sp>
          <p:nvSpPr>
            <p:cNvPr id="6" name="Прямоугольник 5"/>
            <p:cNvSpPr/>
            <p:nvPr/>
          </p:nvSpPr>
          <p:spPr>
            <a:xfrm>
              <a:off x="4860032" y="548680"/>
              <a:ext cx="3580297" cy="2736304"/>
            </a:xfrm>
            <a:prstGeom prst="rect">
              <a:avLst/>
            </a:prstGeom>
            <a:solidFill>
              <a:srgbClr val="FFCDC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8E3432"/>
                  </a:solidFill>
                </a:rPr>
                <a:t>Museum was opened in 2004</a:t>
              </a:r>
              <a:r>
                <a:rPr lang="en-US" sz="2800" b="1" dirty="0">
                  <a:solidFill>
                    <a:srgbClr val="8E3432"/>
                  </a:solidFill>
                </a:rPr>
                <a:t>, </a:t>
              </a:r>
              <a:r>
                <a:rPr lang="en-US" sz="2800" b="1" dirty="0" smtClean="0">
                  <a:solidFill>
                    <a:srgbClr val="8E3432"/>
                  </a:solidFill>
                </a:rPr>
                <a:t>and was </a:t>
              </a:r>
              <a:r>
                <a:rPr lang="en-US" sz="2800" b="1" dirty="0">
                  <a:solidFill>
                    <a:srgbClr val="8E3432"/>
                  </a:solidFill>
                </a:rPr>
                <a:t>dedicated to the life, languages, literature, history, and arts of the native Americans</a:t>
              </a:r>
              <a:endParaRPr lang="ru-RU" sz="2800" b="1" dirty="0">
                <a:solidFill>
                  <a:srgbClr val="8E3432"/>
                </a:solidFill>
              </a:endParaRPr>
            </a:p>
          </p:txBody>
        </p:sp>
      </p:grpSp>
      <p:grpSp>
        <p:nvGrpSpPr>
          <p:cNvPr id="9" name="Группа 8"/>
          <p:cNvGrpSpPr/>
          <p:nvPr/>
        </p:nvGrpSpPr>
        <p:grpSpPr>
          <a:xfrm>
            <a:off x="539552" y="548914"/>
            <a:ext cx="8008023" cy="5747831"/>
            <a:chOff x="611560" y="548913"/>
            <a:chExt cx="8008023" cy="5747831"/>
          </a:xfrm>
        </p:grpSpPr>
        <p:pic>
          <p:nvPicPr>
            <p:cNvPr id="10" name="Picture 2"/>
            <p:cNvPicPr>
              <a:picLocks noChangeAspect="1" noChangeArrowheads="1"/>
            </p:cNvPicPr>
            <p:nvPr/>
          </p:nvPicPr>
          <p:blipFill>
            <a:blip r:embed="rId6" cstate="email"/>
            <a:stretch>
              <a:fillRect/>
            </a:stretch>
          </p:blipFill>
          <p:spPr bwMode="auto">
            <a:xfrm>
              <a:off x="611560" y="548913"/>
              <a:ext cx="3528392" cy="281646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7" cstate="email"/>
            <a:stretch>
              <a:fillRect/>
            </a:stretch>
          </p:blipFill>
          <p:spPr bwMode="auto">
            <a:xfrm>
              <a:off x="3851920" y="3440731"/>
              <a:ext cx="4320480" cy="2856013"/>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2" name="Picture 2" descr="C:\Users\Адик\Desktop\Сетевые сообщества\картинки\peace_pipe.gif"/>
            <p:cNvPicPr>
              <a:picLocks noChangeAspect="1" noChangeArrowheads="1" noCrop="1"/>
            </p:cNvPicPr>
            <p:nvPr/>
          </p:nvPicPr>
          <p:blipFill>
            <a:blip r:embed="rId8" cstate="email">
              <a:extLst>
                <a:ext uri="{28A0092B-C50C-407E-A947-70E740481C1C}">
                  <a14:useLocalDpi xmlns="" xmlns:a14="http://schemas.microsoft.com/office/drawing/2010/main" val="0"/>
                </a:ext>
              </a:extLst>
            </a:blip>
            <a:srcRect/>
            <a:stretch>
              <a:fillRect/>
            </a:stretch>
          </p:blipFill>
          <p:spPr bwMode="auto">
            <a:xfrm>
              <a:off x="1115616" y="3861048"/>
              <a:ext cx="2241712" cy="1728192"/>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Прямоугольник 12"/>
            <p:cNvSpPr/>
            <p:nvPr/>
          </p:nvSpPr>
          <p:spPr>
            <a:xfrm>
              <a:off x="4355977" y="585158"/>
              <a:ext cx="4263606" cy="2699826"/>
            </a:xfrm>
            <a:prstGeom prst="rect">
              <a:avLst/>
            </a:prstGeom>
            <a:solidFill>
              <a:srgbClr val="FFCDC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8E3432"/>
                  </a:solidFill>
                </a:rPr>
                <a:t>George </a:t>
              </a:r>
              <a:r>
                <a:rPr lang="en-US" sz="2800" b="1" dirty="0" err="1" smtClean="0">
                  <a:solidFill>
                    <a:srgbClr val="8E3432"/>
                  </a:solidFill>
                </a:rPr>
                <a:t>Heye</a:t>
              </a:r>
              <a:r>
                <a:rPr lang="en-US" sz="2800" b="1" dirty="0" smtClean="0">
                  <a:solidFill>
                    <a:srgbClr val="8E3432"/>
                  </a:solidFill>
                </a:rPr>
                <a:t> traveled throughout America </a:t>
              </a:r>
              <a:r>
                <a:rPr lang="en-US" sz="2800" b="1" dirty="0">
                  <a:solidFill>
                    <a:srgbClr val="8E3432"/>
                  </a:solidFill>
                </a:rPr>
                <a:t>collecting native objects. His collection was assembled over 54 years, beginning in 1903. </a:t>
              </a:r>
              <a:endParaRPr lang="ru-RU" dirty="0">
                <a:solidFill>
                  <a:srgbClr val="FFB7B7"/>
                </a:solidFill>
              </a:endParaRPr>
            </a:p>
          </p:txBody>
        </p:sp>
      </p:grpSp>
      <p:grpSp>
        <p:nvGrpSpPr>
          <p:cNvPr id="14" name="Группа 13"/>
          <p:cNvGrpSpPr/>
          <p:nvPr/>
        </p:nvGrpSpPr>
        <p:grpSpPr>
          <a:xfrm>
            <a:off x="539551" y="548680"/>
            <a:ext cx="7815845" cy="5760640"/>
            <a:chOff x="827583" y="440037"/>
            <a:chExt cx="7815845" cy="5760640"/>
          </a:xfrm>
        </p:grpSpPr>
        <p:pic>
          <p:nvPicPr>
            <p:cNvPr id="15" name="Picture 2"/>
            <p:cNvPicPr>
              <a:picLocks noChangeAspect="1" noChangeArrowheads="1"/>
            </p:cNvPicPr>
            <p:nvPr/>
          </p:nvPicPr>
          <p:blipFill>
            <a:blip r:embed="rId9" cstate="email"/>
            <a:stretch>
              <a:fillRect/>
            </a:stretch>
          </p:blipFill>
          <p:spPr bwMode="auto">
            <a:xfrm>
              <a:off x="827583" y="440037"/>
              <a:ext cx="4238715" cy="2808312"/>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a:blip r:embed="rId10" cstate="email"/>
            <a:stretch>
              <a:fillRect/>
            </a:stretch>
          </p:blipFill>
          <p:spPr bwMode="auto">
            <a:xfrm>
              <a:off x="5220072" y="440037"/>
              <a:ext cx="3423356" cy="576064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7" name="Прямоугольник 16"/>
            <p:cNvSpPr/>
            <p:nvPr/>
          </p:nvSpPr>
          <p:spPr>
            <a:xfrm>
              <a:off x="971600" y="3536381"/>
              <a:ext cx="3960440" cy="2570554"/>
            </a:xfrm>
            <a:prstGeom prst="rect">
              <a:avLst/>
            </a:prstGeom>
            <a:solidFill>
              <a:srgbClr val="FFCDC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8E3432"/>
                  </a:solidFill>
                </a:rPr>
                <a:t>There </a:t>
              </a:r>
              <a:r>
                <a:rPr lang="en-US" sz="2800" b="1" dirty="0">
                  <a:solidFill>
                    <a:srgbClr val="8E3432"/>
                  </a:solidFill>
                </a:rPr>
                <a:t>is a collection of 800 thousand </a:t>
              </a:r>
              <a:r>
                <a:rPr lang="en-US" sz="2800" b="1" dirty="0" smtClean="0">
                  <a:solidFill>
                    <a:srgbClr val="8E3432"/>
                  </a:solidFill>
                </a:rPr>
                <a:t>objects </a:t>
              </a:r>
              <a:r>
                <a:rPr lang="en-US" sz="2800" b="1" dirty="0">
                  <a:solidFill>
                    <a:srgbClr val="8E3432"/>
                  </a:solidFill>
                </a:rPr>
                <a:t>and </a:t>
              </a:r>
              <a:r>
                <a:rPr lang="en-US" sz="2800" b="1" dirty="0" smtClean="0">
                  <a:solidFill>
                    <a:srgbClr val="8E3432"/>
                  </a:solidFill>
                </a:rPr>
                <a:t>125 thousand </a:t>
              </a:r>
              <a:r>
                <a:rPr lang="en-US" sz="2800" b="1" dirty="0">
                  <a:solidFill>
                    <a:srgbClr val="8E3432"/>
                  </a:solidFill>
                </a:rPr>
                <a:t>photos</a:t>
              </a:r>
              <a:r>
                <a:rPr lang="ru-RU" sz="2800" b="1" dirty="0" smtClean="0">
                  <a:solidFill>
                    <a:srgbClr val="8E3432"/>
                  </a:solidFill>
                </a:rPr>
                <a:t> </a:t>
              </a:r>
              <a:endParaRPr lang="ru-RU" sz="2800" dirty="0">
                <a:solidFill>
                  <a:srgbClr val="FFB7B7"/>
                </a:solidFill>
              </a:endParaRPr>
            </a:p>
          </p:txBody>
        </p:sp>
      </p:grpSp>
      <p:pic>
        <p:nvPicPr>
          <p:cNvPr id="7169" name="Picture 1" descr="C:\Users\Мила\Desktop\Am-Indian-exbt_2163.jpg"/>
          <p:cNvPicPr>
            <a:picLocks noChangeAspect="1" noChangeArrowheads="1"/>
          </p:cNvPicPr>
          <p:nvPr/>
        </p:nvPicPr>
        <p:blipFill>
          <a:blip r:embed="rId11" cstate="email"/>
          <a:srcRect/>
          <a:stretch>
            <a:fillRect/>
          </a:stretch>
        </p:blipFill>
        <p:spPr bwMode="auto">
          <a:xfrm>
            <a:off x="467544" y="548680"/>
            <a:ext cx="8084285" cy="5760642"/>
          </a:xfrm>
          <a:prstGeom prst="rect">
            <a:avLst/>
          </a:prstGeom>
          <a:noFill/>
        </p:spPr>
      </p:pic>
      <p:pic>
        <p:nvPicPr>
          <p:cNvPr id="7170" name="Picture 2" descr="C:\Users\Мила\Desktop\700_465_fixedwidth.jpg"/>
          <p:cNvPicPr>
            <a:picLocks noChangeAspect="1" noChangeArrowheads="1"/>
          </p:cNvPicPr>
          <p:nvPr/>
        </p:nvPicPr>
        <p:blipFill>
          <a:blip r:embed="rId12" cstate="email"/>
          <a:srcRect/>
          <a:stretch>
            <a:fillRect/>
          </a:stretch>
        </p:blipFill>
        <p:spPr bwMode="auto">
          <a:xfrm>
            <a:off x="467544" y="548680"/>
            <a:ext cx="8084285" cy="5753680"/>
          </a:xfrm>
          <a:prstGeom prst="rect">
            <a:avLst/>
          </a:prstGeom>
          <a:noFill/>
        </p:spPr>
      </p:pic>
      <p:pic>
        <p:nvPicPr>
          <p:cNvPr id="7171" name="Picture 3" descr="C:\Users\Мила\Desktop\700_465_fixedwidth.jpg"/>
          <p:cNvPicPr>
            <a:picLocks noChangeAspect="1" noChangeArrowheads="1"/>
          </p:cNvPicPr>
          <p:nvPr/>
        </p:nvPicPr>
        <p:blipFill>
          <a:blip r:embed="rId13" cstate="email"/>
          <a:srcRect/>
          <a:stretch>
            <a:fillRect/>
          </a:stretch>
        </p:blipFill>
        <p:spPr bwMode="auto">
          <a:xfrm>
            <a:off x="467544" y="548680"/>
            <a:ext cx="8134624" cy="5782652"/>
          </a:xfrm>
          <a:prstGeom prst="rect">
            <a:avLst/>
          </a:prstGeom>
          <a:noFill/>
        </p:spPr>
      </p:pic>
      <p:grpSp>
        <p:nvGrpSpPr>
          <p:cNvPr id="21" name="Группа 20"/>
          <p:cNvGrpSpPr/>
          <p:nvPr/>
        </p:nvGrpSpPr>
        <p:grpSpPr>
          <a:xfrm>
            <a:off x="467544" y="548680"/>
            <a:ext cx="8243907" cy="5888144"/>
            <a:chOff x="467544" y="548680"/>
            <a:chExt cx="8129999" cy="5688632"/>
          </a:xfrm>
        </p:grpSpPr>
        <p:pic>
          <p:nvPicPr>
            <p:cNvPr id="22" name="Picture 2" descr="http://img1.liveinternet.ru/images/attach/b/2/24/8/24008579_jhtoerogfu_Melkiy.jpg"/>
            <p:cNvPicPr>
              <a:picLocks noChangeAspect="1" noChangeArrowheads="1"/>
            </p:cNvPicPr>
            <p:nvPr/>
          </p:nvPicPr>
          <p:blipFill>
            <a:blip r:embed="rId14" cstate="email"/>
            <a:srcRect/>
            <a:stretch>
              <a:fillRect/>
            </a:stretch>
          </p:blipFill>
          <p:spPr bwMode="auto">
            <a:xfrm>
              <a:off x="4572000" y="548680"/>
              <a:ext cx="4025543" cy="5688632"/>
            </a:xfrm>
            <a:prstGeom prst="rect">
              <a:avLst/>
            </a:prstGeom>
            <a:noFill/>
            <a:ln>
              <a:solidFill>
                <a:srgbClr val="8E3432"/>
              </a:solidFill>
            </a:ln>
          </p:spPr>
        </p:pic>
        <p:pic>
          <p:nvPicPr>
            <p:cNvPr id="23" name="Picture 3" descr="C:\Users\Мила\Desktop\4991798_white_cloud.jpg"/>
            <p:cNvPicPr>
              <a:picLocks noChangeAspect="1" noChangeArrowheads="1"/>
            </p:cNvPicPr>
            <p:nvPr/>
          </p:nvPicPr>
          <p:blipFill>
            <a:blip r:embed="rId15" cstate="email"/>
            <a:srcRect/>
            <a:stretch>
              <a:fillRect/>
            </a:stretch>
          </p:blipFill>
          <p:spPr bwMode="auto">
            <a:xfrm>
              <a:off x="467544" y="548680"/>
              <a:ext cx="4101497" cy="5688632"/>
            </a:xfrm>
            <a:prstGeom prst="rect">
              <a:avLst/>
            </a:prstGeom>
            <a:noFill/>
            <a:ln>
              <a:solidFill>
                <a:srgbClr val="8E3432"/>
              </a:solidFill>
            </a:ln>
          </p:spPr>
        </p:pic>
      </p:grpSp>
    </p:spTree>
    <p:extLst>
      <p:ext uri="{BB962C8B-B14F-4D97-AF65-F5344CB8AC3E}">
        <p14:creationId xmlns="" xmlns:p14="http://schemas.microsoft.com/office/powerpoint/2010/main" val="27347767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10000"/>
                                  </p:stCondLst>
                                  <p:childTnLst>
                                    <p:animEffect transition="out" filter="fade">
                                      <p:cBhvr>
                                        <p:cTn id="6" dur="5000"/>
                                        <p:tgtEl>
                                          <p:spTgt spid="8"/>
                                        </p:tgtEl>
                                      </p:cBhvr>
                                    </p:animEffect>
                                    <p:set>
                                      <p:cBhvr>
                                        <p:cTn id="7" dur="1" fill="hold">
                                          <p:stCondLst>
                                            <p:cond delay="4999"/>
                                          </p:stCondLst>
                                        </p:cTn>
                                        <p:tgtEl>
                                          <p:spTgt spid="8"/>
                                        </p:tgtEl>
                                        <p:attrNameLst>
                                          <p:attrName>style.visibility</p:attrName>
                                        </p:attrNameLst>
                                      </p:cBhvr>
                                      <p:to>
                                        <p:strVal val="hidden"/>
                                      </p:to>
                                    </p:set>
                                  </p:childTnLst>
                                </p:cTn>
                              </p:par>
                              <p:par>
                                <p:cTn id="8" presetID="10" presetClass="entr" presetSubtype="0" fill="hold" nodeType="withEffect">
                                  <p:stCondLst>
                                    <p:cond delay="10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0"/>
                                        <p:tgtEl>
                                          <p:spTgt spid="9"/>
                                        </p:tgtEl>
                                      </p:cBhvr>
                                    </p:animEffect>
                                  </p:childTnLst>
                                </p:cTn>
                              </p:par>
                            </p:childTnLst>
                          </p:cTn>
                        </p:par>
                        <p:par>
                          <p:cTn id="11" fill="hold">
                            <p:stCondLst>
                              <p:cond delay="15000"/>
                            </p:stCondLst>
                            <p:childTnLst>
                              <p:par>
                                <p:cTn id="12" presetID="10" presetClass="exit" presetSubtype="0" fill="hold" nodeType="afterEffect">
                                  <p:stCondLst>
                                    <p:cond delay="10000"/>
                                  </p:stCondLst>
                                  <p:childTnLst>
                                    <p:animEffect transition="out" filter="fade">
                                      <p:cBhvr>
                                        <p:cTn id="13" dur="5000"/>
                                        <p:tgtEl>
                                          <p:spTgt spid="9"/>
                                        </p:tgtEl>
                                      </p:cBhvr>
                                    </p:animEffect>
                                    <p:set>
                                      <p:cBhvr>
                                        <p:cTn id="14" dur="1" fill="hold">
                                          <p:stCondLst>
                                            <p:cond delay="4999"/>
                                          </p:stCondLst>
                                        </p:cTn>
                                        <p:tgtEl>
                                          <p:spTgt spid="9"/>
                                        </p:tgtEl>
                                        <p:attrNameLst>
                                          <p:attrName>style.visibility</p:attrName>
                                        </p:attrNameLst>
                                      </p:cBhvr>
                                      <p:to>
                                        <p:strVal val="hidden"/>
                                      </p:to>
                                    </p:set>
                                  </p:childTnLst>
                                </p:cTn>
                              </p:par>
                              <p:par>
                                <p:cTn id="15" presetID="10" presetClass="entr" presetSubtype="0" fill="hold" nodeType="withEffect">
                                  <p:stCondLst>
                                    <p:cond delay="10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0"/>
                                        <p:tgtEl>
                                          <p:spTgt spid="14"/>
                                        </p:tgtEl>
                                      </p:cBhvr>
                                    </p:animEffect>
                                  </p:childTnLst>
                                </p:cTn>
                              </p:par>
                            </p:childTnLst>
                          </p:cTn>
                        </p:par>
                        <p:par>
                          <p:cTn id="18" fill="hold">
                            <p:stCondLst>
                              <p:cond delay="30000"/>
                            </p:stCondLst>
                            <p:childTnLst>
                              <p:par>
                                <p:cTn id="19" presetID="10" presetClass="exit" presetSubtype="0" fill="hold" nodeType="afterEffect">
                                  <p:stCondLst>
                                    <p:cond delay="10000"/>
                                  </p:stCondLst>
                                  <p:childTnLst>
                                    <p:animEffect transition="out" filter="fade">
                                      <p:cBhvr>
                                        <p:cTn id="20" dur="5000"/>
                                        <p:tgtEl>
                                          <p:spTgt spid="14"/>
                                        </p:tgtEl>
                                      </p:cBhvr>
                                    </p:animEffect>
                                    <p:set>
                                      <p:cBhvr>
                                        <p:cTn id="21" dur="1" fill="hold">
                                          <p:stCondLst>
                                            <p:cond delay="4999"/>
                                          </p:stCondLst>
                                        </p:cTn>
                                        <p:tgtEl>
                                          <p:spTgt spid="14"/>
                                        </p:tgtEl>
                                        <p:attrNameLst>
                                          <p:attrName>style.visibility</p:attrName>
                                        </p:attrNameLst>
                                      </p:cBhvr>
                                      <p:to>
                                        <p:strVal val="hidden"/>
                                      </p:to>
                                    </p:set>
                                  </p:childTnLst>
                                </p:cTn>
                              </p:par>
                              <p:par>
                                <p:cTn id="22" presetID="10" presetClass="entr" presetSubtype="0" fill="hold" nodeType="withEffect">
                                  <p:stCondLst>
                                    <p:cond delay="10000"/>
                                  </p:stCondLst>
                                  <p:childTnLst>
                                    <p:set>
                                      <p:cBhvr>
                                        <p:cTn id="23" dur="1" fill="hold">
                                          <p:stCondLst>
                                            <p:cond delay="0"/>
                                          </p:stCondLst>
                                        </p:cTn>
                                        <p:tgtEl>
                                          <p:spTgt spid="7169"/>
                                        </p:tgtEl>
                                        <p:attrNameLst>
                                          <p:attrName>style.visibility</p:attrName>
                                        </p:attrNameLst>
                                      </p:cBhvr>
                                      <p:to>
                                        <p:strVal val="visible"/>
                                      </p:to>
                                    </p:set>
                                    <p:animEffect transition="in" filter="fade">
                                      <p:cBhvr>
                                        <p:cTn id="24" dur="2000"/>
                                        <p:tgtEl>
                                          <p:spTgt spid="7169"/>
                                        </p:tgtEl>
                                      </p:cBhvr>
                                    </p:animEffect>
                                  </p:childTnLst>
                                </p:cTn>
                              </p:par>
                            </p:childTnLst>
                          </p:cTn>
                        </p:par>
                        <p:par>
                          <p:cTn id="25" fill="hold">
                            <p:stCondLst>
                              <p:cond delay="45000"/>
                            </p:stCondLst>
                            <p:childTnLst>
                              <p:par>
                                <p:cTn id="26" presetID="10" presetClass="entr" presetSubtype="0" fill="hold" nodeType="afterEffect">
                                  <p:stCondLst>
                                    <p:cond delay="4000"/>
                                  </p:stCondLst>
                                  <p:childTnLst>
                                    <p:set>
                                      <p:cBhvr>
                                        <p:cTn id="27" dur="1" fill="hold">
                                          <p:stCondLst>
                                            <p:cond delay="0"/>
                                          </p:stCondLst>
                                        </p:cTn>
                                        <p:tgtEl>
                                          <p:spTgt spid="7170"/>
                                        </p:tgtEl>
                                        <p:attrNameLst>
                                          <p:attrName>style.visibility</p:attrName>
                                        </p:attrNameLst>
                                      </p:cBhvr>
                                      <p:to>
                                        <p:strVal val="visible"/>
                                      </p:to>
                                    </p:set>
                                    <p:animEffect transition="in" filter="fade">
                                      <p:cBhvr>
                                        <p:cTn id="28" dur="2000"/>
                                        <p:tgtEl>
                                          <p:spTgt spid="7170"/>
                                        </p:tgtEl>
                                      </p:cBhvr>
                                    </p:animEffect>
                                  </p:childTnLst>
                                </p:cTn>
                              </p:par>
                            </p:childTnLst>
                          </p:cTn>
                        </p:par>
                        <p:par>
                          <p:cTn id="29" fill="hold">
                            <p:stCondLst>
                              <p:cond delay="51000"/>
                            </p:stCondLst>
                            <p:childTnLst>
                              <p:par>
                                <p:cTn id="30" presetID="10" presetClass="entr" presetSubtype="0" fill="hold" nodeType="afterEffect">
                                  <p:stCondLst>
                                    <p:cond delay="4000"/>
                                  </p:stCondLst>
                                  <p:childTnLst>
                                    <p:set>
                                      <p:cBhvr>
                                        <p:cTn id="31" dur="1" fill="hold">
                                          <p:stCondLst>
                                            <p:cond delay="0"/>
                                          </p:stCondLst>
                                        </p:cTn>
                                        <p:tgtEl>
                                          <p:spTgt spid="7171"/>
                                        </p:tgtEl>
                                        <p:attrNameLst>
                                          <p:attrName>style.visibility</p:attrName>
                                        </p:attrNameLst>
                                      </p:cBhvr>
                                      <p:to>
                                        <p:strVal val="visible"/>
                                      </p:to>
                                    </p:set>
                                    <p:animEffect transition="in" filter="fade">
                                      <p:cBhvr>
                                        <p:cTn id="32" dur="2000"/>
                                        <p:tgtEl>
                                          <p:spTgt spid="7171"/>
                                        </p:tgtEl>
                                      </p:cBhvr>
                                    </p:animEffect>
                                  </p:childTnLst>
                                </p:cTn>
                              </p:par>
                            </p:childTnLst>
                          </p:cTn>
                        </p:par>
                        <p:par>
                          <p:cTn id="33" fill="hold">
                            <p:stCondLst>
                              <p:cond delay="57000"/>
                            </p:stCondLst>
                            <p:childTnLst>
                              <p:par>
                                <p:cTn id="34" presetID="10" presetClass="entr" presetSubtype="0" fill="hold" nodeType="afterEffect">
                                  <p:stCondLst>
                                    <p:cond delay="40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email"/>
          <a:stretch>
            <a:fillRect/>
          </a:stretch>
        </p:blipFill>
        <p:spPr bwMode="auto">
          <a:xfrm>
            <a:off x="334355" y="332656"/>
            <a:ext cx="8427282" cy="59766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cstate="email"/>
          <a:stretch>
            <a:fillRect/>
          </a:stretch>
        </p:blipFill>
        <p:spPr bwMode="auto">
          <a:xfrm>
            <a:off x="323568" y="332656"/>
            <a:ext cx="8448859" cy="59893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email"/>
          <a:stretch>
            <a:fillRect/>
          </a:stretch>
        </p:blipFill>
        <p:spPr bwMode="auto">
          <a:xfrm>
            <a:off x="339076" y="332656"/>
            <a:ext cx="8417843" cy="605148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5" cstate="email"/>
          <a:stretch>
            <a:fillRect/>
          </a:stretch>
        </p:blipFill>
        <p:spPr bwMode="auto">
          <a:xfrm>
            <a:off x="316836" y="389688"/>
            <a:ext cx="8440083" cy="61038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6" cstate="email"/>
          <a:stretch>
            <a:fillRect/>
          </a:stretch>
        </p:blipFill>
        <p:spPr bwMode="auto">
          <a:xfrm>
            <a:off x="318784" y="344125"/>
            <a:ext cx="8438135" cy="61494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 name="Picture 4"/>
          <p:cNvPicPr>
            <a:picLocks noChangeAspect="1" noChangeArrowheads="1"/>
          </p:cNvPicPr>
          <p:nvPr/>
        </p:nvPicPr>
        <p:blipFill>
          <a:blip r:embed="rId7" cstate="email"/>
          <a:stretch>
            <a:fillRect/>
          </a:stretch>
        </p:blipFill>
        <p:spPr bwMode="auto">
          <a:xfrm>
            <a:off x="342705" y="389688"/>
            <a:ext cx="8526661" cy="6190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 name="Picture 10" descr="http://gifanimation.ru/images/ludi/peopls157.gif"/>
          <p:cNvPicPr>
            <a:picLocks noChangeAspect="1" noChangeArrowheads="1" noCrop="1"/>
          </p:cNvPicPr>
          <p:nvPr/>
        </p:nvPicPr>
        <p:blipFill>
          <a:blip r:embed="rId8" cstate="email"/>
          <a:stretch>
            <a:fillRect/>
          </a:stretch>
        </p:blipFill>
        <p:spPr bwMode="auto">
          <a:xfrm>
            <a:off x="7380312" y="332656"/>
            <a:ext cx="1549348" cy="1394412"/>
          </a:xfrm>
          <a:prstGeom prst="rect">
            <a:avLst/>
          </a:prstGeom>
          <a:noFill/>
          <a:ln w="9525">
            <a:noFill/>
            <a:miter lim="800000"/>
            <a:headEnd/>
            <a:tailEnd/>
          </a:ln>
        </p:spPr>
      </p:pic>
      <p:sp>
        <p:nvSpPr>
          <p:cNvPr id="12" name="Прямоугольник 11"/>
          <p:cNvSpPr/>
          <p:nvPr/>
        </p:nvSpPr>
        <p:spPr>
          <a:xfrm>
            <a:off x="342704" y="2348880"/>
            <a:ext cx="8526661" cy="1323439"/>
          </a:xfrm>
          <a:prstGeom prst="rect">
            <a:avLst/>
          </a:prstGeom>
          <a:solidFill>
            <a:srgbClr val="0C376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lvl="0" algn="ctr"/>
            <a:r>
              <a:rPr lang="ru-RU" sz="4000" b="1" dirty="0" smtClean="0">
                <a:solidFill>
                  <a:schemeClr val="bg1"/>
                </a:solidFill>
              </a:rPr>
              <a:t>Моя родина – там, где есть свобода</a:t>
            </a:r>
          </a:p>
          <a:p>
            <a:pPr lvl="0" algn="ctr"/>
            <a:r>
              <a:rPr lang="ru-RU" sz="4000" b="1" dirty="0" smtClean="0">
                <a:solidFill>
                  <a:schemeClr val="bg1"/>
                </a:solidFill>
              </a:rPr>
              <a:t>                            </a:t>
            </a:r>
            <a:r>
              <a:rPr lang="ru-RU" sz="3600" b="1" dirty="0" smtClean="0">
                <a:solidFill>
                  <a:schemeClr val="bg1"/>
                </a:solidFill>
              </a:rPr>
              <a:t>Т. </a:t>
            </a:r>
            <a:r>
              <a:rPr lang="ru-RU" sz="3600" b="1" dirty="0" err="1" smtClean="0">
                <a:solidFill>
                  <a:schemeClr val="bg1"/>
                </a:solidFill>
              </a:rPr>
              <a:t>Джефферсон</a:t>
            </a:r>
            <a:endParaRPr lang="ru-RU" sz="3600" b="1" dirty="0">
              <a:solidFill>
                <a:schemeClr val="bg1"/>
              </a:solidFill>
            </a:endParaRPr>
          </a:p>
        </p:txBody>
      </p:sp>
    </p:spTree>
    <p:extLst>
      <p:ext uri="{BB962C8B-B14F-4D97-AF65-F5344CB8AC3E}">
        <p14:creationId xmlns="" xmlns:p14="http://schemas.microsoft.com/office/powerpoint/2010/main" val="8021948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2500"/>
                                  </p:stCondLst>
                                  <p:childTnLst>
                                    <p:set>
                                      <p:cBhvr>
                                        <p:cTn id="10" dur="1" fill="hold">
                                          <p:stCondLst>
                                            <p:cond delay="0"/>
                                          </p:stCondLst>
                                        </p:cTn>
                                        <p:tgtEl>
                                          <p:spTgt spid="2052"/>
                                        </p:tgtEl>
                                        <p:attrNameLst>
                                          <p:attrName>style.visibility</p:attrName>
                                        </p:attrNameLst>
                                      </p:cBhvr>
                                      <p:to>
                                        <p:strVal val="visible"/>
                                      </p:to>
                                    </p:set>
                                    <p:animEffect transition="in" filter="fade">
                                      <p:cBhvr>
                                        <p:cTn id="11" dur="5000"/>
                                        <p:tgtEl>
                                          <p:spTgt spid="2052"/>
                                        </p:tgtEl>
                                      </p:cBhvr>
                                    </p:animEffect>
                                  </p:childTnLst>
                                </p:cTn>
                              </p:par>
                            </p:childTnLst>
                          </p:cTn>
                        </p:par>
                        <p:par>
                          <p:cTn id="12" fill="hold">
                            <p:stCondLst>
                              <p:cond delay="8000"/>
                            </p:stCondLst>
                            <p:childTnLst>
                              <p:par>
                                <p:cTn id="13" presetID="10" presetClass="entr" presetSubtype="0" fill="hold" nodeType="afterEffect">
                                  <p:stCondLst>
                                    <p:cond delay="2500"/>
                                  </p:stCondLst>
                                  <p:childTnLst>
                                    <p:set>
                                      <p:cBhvr>
                                        <p:cTn id="14" dur="1" fill="hold">
                                          <p:stCondLst>
                                            <p:cond delay="0"/>
                                          </p:stCondLst>
                                        </p:cTn>
                                        <p:tgtEl>
                                          <p:spTgt spid="2053"/>
                                        </p:tgtEl>
                                        <p:attrNameLst>
                                          <p:attrName>style.visibility</p:attrName>
                                        </p:attrNameLst>
                                      </p:cBhvr>
                                      <p:to>
                                        <p:strVal val="visible"/>
                                      </p:to>
                                    </p:set>
                                    <p:animEffect transition="in" filter="fade">
                                      <p:cBhvr>
                                        <p:cTn id="15" dur="5000"/>
                                        <p:tgtEl>
                                          <p:spTgt spid="2053"/>
                                        </p:tgtEl>
                                      </p:cBhvr>
                                    </p:animEffect>
                                  </p:childTnLst>
                                </p:cTn>
                              </p:par>
                            </p:childTnLst>
                          </p:cTn>
                        </p:par>
                        <p:par>
                          <p:cTn id="16" fill="hold">
                            <p:stCondLst>
                              <p:cond delay="15500"/>
                            </p:stCondLst>
                            <p:childTnLst>
                              <p:par>
                                <p:cTn id="17" presetID="10" presetClass="entr" presetSubtype="0" fill="hold" nodeType="afterEffect">
                                  <p:stCondLst>
                                    <p:cond delay="250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5000"/>
                                        <p:tgtEl>
                                          <p:spTgt spid="2056"/>
                                        </p:tgtEl>
                                      </p:cBhvr>
                                    </p:animEffect>
                                  </p:childTnLst>
                                </p:cTn>
                              </p:par>
                            </p:childTnLst>
                          </p:cTn>
                        </p:par>
                        <p:par>
                          <p:cTn id="20" fill="hold">
                            <p:stCondLst>
                              <p:cond delay="23000"/>
                            </p:stCondLst>
                            <p:childTnLst>
                              <p:par>
                                <p:cTn id="21" presetID="10" presetClass="entr" presetSubtype="0" fill="hold" nodeType="afterEffect">
                                  <p:stCondLst>
                                    <p:cond delay="3000"/>
                                  </p:stCondLst>
                                  <p:childTnLst>
                                    <p:set>
                                      <p:cBhvr>
                                        <p:cTn id="22" dur="1" fill="hold">
                                          <p:stCondLst>
                                            <p:cond delay="0"/>
                                          </p:stCondLst>
                                        </p:cTn>
                                        <p:tgtEl>
                                          <p:spTgt spid="2058"/>
                                        </p:tgtEl>
                                        <p:attrNameLst>
                                          <p:attrName>style.visibility</p:attrName>
                                        </p:attrNameLst>
                                      </p:cBhvr>
                                      <p:to>
                                        <p:strVal val="visible"/>
                                      </p:to>
                                    </p:set>
                                    <p:animEffect transition="in" filter="fade">
                                      <p:cBhvr>
                                        <p:cTn id="23" dur="5000"/>
                                        <p:tgtEl>
                                          <p:spTgt spid="2058"/>
                                        </p:tgtEl>
                                      </p:cBhvr>
                                    </p:animEffect>
                                  </p:childTnLst>
                                </p:cTn>
                              </p:par>
                            </p:childTnLst>
                          </p:cTn>
                        </p:par>
                        <p:par>
                          <p:cTn id="24" fill="hold">
                            <p:stCondLst>
                              <p:cond delay="31000"/>
                            </p:stCondLst>
                            <p:childTnLst>
                              <p:par>
                                <p:cTn id="25" presetID="10" presetClass="entr" presetSubtype="0" fill="hold" nodeType="afterEffect">
                                  <p:stCondLst>
                                    <p:cond delay="35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0"/>
                                        <p:tgtEl>
                                          <p:spTgt spid="3"/>
                                        </p:tgtEl>
                                      </p:cBhvr>
                                    </p:animEffect>
                                  </p:childTnLst>
                                </p:cTn>
                              </p:par>
                            </p:childTnLst>
                          </p:cTn>
                        </p:par>
                        <p:par>
                          <p:cTn id="28" fill="hold">
                            <p:stCondLst>
                              <p:cond delay="395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Прямоугольник 1"/>
          <p:cNvSpPr/>
          <p:nvPr/>
        </p:nvSpPr>
        <p:spPr>
          <a:xfrm>
            <a:off x="251520" y="260648"/>
            <a:ext cx="8892480" cy="7048083"/>
          </a:xfrm>
          <a:prstGeom prst="rect">
            <a:avLst/>
          </a:prstGeom>
        </p:spPr>
        <p:txBody>
          <a:bodyPr wrap="square">
            <a:spAutoFit/>
          </a:bodyPr>
          <a:lstStyle/>
          <a:p>
            <a:pPr algn="ctr"/>
            <a:r>
              <a:rPr lang="ru-RU" sz="2000" b="1" dirty="0" smtClean="0">
                <a:solidFill>
                  <a:srgbClr val="002060"/>
                </a:solidFill>
              </a:rPr>
              <a:t>Информационные источники:</a:t>
            </a:r>
            <a:endParaRPr lang="ru-RU" sz="2000" b="1" dirty="0" smtClean="0">
              <a:solidFill>
                <a:srgbClr val="002060"/>
              </a:solidFill>
              <a:hlinkClick r:id="rId2"/>
            </a:endParaRPr>
          </a:p>
          <a:p>
            <a:r>
              <a:rPr lang="ru-RU" sz="1200" b="1" dirty="0" smtClean="0"/>
              <a:t>Слайд 1.</a:t>
            </a:r>
            <a:r>
              <a:rPr lang="ru-RU" sz="1200" b="1" dirty="0" smtClean="0">
                <a:hlinkClick r:id="rId2"/>
              </a:rPr>
              <a:t> </a:t>
            </a:r>
            <a:r>
              <a:rPr lang="en-US" sz="1200" dirty="0" smtClean="0">
                <a:hlinkClick r:id="rId3"/>
              </a:rPr>
              <a:t>http://www.cs.cmu.edu/~yke/photoqual/results/statue/Flag%20and%20Statue%20of%20Liberty.jpg</a:t>
            </a:r>
            <a:r>
              <a:rPr lang="ru-RU" sz="1200" dirty="0" smtClean="0"/>
              <a:t> </a:t>
            </a:r>
          </a:p>
          <a:p>
            <a:r>
              <a:rPr lang="ru-RU" sz="1200" b="1" dirty="0" smtClean="0"/>
              <a:t>Слайд 2.  </a:t>
            </a:r>
            <a:r>
              <a:rPr lang="en-US" sz="1200" dirty="0" smtClean="0">
                <a:hlinkClick r:id="rId4"/>
              </a:rPr>
              <a:t>http://im7-tub-ru.yandex.net/i?id=220902997-10-72&amp;n=5</a:t>
            </a:r>
            <a:r>
              <a:rPr lang="ru-RU" sz="1200" dirty="0" smtClean="0"/>
              <a:t> Вашингтон </a:t>
            </a:r>
          </a:p>
          <a:p>
            <a:r>
              <a:rPr lang="ru-RU" sz="1200" b="1" dirty="0" smtClean="0"/>
              <a:t>Слайд 3. </a:t>
            </a:r>
            <a:r>
              <a:rPr lang="en-US" sz="1200" dirty="0">
                <a:hlinkClick r:id="rId5"/>
              </a:rPr>
              <a:t>http://</a:t>
            </a:r>
            <a:r>
              <a:rPr lang="en-US" sz="1200" dirty="0" smtClean="0">
                <a:hlinkClick r:id="rId5"/>
              </a:rPr>
              <a:t>s2.e-monsite.com/2010/02/20/02/resize_550_550/Mall_shot_plate.jpg</a:t>
            </a:r>
            <a:r>
              <a:rPr lang="ru-RU" sz="1200" dirty="0" smtClean="0"/>
              <a:t>  -  фон</a:t>
            </a:r>
          </a:p>
          <a:p>
            <a:r>
              <a:rPr lang="en-US" sz="1200" dirty="0" smtClean="0">
                <a:hlinkClick r:id="rId6"/>
              </a:rPr>
              <a:t>http://gigamir.net/upload/img/content/originnal_ba33202f98e3507ade5d78c9e12e45d1.jpg</a:t>
            </a:r>
            <a:r>
              <a:rPr lang="ru-RU" sz="1200" dirty="0" smtClean="0"/>
              <a:t>  - мемориал </a:t>
            </a:r>
            <a:r>
              <a:rPr lang="ru-RU" sz="1200" dirty="0" err="1" smtClean="0"/>
              <a:t>Джефферсона</a:t>
            </a:r>
            <a:endParaRPr lang="ru-RU" sz="1200" dirty="0" smtClean="0"/>
          </a:p>
          <a:p>
            <a:r>
              <a:rPr lang="en-US" sz="1200" dirty="0" smtClean="0">
                <a:hlinkClick r:id="rId7"/>
              </a:rPr>
              <a:t>http://upload.wikimedia.org/wikipedia/commons/thumb/a/af/WhiteHouseSouthFacade.JPG/800px-WhiteHouseSouthFacade.JPG</a:t>
            </a:r>
            <a:r>
              <a:rPr lang="ru-RU" sz="1200" dirty="0" smtClean="0">
                <a:hlinkClick r:id="rId7"/>
              </a:rPr>
              <a:t>-</a:t>
            </a:r>
            <a:r>
              <a:rPr lang="ru-RU" sz="1200" dirty="0" smtClean="0"/>
              <a:t> Белый дом</a:t>
            </a:r>
          </a:p>
          <a:p>
            <a:r>
              <a:rPr lang="en-US" sz="1200" dirty="0" smtClean="0">
                <a:hlinkClick r:id="rId8"/>
              </a:rPr>
              <a:t>http://gdb.rferl.org/D64DB4BD-C9B6-4E52-8EA7-9D54EAD78EF4_mw800_mh600_s.jpg </a:t>
            </a:r>
            <a:r>
              <a:rPr lang="ru-RU" sz="1200" dirty="0" smtClean="0"/>
              <a:t>- Капитолий</a:t>
            </a:r>
          </a:p>
          <a:p>
            <a:r>
              <a:rPr lang="en-US" sz="1200" dirty="0" smtClean="0">
                <a:hlinkClick r:id="rId9"/>
              </a:rPr>
              <a:t>http://wolverines.belenjesuit.org/closeup/CLOSE%20UP%20Web%20pictures/2001%20NGA.jpg</a:t>
            </a:r>
            <a:r>
              <a:rPr lang="ru-RU" sz="1200" dirty="0" smtClean="0"/>
              <a:t>  - национальная галерея искусств</a:t>
            </a:r>
          </a:p>
          <a:p>
            <a:r>
              <a:rPr lang="en-US" sz="1200" dirty="0" smtClean="0">
                <a:hlinkClick r:id="rId10"/>
              </a:rPr>
              <a:t>http://www.d-dialog.ru/media/tour/large/917.jpg</a:t>
            </a:r>
            <a:r>
              <a:rPr lang="ru-RU" sz="1200" dirty="0" smtClean="0"/>
              <a:t> </a:t>
            </a:r>
            <a:r>
              <a:rPr lang="en-US" sz="1200" dirty="0" smtClean="0"/>
              <a:t>– </a:t>
            </a:r>
            <a:r>
              <a:rPr lang="ru-RU" sz="1200" dirty="0" smtClean="0"/>
              <a:t>музей индейцев</a:t>
            </a:r>
          </a:p>
          <a:p>
            <a:r>
              <a:rPr lang="ru-RU" sz="1200" dirty="0">
                <a:hlinkClick r:id="rId11"/>
              </a:rPr>
              <a:t>http://www.audiopoisk.com/track/no/mp3/frenk-sinatra---amerika-amerika---prekrasnaa</a:t>
            </a:r>
            <a:r>
              <a:rPr lang="ru-RU" sz="1200" dirty="0" smtClean="0">
                <a:hlinkClick r:id="rId11"/>
              </a:rPr>
              <a:t>/</a:t>
            </a:r>
            <a:r>
              <a:rPr lang="ru-RU" sz="1200" dirty="0" smtClean="0"/>
              <a:t>  - </a:t>
            </a:r>
            <a:r>
              <a:rPr lang="ru-RU" sz="1200" dirty="0"/>
              <a:t>песня </a:t>
            </a:r>
            <a:r>
              <a:rPr lang="ru-RU" sz="1200" dirty="0" err="1"/>
              <a:t>Ф.Синатра</a:t>
            </a:r>
            <a:r>
              <a:rPr lang="ru-RU" sz="1200" dirty="0"/>
              <a:t>. Америка</a:t>
            </a:r>
          </a:p>
          <a:p>
            <a:r>
              <a:rPr lang="ru-RU" sz="1200" b="1" dirty="0" smtClean="0"/>
              <a:t>Слайд 4.  </a:t>
            </a:r>
            <a:r>
              <a:rPr lang="en-US" sz="1200" dirty="0" smtClean="0">
                <a:hlinkClick r:id="rId6"/>
              </a:rPr>
              <a:t>http</a:t>
            </a:r>
            <a:r>
              <a:rPr lang="en-US" sz="1200" dirty="0">
                <a:hlinkClick r:id="rId6"/>
              </a:rPr>
              <a:t>://</a:t>
            </a:r>
            <a:r>
              <a:rPr lang="en-US" sz="1200" dirty="0" smtClean="0">
                <a:hlinkClick r:id="rId6"/>
              </a:rPr>
              <a:t>gigamir.net/upload/img/content/originnal_ba33202f98e3507ade5d78c9e12e45d1.jpg</a:t>
            </a:r>
            <a:r>
              <a:rPr lang="ru-RU" sz="1200" dirty="0" smtClean="0"/>
              <a:t>  фон</a:t>
            </a:r>
            <a:endParaRPr lang="ru-RU" sz="1200" u="sng" dirty="0" smtClean="0"/>
          </a:p>
          <a:p>
            <a:r>
              <a:rPr lang="en-US" sz="1200" dirty="0" smtClean="0">
                <a:hlinkClick r:id="rId12"/>
              </a:rPr>
              <a:t>http</a:t>
            </a:r>
            <a:r>
              <a:rPr lang="en-US" sz="1200" dirty="0">
                <a:hlinkClick r:id="rId12"/>
              </a:rPr>
              <a:t>://</a:t>
            </a:r>
            <a:r>
              <a:rPr lang="en-US" sz="1200" dirty="0" smtClean="0">
                <a:hlinkClick r:id="rId12"/>
              </a:rPr>
              <a:t>www.dailypress.com/media/photo/2009-05/47155321.jpg</a:t>
            </a:r>
            <a:r>
              <a:rPr lang="ru-RU" sz="1200" dirty="0" smtClean="0"/>
              <a:t> -Томас </a:t>
            </a:r>
            <a:r>
              <a:rPr lang="ru-RU" sz="1200" dirty="0" err="1" smtClean="0"/>
              <a:t>Джефферсон</a:t>
            </a:r>
            <a:endParaRPr lang="ru-RU" sz="1200" dirty="0" smtClean="0"/>
          </a:p>
          <a:p>
            <a:r>
              <a:rPr lang="en-US" sz="1200" dirty="0">
                <a:hlinkClick r:id="rId13"/>
              </a:rPr>
              <a:t>http://upload.wikimedia.org/wikipedia/commons/thumb/0/02/Jefferson_Memorial_with_Declaration_preamble.jpg/300px-Jefferson_Memorial_with_Declaration_preamble.jpg</a:t>
            </a:r>
            <a:endParaRPr lang="ru-RU" sz="1200" dirty="0"/>
          </a:p>
          <a:p>
            <a:r>
              <a:rPr lang="en-US" sz="1200" dirty="0">
                <a:hlinkClick r:id="rId14"/>
              </a:rPr>
              <a:t>http://</a:t>
            </a:r>
            <a:r>
              <a:rPr lang="en-US" sz="1200" dirty="0" smtClean="0">
                <a:hlinkClick r:id="rId14"/>
              </a:rPr>
              <a:t>i063.radikal.ru/1106/14/d0fde8d9fc8f.jpg</a:t>
            </a:r>
            <a:endParaRPr lang="ru-RU" sz="1200" dirty="0" smtClean="0"/>
          </a:p>
          <a:p>
            <a:r>
              <a:rPr lang="en-US" sz="1200" dirty="0">
                <a:hlinkClick r:id="rId15"/>
              </a:rPr>
              <a:t>http://</a:t>
            </a:r>
            <a:r>
              <a:rPr lang="en-US" sz="1200" dirty="0" smtClean="0">
                <a:hlinkClick r:id="rId15"/>
              </a:rPr>
              <a:t>myamericanodyssey.com/wp-content/uploads/2011/08/Thomas_Jefferson_by_Peale_1800.jpg</a:t>
            </a:r>
            <a:r>
              <a:rPr lang="ru-RU" sz="1200" dirty="0" smtClean="0"/>
              <a:t> </a:t>
            </a:r>
            <a:endParaRPr lang="ru-RU" sz="1200" dirty="0"/>
          </a:p>
          <a:p>
            <a:r>
              <a:rPr lang="en-US" sz="1200" dirty="0">
                <a:hlinkClick r:id="rId16"/>
              </a:rPr>
              <a:t>http://</a:t>
            </a:r>
            <a:r>
              <a:rPr lang="en-US" sz="1200" dirty="0" smtClean="0">
                <a:hlinkClick r:id="rId16"/>
              </a:rPr>
              <a:t>open.az/uploads/posts/2009-08/1249277985_vetton_ru_182.jpg</a:t>
            </a:r>
            <a:r>
              <a:rPr lang="ru-RU" sz="1200" dirty="0" smtClean="0"/>
              <a:t>  </a:t>
            </a:r>
          </a:p>
          <a:p>
            <a:r>
              <a:rPr lang="ru-RU" sz="1200" b="1" dirty="0" smtClean="0"/>
              <a:t>Слайд 5. </a:t>
            </a:r>
            <a:r>
              <a:rPr lang="en-US" sz="1200" dirty="0" smtClean="0">
                <a:hlinkClick r:id="rId17"/>
              </a:rPr>
              <a:t>http://www.whitehousemuseum.org/grounds/white-house-1984-overview-nw.jpg</a:t>
            </a:r>
            <a:endParaRPr lang="ru-RU" sz="1200" dirty="0" smtClean="0"/>
          </a:p>
          <a:p>
            <a:r>
              <a:rPr lang="en-US" sz="1200" dirty="0" smtClean="0">
                <a:hlinkClick r:id="rId18"/>
              </a:rPr>
              <a:t>http://geo-tur.narod.ru/NAmerica/usa/08.jpg</a:t>
            </a:r>
            <a:endParaRPr lang="ru-RU" sz="1200" dirty="0" smtClean="0"/>
          </a:p>
          <a:p>
            <a:r>
              <a:rPr lang="ru-RU" sz="1200" b="1" dirty="0" smtClean="0"/>
              <a:t>Слайд 6. </a:t>
            </a:r>
            <a:r>
              <a:rPr lang="en-US" sz="1200" dirty="0" smtClean="0">
                <a:hlinkClick r:id="rId19"/>
              </a:rPr>
              <a:t>http://journaluga.ru/uploads/oval-office_1706194i.jpg</a:t>
            </a:r>
            <a:endParaRPr lang="ru-RU" sz="1200" dirty="0" smtClean="0"/>
          </a:p>
          <a:p>
            <a:r>
              <a:rPr lang="en-US" sz="1200" dirty="0" smtClean="0">
                <a:hlinkClick r:id="rId20"/>
              </a:rPr>
              <a:t>http://upload.wikimedia.org/wikipedia/commons/b/b6/Oval_Office_from_above.jpg</a:t>
            </a:r>
            <a:endParaRPr lang="ru-RU" sz="1200" dirty="0" smtClean="0"/>
          </a:p>
          <a:p>
            <a:r>
              <a:rPr lang="en-US" sz="1200" dirty="0" smtClean="0">
                <a:hlinkClick r:id="rId21"/>
              </a:rPr>
              <a:t>http://www.officesnapshots.com/wp-content/galleries/prez/prez5.jpg</a:t>
            </a:r>
            <a:endParaRPr lang="ru-RU" sz="1200" dirty="0" smtClean="0"/>
          </a:p>
          <a:p>
            <a:r>
              <a:rPr lang="ru-RU" sz="1200" b="1" dirty="0" smtClean="0"/>
              <a:t>Слайд 7. </a:t>
            </a:r>
            <a:r>
              <a:rPr lang="en-US" sz="1200" dirty="0" smtClean="0">
                <a:hlinkClick r:id="rId22"/>
              </a:rPr>
              <a:t>http://www.ushistory.ru/images/stories/0obama-blue-room.jpg</a:t>
            </a:r>
            <a:r>
              <a:rPr lang="ru-RU" sz="1200" dirty="0" smtClean="0"/>
              <a:t> </a:t>
            </a:r>
            <a:endParaRPr lang="ru-RU" sz="1200" dirty="0" smtClean="0">
              <a:hlinkClick r:id="rId23"/>
            </a:endParaRPr>
          </a:p>
          <a:p>
            <a:r>
              <a:rPr lang="en-US" sz="1200" dirty="0" smtClean="0">
                <a:hlinkClick r:id="rId23"/>
              </a:rPr>
              <a:t>http://mudrila.ru/content/2010/01/04/whiteh/whiteh10.jpg</a:t>
            </a:r>
            <a:endParaRPr lang="ru-RU" sz="1200" dirty="0" smtClean="0"/>
          </a:p>
          <a:p>
            <a:r>
              <a:rPr lang="en-US" sz="1200" dirty="0" smtClean="0">
                <a:hlinkClick r:id="rId24"/>
              </a:rPr>
              <a:t>http://mudrila.ru/content/2010/01/04/whiteh/whiteh07.jpg</a:t>
            </a:r>
            <a:endParaRPr lang="ru-RU" sz="1200" dirty="0" smtClean="0"/>
          </a:p>
          <a:p>
            <a:r>
              <a:rPr lang="ru-RU" sz="1200" b="1" dirty="0" smtClean="0"/>
              <a:t>Слайд 8. </a:t>
            </a:r>
            <a:r>
              <a:rPr lang="en-US" sz="1200" dirty="0" smtClean="0">
                <a:hlinkClick r:id="rId25"/>
              </a:rPr>
              <a:t>http://divan.as.ua/vse-divany/wp-content/uploads/2011/06/Barack_Obama_on_sofa-1024x682.jpg</a:t>
            </a:r>
            <a:endParaRPr lang="ru-RU" sz="1200" dirty="0" smtClean="0">
              <a:hlinkClick r:id="rId25"/>
            </a:endParaRPr>
          </a:p>
          <a:p>
            <a:r>
              <a:rPr lang="en-US" sz="1200" dirty="0" smtClean="0">
                <a:hlinkClick r:id="rId25"/>
              </a:rPr>
              <a:t>http://www.visitingdc.com/images/white-house-red-room.jpg</a:t>
            </a:r>
            <a:endParaRPr lang="ru-RU" sz="1200" dirty="0" smtClean="0"/>
          </a:p>
          <a:p>
            <a:r>
              <a:rPr lang="ru-RU" sz="1200" b="1" dirty="0" smtClean="0"/>
              <a:t>Слайд 9. </a:t>
            </a:r>
            <a:r>
              <a:rPr lang="en-US" sz="1200" dirty="0" smtClean="0">
                <a:hlinkClick r:id="rId26"/>
              </a:rPr>
              <a:t>http://www.gazetatema.net/web/wp-content/uploads/2012/04/8.jpg</a:t>
            </a:r>
            <a:endParaRPr lang="ru-RU" sz="1200" dirty="0" smtClean="0"/>
          </a:p>
          <a:p>
            <a:r>
              <a:rPr lang="en-US" sz="1200" dirty="0" smtClean="0">
                <a:hlinkClick r:id="rId27"/>
              </a:rPr>
              <a:t>http://www.homeanddesigns.net/wp-content/uploads/2011/08/Black-Presidents-White-House4.jpg</a:t>
            </a:r>
            <a:endParaRPr lang="ru-RU" sz="1200" dirty="0" smtClean="0"/>
          </a:p>
          <a:p>
            <a:r>
              <a:rPr lang="en-US" sz="1200" dirty="0" smtClean="0">
                <a:hlinkClick r:id="rId28"/>
              </a:rPr>
              <a:t>http://www.homeanddesigns.net/wp-content/uploads/2011/08/Black-Presidents-White-House3.jpg</a:t>
            </a:r>
            <a:endParaRPr lang="ru-RU" sz="1200" dirty="0" smtClean="0"/>
          </a:p>
          <a:p>
            <a:r>
              <a:rPr lang="en-US" sz="1200" dirty="0" smtClean="0">
                <a:hlinkClick r:id="rId29"/>
              </a:rPr>
              <a:t>http://www.linternaute.com/actualite/magazine/photo/visite-de-la-maison-blanche/image/chambre-verte-430389.jpg</a:t>
            </a:r>
            <a:endParaRPr lang="ru-RU" sz="1200" dirty="0" smtClean="0"/>
          </a:p>
          <a:p>
            <a:r>
              <a:rPr lang="en-US" sz="1200" b="1" dirty="0" smtClean="0">
                <a:hlinkClick r:id="rId30"/>
              </a:rPr>
              <a:t>http://www.archdesignfoto.com/wp-content/uploads/2009/01/165.jpg</a:t>
            </a:r>
            <a:endParaRPr lang="ru-RU" sz="1200" dirty="0" smtClean="0"/>
          </a:p>
          <a:p>
            <a:endParaRPr lang="ru-RU" sz="1600" dirty="0" smtClean="0"/>
          </a:p>
          <a:p>
            <a:endParaRPr lang="ru-RU" sz="1600" dirty="0"/>
          </a:p>
          <a:p>
            <a:endParaRPr lang="ru-RU" sz="1600" dirty="0" smtClean="0"/>
          </a:p>
        </p:txBody>
      </p:sp>
    </p:spTree>
    <p:extLst>
      <p:ext uri="{BB962C8B-B14F-4D97-AF65-F5344CB8AC3E}">
        <p14:creationId xmlns="" xmlns:p14="http://schemas.microsoft.com/office/powerpoint/2010/main" val="129749572"/>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Прямоугольник 1"/>
          <p:cNvSpPr/>
          <p:nvPr/>
        </p:nvSpPr>
        <p:spPr>
          <a:xfrm>
            <a:off x="269703" y="0"/>
            <a:ext cx="8874297" cy="7294305"/>
          </a:xfrm>
          <a:prstGeom prst="rect">
            <a:avLst/>
          </a:prstGeom>
        </p:spPr>
        <p:txBody>
          <a:bodyPr wrap="square">
            <a:spAutoFit/>
          </a:bodyPr>
          <a:lstStyle/>
          <a:p>
            <a:endParaRPr lang="ru-RU" sz="1200" b="1" dirty="0" smtClean="0"/>
          </a:p>
          <a:p>
            <a:endParaRPr lang="ru-RU" sz="1200" b="1" dirty="0" smtClean="0"/>
          </a:p>
          <a:p>
            <a:r>
              <a:rPr lang="ru-RU" sz="1200" b="1" dirty="0" smtClean="0"/>
              <a:t>Слайд 10.</a:t>
            </a:r>
            <a:r>
              <a:rPr lang="en-US" sz="1200" b="1" dirty="0" smtClean="0"/>
              <a:t> </a:t>
            </a:r>
            <a:r>
              <a:rPr lang="en-US" sz="1200" dirty="0" smtClean="0">
                <a:hlinkClick r:id="rId2"/>
              </a:rPr>
              <a:t>http</a:t>
            </a:r>
            <a:r>
              <a:rPr lang="en-US" sz="1200" dirty="0">
                <a:hlinkClick r:id="rId2"/>
              </a:rPr>
              <a:t>://</a:t>
            </a:r>
            <a:r>
              <a:rPr lang="en-US" sz="1200" dirty="0" smtClean="0">
                <a:hlinkClick r:id="rId2"/>
              </a:rPr>
              <a:t>upload.wikimedia.org/wikipedia/commons/thumb/1/18/Uscapitolindaylight.jpg/800px-Uscapitolindaylight.jpg</a:t>
            </a:r>
            <a:r>
              <a:rPr lang="ru-RU" sz="1200" dirty="0" smtClean="0"/>
              <a:t> </a:t>
            </a:r>
          </a:p>
          <a:p>
            <a:r>
              <a:rPr lang="en-US" sz="1200" dirty="0" smtClean="0">
                <a:hlinkClick r:id="rId3"/>
              </a:rPr>
              <a:t>http://www.hdwallpapers.in/wallpapers/united_states_capitol-1152x864.jpg</a:t>
            </a:r>
            <a:r>
              <a:rPr lang="ru-RU" sz="1200" dirty="0" smtClean="0"/>
              <a:t> - фон</a:t>
            </a:r>
          </a:p>
          <a:p>
            <a:r>
              <a:rPr lang="ru-RU" sz="1200" dirty="0" smtClean="0">
                <a:hlinkClick r:id="rId4"/>
              </a:rPr>
              <a:t>http://upload.wikimedia.org/wikipedia/commons/a/ae/StatueUSC.jpg</a:t>
            </a:r>
            <a:r>
              <a:rPr lang="ru-RU" sz="1200" dirty="0" smtClean="0"/>
              <a:t> - статуя Свободы</a:t>
            </a:r>
          </a:p>
          <a:p>
            <a:r>
              <a:rPr lang="en-US" sz="1200" dirty="0" smtClean="0">
                <a:hlinkClick r:id="rId5"/>
              </a:rPr>
              <a:t>http://upload.wikimedia.org/wikipedia/commons/thumb/7/76/State_of_the_Union.jpg/300px-State_of_the_Union.jpg</a:t>
            </a:r>
            <a:r>
              <a:rPr lang="ru-RU" sz="1200" dirty="0" smtClean="0">
                <a:hlinkClick r:id="rId5"/>
              </a:rPr>
              <a:t>-</a:t>
            </a:r>
            <a:r>
              <a:rPr lang="ru-RU" sz="1200" dirty="0" smtClean="0"/>
              <a:t> палата представителей</a:t>
            </a:r>
          </a:p>
          <a:p>
            <a:r>
              <a:rPr lang="en-US" sz="1200" dirty="0" smtClean="0">
                <a:hlinkClick r:id="rId6"/>
              </a:rPr>
              <a:t>http://upload.wikimedia.org/wikipedia/commons/thumb/4/4b/Seal_of_the_United_States_Congress.svg/600px-Seal_of_the_United_States_Congress.svg.png</a:t>
            </a:r>
            <a:r>
              <a:rPr lang="ru-RU" sz="1200" dirty="0" smtClean="0"/>
              <a:t>  </a:t>
            </a:r>
          </a:p>
          <a:p>
            <a:r>
              <a:rPr lang="en-US" sz="1200" dirty="0" smtClean="0">
                <a:hlinkClick r:id="rId7"/>
              </a:rPr>
              <a:t>http://upload.wikimedia.org/wikipedia/commons/thumb/6/69/Apotheosis_of_George_Washington.jpg/800px-Apotheosis_of_George_Washington.jpg</a:t>
            </a:r>
            <a:r>
              <a:rPr lang="ru-RU" sz="1200" dirty="0" smtClean="0">
                <a:hlinkClick r:id="rId7"/>
              </a:rPr>
              <a:t> -</a:t>
            </a:r>
            <a:r>
              <a:rPr lang="ru-RU" sz="1200" dirty="0" smtClean="0"/>
              <a:t> «Апофеоз Вашингтона»</a:t>
            </a:r>
          </a:p>
          <a:p>
            <a:r>
              <a:rPr lang="en-US" sz="1200" dirty="0" smtClean="0">
                <a:hlinkClick r:id="rId8"/>
              </a:rPr>
              <a:t>http://dl.hostingfailov.com/sn_user_photo/1247-303593-413369.jpg</a:t>
            </a:r>
            <a:r>
              <a:rPr lang="ru-RU" sz="1200" dirty="0" smtClean="0"/>
              <a:t> -фон </a:t>
            </a:r>
          </a:p>
          <a:p>
            <a:r>
              <a:rPr lang="ru-RU" sz="1200" b="1" dirty="0" smtClean="0"/>
              <a:t>Слайд 11.</a:t>
            </a:r>
          </a:p>
          <a:p>
            <a:r>
              <a:rPr lang="en-US" sz="1200" dirty="0" smtClean="0">
                <a:hlinkClick r:id="rId9"/>
              </a:rPr>
              <a:t>http://img7.imageshack.us/img7/6627/1nationalgalleryofartwa.jpg</a:t>
            </a:r>
            <a:endParaRPr lang="ru-RU" sz="1200" dirty="0" smtClean="0"/>
          </a:p>
          <a:p>
            <a:r>
              <a:rPr lang="ru-RU" sz="1200" b="1" dirty="0" smtClean="0"/>
              <a:t>Слайд 12.</a:t>
            </a:r>
          </a:p>
          <a:p>
            <a:r>
              <a:rPr lang="en-US" sz="1200" dirty="0" smtClean="0">
                <a:hlinkClick r:id="rId10"/>
              </a:rPr>
              <a:t>http://www.learnnc.org/lp/media/uploads/2009/12/andrew_mellon.jpg</a:t>
            </a:r>
            <a:endParaRPr lang="ru-RU" sz="1200" dirty="0" smtClean="0"/>
          </a:p>
          <a:p>
            <a:r>
              <a:rPr lang="en-US" sz="1200" dirty="0" smtClean="0">
                <a:hlinkClick r:id="rId11"/>
              </a:rPr>
              <a:t>http://webhost.bridgew.edu/drichards/Washington_APS/National_Gallery_of_Art.jpg</a:t>
            </a:r>
            <a:endParaRPr lang="ru-RU" sz="1200" dirty="0" smtClean="0"/>
          </a:p>
          <a:p>
            <a:r>
              <a:rPr lang="en-US" sz="1200" dirty="0" smtClean="0">
                <a:hlinkClick r:id="rId12"/>
              </a:rPr>
              <a:t>http://www.sonorth.com/travel/media/tours/33/3.jpg</a:t>
            </a:r>
            <a:endParaRPr lang="ru-RU" sz="1200" dirty="0" smtClean="0"/>
          </a:p>
          <a:p>
            <a:r>
              <a:rPr lang="en-US" sz="1200" dirty="0" smtClean="0">
                <a:hlinkClick r:id="rId13"/>
              </a:rPr>
              <a:t>http://www.sonorth.com/travel/media/tours/33/1.jpg</a:t>
            </a:r>
            <a:endParaRPr lang="ru-RU" sz="1200" dirty="0" smtClean="0"/>
          </a:p>
          <a:p>
            <a:r>
              <a:rPr lang="en-US" sz="1200" dirty="0" smtClean="0">
                <a:hlinkClick r:id="rId14"/>
              </a:rPr>
              <a:t>http://static.diary.ru/userdir/2/7/0/0/2700845/70426485.jpg</a:t>
            </a:r>
            <a:endParaRPr lang="ru-RU" sz="1200" dirty="0" smtClean="0"/>
          </a:p>
          <a:p>
            <a:r>
              <a:rPr lang="en-US" sz="1200" dirty="0" smtClean="0">
                <a:hlinkClick r:id="rId15"/>
              </a:rPr>
              <a:t>http://dic.academic.ru/pictures/wiki/files/78/National_gallery_of_art_usa2.jpg</a:t>
            </a:r>
            <a:endParaRPr lang="ru-RU" sz="1200" dirty="0" smtClean="0"/>
          </a:p>
          <a:p>
            <a:r>
              <a:rPr lang="en-US" sz="1200" dirty="0" smtClean="0">
                <a:hlinkClick r:id="rId16"/>
              </a:rPr>
              <a:t>http://pics.livejournal.com/blin_chick/pic/000bxpz2</a:t>
            </a:r>
            <a:endParaRPr lang="ru-RU" sz="1200" dirty="0" smtClean="0"/>
          </a:p>
          <a:p>
            <a:r>
              <a:rPr lang="ru-RU" sz="1200" b="1" dirty="0" smtClean="0"/>
              <a:t>Слайд 13. </a:t>
            </a:r>
            <a:r>
              <a:rPr lang="en-US" sz="1200" dirty="0" smtClean="0">
                <a:hlinkClick r:id="rId17"/>
              </a:rPr>
              <a:t>http://img7.imageshack.us/img7/7562/27169175.jpg</a:t>
            </a:r>
            <a:endParaRPr lang="ru-RU" sz="1200" dirty="0" smtClean="0"/>
          </a:p>
          <a:p>
            <a:r>
              <a:rPr lang="en-US" sz="1200" dirty="0" smtClean="0">
                <a:hlinkClick r:id="rId18"/>
              </a:rPr>
              <a:t>http://images.travelpod.com/tw_slides/ta00/a0a/c00/national-gallery-of-art-2-national-gallery-of-art-washington-dc-washington-dc.jpg</a:t>
            </a:r>
            <a:endParaRPr lang="ru-RU" sz="1200" dirty="0" smtClean="0"/>
          </a:p>
          <a:p>
            <a:r>
              <a:rPr lang="en-US" sz="1200" dirty="0" smtClean="0">
                <a:hlinkClick r:id="rId19"/>
              </a:rPr>
              <a:t>http://gallerix.ru/pic/NGA/image/glrx-18435.JPG</a:t>
            </a:r>
            <a:endParaRPr lang="ru-RU" sz="1200" dirty="0" smtClean="0"/>
          </a:p>
          <a:p>
            <a:r>
              <a:rPr lang="en-US" sz="1200" dirty="0" smtClean="0">
                <a:hlinkClick r:id="rId20"/>
              </a:rPr>
              <a:t>http://gallerix.ru/pic/NGA/image/glrx-40714.JPG</a:t>
            </a:r>
            <a:endParaRPr lang="ru-RU" sz="1200" dirty="0" smtClean="0"/>
          </a:p>
          <a:p>
            <a:r>
              <a:rPr lang="en-US" sz="1200" dirty="0" smtClean="0">
                <a:hlinkClick r:id="rId21"/>
              </a:rPr>
              <a:t>http://gallerix.ru/pic/NGA/image/glrx-19900.JPG</a:t>
            </a:r>
            <a:endParaRPr lang="ru-RU" sz="1200" dirty="0" smtClean="0"/>
          </a:p>
          <a:p>
            <a:r>
              <a:rPr lang="en-US" sz="1200" dirty="0" smtClean="0">
                <a:hlinkClick r:id="rId22"/>
              </a:rPr>
              <a:t>http://gallerix.ru/pic/NGA/image/glrx-20008.JPG</a:t>
            </a:r>
            <a:endParaRPr lang="ru-RU" sz="1200" dirty="0" smtClean="0"/>
          </a:p>
          <a:p>
            <a:r>
              <a:rPr lang="en-US" sz="1200" dirty="0" smtClean="0">
                <a:hlinkClick r:id="rId23"/>
              </a:rPr>
              <a:t>http://gallerix.ru/pic/NGA/image/glrx-43722.JPG</a:t>
            </a:r>
            <a:endParaRPr lang="ru-RU" sz="1200" dirty="0" smtClean="0"/>
          </a:p>
          <a:p>
            <a:r>
              <a:rPr lang="en-US" sz="1200" dirty="0" smtClean="0">
                <a:hlinkClick r:id="rId24"/>
              </a:rPr>
              <a:t>http://gallerix.ru/pic/NGA/image/glrx-18437.JPG</a:t>
            </a:r>
            <a:endParaRPr lang="ru-RU" sz="1200" dirty="0" smtClean="0"/>
          </a:p>
          <a:p>
            <a:r>
              <a:rPr lang="en-US" sz="1200" dirty="0" smtClean="0">
                <a:hlinkClick r:id="rId25"/>
              </a:rPr>
              <a:t>http://gallerix.ru/pic/NGA/image/glrx-19680.JPG</a:t>
            </a:r>
            <a:endParaRPr lang="ru-RU" sz="1200" dirty="0" smtClean="0"/>
          </a:p>
          <a:p>
            <a:r>
              <a:rPr lang="en-US" sz="1200" dirty="0" smtClean="0">
                <a:hlinkClick r:id="rId26"/>
              </a:rPr>
              <a:t>http://gallerix.ru/pic/NGA/image/glrx-100985.JPG</a:t>
            </a:r>
            <a:endParaRPr lang="ru-RU" sz="1200" dirty="0" smtClean="0"/>
          </a:p>
          <a:p>
            <a:r>
              <a:rPr lang="en-US" sz="1200" dirty="0" smtClean="0">
                <a:hlinkClick r:id="rId27"/>
              </a:rPr>
              <a:t>http://gallerix.ru/pic/NGA/image/glrx-113143.JPG</a:t>
            </a:r>
            <a:endParaRPr lang="ru-RU" sz="1200" dirty="0" smtClean="0"/>
          </a:p>
          <a:p>
            <a:r>
              <a:rPr lang="en-US" sz="1200" dirty="0" smtClean="0">
                <a:hlinkClick r:id="rId28"/>
              </a:rPr>
              <a:t>http://gallerix.ru/pic/NGA/image/glrx-19665.JPG</a:t>
            </a:r>
            <a:endParaRPr lang="ru-RU" sz="1200" dirty="0" smtClean="0"/>
          </a:p>
          <a:p>
            <a:r>
              <a:rPr lang="en-US" sz="1200" dirty="0" smtClean="0">
                <a:hlinkClick r:id="rId29"/>
              </a:rPr>
              <a:t>http://gallerix.ru/pic/NGA/image/glrx-47749.JPG</a:t>
            </a:r>
            <a:endParaRPr lang="ru-RU" sz="1200" dirty="0" smtClean="0"/>
          </a:p>
          <a:p>
            <a:endParaRPr lang="ru-RU" sz="1200" dirty="0" smtClean="0"/>
          </a:p>
          <a:p>
            <a:endParaRPr lang="ru-RU" sz="1200" dirty="0" smtClean="0"/>
          </a:p>
          <a:p>
            <a:endParaRPr lang="ru-RU" sz="1200" dirty="0" smtClean="0"/>
          </a:p>
          <a:p>
            <a:endParaRPr lang="ru-RU" sz="1200" dirty="0" smtClean="0"/>
          </a:p>
        </p:txBody>
      </p:sp>
    </p:spTree>
    <p:extLst>
      <p:ext uri="{BB962C8B-B14F-4D97-AF65-F5344CB8AC3E}">
        <p14:creationId xmlns="" xmlns:p14="http://schemas.microsoft.com/office/powerpoint/2010/main" val="1375328300"/>
      </p:ext>
    </p:extLst>
  </p:cSld>
  <p:clrMapOvr>
    <a:masterClrMapping/>
  </p:clrMapOvr>
  <p:transition spd="slow" advClick="0" advTm="30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txBox="1">
            <a:spLocks noGrp="1" noChangeArrowheads="1"/>
          </p:cNvSpPr>
          <p:nvPr>
            <p:ph type="subTitle" idx="1"/>
          </p:nvPr>
        </p:nvSpPr>
        <p:spPr>
          <a:xfrm>
            <a:off x="1285741" y="6156269"/>
            <a:ext cx="7858259" cy="701731"/>
          </a:xfrm>
        </p:spPr>
        <p:txBody>
          <a:bodyPr wrap="square" anchor="ctr">
            <a:spAutoFit/>
          </a:bodyPr>
          <a:lstStyle/>
          <a:p>
            <a:pPr>
              <a:defRPr/>
            </a:pPr>
            <a:r>
              <a:rPr lang="ru-RU" sz="1800" kern="0" dirty="0" smtClean="0">
                <a:solidFill>
                  <a:srgbClr val="FFB7B7"/>
                </a:solidFill>
                <a:cs typeface="Times New Roman" pitchFamily="18" charset="0"/>
              </a:rPr>
              <a:t>Абдурахманова Галина </a:t>
            </a:r>
            <a:r>
              <a:rPr lang="ru-RU" sz="1800" kern="0" dirty="0" err="1" smtClean="0">
                <a:solidFill>
                  <a:srgbClr val="FFB7B7"/>
                </a:solidFill>
                <a:cs typeface="Times New Roman" pitchFamily="18" charset="0"/>
              </a:rPr>
              <a:t>Расуловна</a:t>
            </a:r>
            <a:r>
              <a:rPr lang="ru-RU" sz="1800" kern="0" dirty="0" smtClean="0">
                <a:solidFill>
                  <a:srgbClr val="FFB7B7"/>
                </a:solidFill>
                <a:cs typeface="Times New Roman" pitchFamily="18" charset="0"/>
              </a:rPr>
              <a:t>,</a:t>
            </a:r>
            <a:r>
              <a:rPr lang="en-US" sz="1800" kern="0" dirty="0" smtClean="0">
                <a:solidFill>
                  <a:srgbClr val="FFB7B7"/>
                </a:solidFill>
                <a:cs typeface="Times New Roman" pitchFamily="18" charset="0"/>
              </a:rPr>
              <a:t> </a:t>
            </a:r>
            <a:endParaRPr lang="ru-RU" sz="1800" kern="0" dirty="0" smtClean="0">
              <a:solidFill>
                <a:srgbClr val="FFB7B7"/>
              </a:solidFill>
              <a:cs typeface="Times New Roman" pitchFamily="18" charset="0"/>
            </a:endParaRPr>
          </a:p>
          <a:p>
            <a:pPr algn="l">
              <a:defRPr/>
            </a:pPr>
            <a:r>
              <a:rPr lang="ru-RU" sz="1800" kern="0" dirty="0" smtClean="0">
                <a:solidFill>
                  <a:srgbClr val="FFB7B7"/>
                </a:solidFill>
                <a:cs typeface="Times New Roman" pitchFamily="18" charset="0"/>
              </a:rPr>
              <a:t>учитель английского языка</a:t>
            </a:r>
            <a:r>
              <a:rPr lang="en-US" sz="1800" kern="0" dirty="0" smtClean="0">
                <a:solidFill>
                  <a:srgbClr val="FFB7B7"/>
                </a:solidFill>
                <a:cs typeface="Times New Roman" pitchFamily="18" charset="0"/>
              </a:rPr>
              <a:t> </a:t>
            </a:r>
            <a:r>
              <a:rPr lang="ru-RU" sz="1800" kern="0" dirty="0" smtClean="0">
                <a:solidFill>
                  <a:srgbClr val="FFB7B7"/>
                </a:solidFill>
                <a:cs typeface="Times New Roman" pitchFamily="18" charset="0"/>
              </a:rPr>
              <a:t>МБОУ </a:t>
            </a:r>
            <a:r>
              <a:rPr lang="ru-RU" sz="1800" kern="0" dirty="0" err="1" smtClean="0">
                <a:solidFill>
                  <a:srgbClr val="FFB7B7"/>
                </a:solidFill>
                <a:cs typeface="Times New Roman" pitchFamily="18" charset="0"/>
              </a:rPr>
              <a:t>Уметской</a:t>
            </a:r>
            <a:r>
              <a:rPr lang="ru-RU" sz="1800" kern="0" dirty="0" smtClean="0">
                <a:solidFill>
                  <a:srgbClr val="FFB7B7"/>
                </a:solidFill>
                <a:cs typeface="Times New Roman" pitchFamily="18" charset="0"/>
              </a:rPr>
              <a:t> СОШ Тамбовской обл</a:t>
            </a:r>
            <a:r>
              <a:rPr lang="ru-RU" sz="1800" kern="0" dirty="0" smtClean="0">
                <a:solidFill>
                  <a:schemeClr val="bg1"/>
                </a:solidFill>
                <a:cs typeface="Times New Roman" pitchFamily="18" charset="0"/>
              </a:rPr>
              <a:t>.</a:t>
            </a:r>
            <a:endParaRPr lang="en-US" sz="1800" kern="0" dirty="0">
              <a:solidFill>
                <a:schemeClr val="bg1"/>
              </a:solidFill>
            </a:endParaRPr>
          </a:p>
        </p:txBody>
      </p:sp>
      <p:sp>
        <p:nvSpPr>
          <p:cNvPr id="15363" name="Прямоугольник 7"/>
          <p:cNvSpPr>
            <a:spLocks noChangeArrowheads="1"/>
          </p:cNvSpPr>
          <p:nvPr/>
        </p:nvSpPr>
        <p:spPr bwMode="auto">
          <a:xfrm>
            <a:off x="1763688" y="404664"/>
            <a:ext cx="6402394"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en-US" sz="3200" b="1" dirty="0" smtClean="0">
                <a:solidFill>
                  <a:srgbClr val="FFB7B7"/>
                </a:solidFill>
                <a:cs typeface="Arial" charset="0"/>
              </a:rPr>
              <a:t>Virtual</a:t>
            </a:r>
            <a:r>
              <a:rPr lang="ru-RU" sz="3200" b="1" dirty="0" smtClean="0">
                <a:solidFill>
                  <a:srgbClr val="FFB7B7"/>
                </a:solidFill>
                <a:cs typeface="Arial" charset="0"/>
              </a:rPr>
              <a:t> </a:t>
            </a:r>
            <a:r>
              <a:rPr lang="en-US" sz="3200" b="1" dirty="0" smtClean="0">
                <a:solidFill>
                  <a:srgbClr val="FFB7B7"/>
                </a:solidFill>
                <a:cs typeface="Arial" charset="0"/>
              </a:rPr>
              <a:t>tour</a:t>
            </a:r>
            <a:r>
              <a:rPr lang="ru-RU" sz="3200" b="1" dirty="0" smtClean="0">
                <a:solidFill>
                  <a:srgbClr val="FFB7B7"/>
                </a:solidFill>
                <a:cs typeface="Arial" charset="0"/>
              </a:rPr>
              <a:t> </a:t>
            </a:r>
            <a:r>
              <a:rPr lang="en-US" sz="3200" b="1" dirty="0" smtClean="0">
                <a:solidFill>
                  <a:srgbClr val="FFB7B7"/>
                </a:solidFill>
                <a:cs typeface="Arial" charset="0"/>
              </a:rPr>
              <a:t>to the capital</a:t>
            </a:r>
            <a:r>
              <a:rPr lang="ru-RU" sz="3200" b="1" dirty="0" smtClean="0">
                <a:solidFill>
                  <a:srgbClr val="FFB7B7"/>
                </a:solidFill>
                <a:cs typeface="Arial" charset="0"/>
              </a:rPr>
              <a:t> </a:t>
            </a:r>
            <a:r>
              <a:rPr lang="en-US" sz="3200" b="1" dirty="0" smtClean="0">
                <a:solidFill>
                  <a:srgbClr val="FFB7B7"/>
                </a:solidFill>
                <a:cs typeface="Arial" charset="0"/>
              </a:rPr>
              <a:t>of the USA</a:t>
            </a:r>
            <a:endParaRPr lang="ru-RU" sz="3200" b="1" dirty="0">
              <a:solidFill>
                <a:srgbClr val="FFB7B7"/>
              </a:solidFill>
              <a:cs typeface="Arial" charset="0"/>
            </a:endParaRPr>
          </a:p>
        </p:txBody>
      </p:sp>
      <p:sp>
        <p:nvSpPr>
          <p:cNvPr id="15365" name="Прямоугольник 12"/>
          <p:cNvSpPr>
            <a:spLocks noChangeArrowheads="1"/>
          </p:cNvSpPr>
          <p:nvPr/>
        </p:nvSpPr>
        <p:spPr bwMode="auto">
          <a:xfrm>
            <a:off x="2979824" y="4315611"/>
            <a:ext cx="4188967"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en-US" sz="7200" dirty="0">
                <a:solidFill>
                  <a:srgbClr val="FFFF00"/>
                </a:solidFill>
                <a:effectLst>
                  <a:outerShdw blurRad="38100" dist="38100" dir="2700000" algn="tl">
                    <a:srgbClr val="000000">
                      <a:alpha val="43137"/>
                    </a:srgbClr>
                  </a:outerShdw>
                </a:effectLst>
                <a:latin typeface="Monotype Corsiva" pitchFamily="66" charset="0"/>
                <a:cs typeface="Arial" charset="0"/>
              </a:rPr>
              <a:t>Washington</a:t>
            </a:r>
            <a:endParaRPr lang="ru-RU" sz="7200" dirty="0">
              <a:solidFill>
                <a:srgbClr val="FFFF00"/>
              </a:solidFill>
              <a:effectLst>
                <a:outerShdw blurRad="38100" dist="38100" dir="2700000" algn="tl">
                  <a:srgbClr val="000000">
                    <a:alpha val="43137"/>
                  </a:srgbClr>
                </a:outerShdw>
              </a:effectLst>
              <a:latin typeface="Monotype Corsiva" pitchFamily="66" charset="0"/>
              <a:cs typeface="Arial" charset="0"/>
            </a:endParaRPr>
          </a:p>
        </p:txBody>
      </p:sp>
      <p:pic>
        <p:nvPicPr>
          <p:cNvPr id="2054" name="Picture 6"/>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2830595" y="1122173"/>
            <a:ext cx="4538719" cy="3404039"/>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 name="Рисунок 5" descr="C:\Users\Мила\Desktop\logotip.png"/>
          <p:cNvPicPr/>
          <p:nvPr/>
        </p:nvPicPr>
        <p:blipFill>
          <a:blip r:embed="rId3" cstate="email"/>
          <a:srcRect/>
          <a:stretch>
            <a:fillRect/>
          </a:stretch>
        </p:blipFill>
        <p:spPr bwMode="auto">
          <a:xfrm>
            <a:off x="8246232" y="6237312"/>
            <a:ext cx="897768" cy="620688"/>
          </a:xfrm>
          <a:prstGeom prst="rect">
            <a:avLst/>
          </a:prstGeom>
          <a:noFill/>
          <a:ln w="9525">
            <a:noFill/>
            <a:miter lim="800000"/>
            <a:headEnd/>
            <a:tailEnd/>
          </a:ln>
        </p:spPr>
      </p:pic>
    </p:spTree>
    <p:extLst>
      <p:ext uri="{BB962C8B-B14F-4D97-AF65-F5344CB8AC3E}">
        <p14:creationId xmlns="" xmlns:p14="http://schemas.microsoft.com/office/powerpoint/2010/main" val="4033059233"/>
      </p:ext>
    </p:extLst>
  </p:cSld>
  <p:clrMapOvr>
    <a:masterClrMapping/>
  </p:clrMapOvr>
  <p:transition spd="slow" advClick="0" advTm="1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2000"/>
                                        <p:tgtEl>
                                          <p:spTgt spid="15363"/>
                                        </p:tgtEl>
                                      </p:cBhvr>
                                    </p:animEffect>
                                  </p:childTnLst>
                                </p:cTn>
                              </p:par>
                            </p:childTnLst>
                          </p:cTn>
                        </p:par>
                        <p:par>
                          <p:cTn id="8" fill="hold">
                            <p:stCondLst>
                              <p:cond delay="3000"/>
                            </p:stCondLst>
                            <p:childTnLst>
                              <p:par>
                                <p:cTn id="9" presetID="10" presetClass="entr" presetSubtype="0" fill="hold" grpId="0" nodeType="afterEffect">
                                  <p:stCondLst>
                                    <p:cond delay="3000"/>
                                  </p:stCondLst>
                                  <p:childTnLst>
                                    <p:set>
                                      <p:cBhvr>
                                        <p:cTn id="10" dur="1" fill="hold">
                                          <p:stCondLst>
                                            <p:cond delay="0"/>
                                          </p:stCondLst>
                                        </p:cTn>
                                        <p:tgtEl>
                                          <p:spTgt spid="15365"/>
                                        </p:tgtEl>
                                        <p:attrNameLst>
                                          <p:attrName>style.visibility</p:attrName>
                                        </p:attrNameLst>
                                      </p:cBhvr>
                                      <p:to>
                                        <p:strVal val="visible"/>
                                      </p:to>
                                    </p:set>
                                    <p:animEffect transition="in" filter="fade">
                                      <p:cBhvr>
                                        <p:cTn id="11" dur="2000"/>
                                        <p:tgtEl>
                                          <p:spTgt spid="15365"/>
                                        </p:tgtEl>
                                      </p:cBhvr>
                                    </p:animEffect>
                                  </p:childTnLst>
                                </p:cTn>
                              </p:par>
                            </p:childTnLst>
                          </p:cTn>
                        </p:par>
                        <p:par>
                          <p:cTn id="12" fill="hold">
                            <p:stCondLst>
                              <p:cond delay="8000"/>
                            </p:stCondLst>
                            <p:childTnLst>
                              <p:par>
                                <p:cTn id="13" presetID="10" presetClass="entr" presetSubtype="0" fill="hold" nodeType="afterEffect">
                                  <p:stCondLst>
                                    <p:cond delay="2000"/>
                                  </p:stCondLst>
                                  <p:childTnLst>
                                    <p:set>
                                      <p:cBhvr>
                                        <p:cTn id="14" dur="1" fill="hold">
                                          <p:stCondLst>
                                            <p:cond delay="0"/>
                                          </p:stCondLst>
                                        </p:cTn>
                                        <p:tgtEl>
                                          <p:spTgt spid="2054"/>
                                        </p:tgtEl>
                                        <p:attrNameLst>
                                          <p:attrName>style.visibility</p:attrName>
                                        </p:attrNameLst>
                                      </p:cBhvr>
                                      <p:to>
                                        <p:strVal val="visible"/>
                                      </p:to>
                                    </p:set>
                                    <p:animEffect transition="in" filter="fade">
                                      <p:cBhvr>
                                        <p:cTn id="15"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5"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Прямоугольник 3"/>
          <p:cNvSpPr/>
          <p:nvPr/>
        </p:nvSpPr>
        <p:spPr>
          <a:xfrm>
            <a:off x="370492" y="188640"/>
            <a:ext cx="8773507" cy="6924973"/>
          </a:xfrm>
          <a:prstGeom prst="rect">
            <a:avLst/>
          </a:prstGeom>
        </p:spPr>
        <p:txBody>
          <a:bodyPr wrap="square">
            <a:spAutoFit/>
          </a:bodyPr>
          <a:lstStyle/>
          <a:p>
            <a:endParaRPr lang="ru-RU" sz="1200" dirty="0"/>
          </a:p>
          <a:p>
            <a:r>
              <a:rPr lang="en-US" sz="1200" dirty="0" smtClean="0">
                <a:hlinkClick r:id="rId2"/>
              </a:rPr>
              <a:t>http://gallerix.ru/pic/Vincent-Van-Gogh/image/glrx-2051703456.JPG</a:t>
            </a:r>
            <a:endParaRPr lang="ru-RU" sz="1200" dirty="0" smtClean="0"/>
          </a:p>
          <a:p>
            <a:r>
              <a:rPr lang="en-US" sz="1200" dirty="0" smtClean="0">
                <a:hlinkClick r:id="rId3"/>
              </a:rPr>
              <a:t>http://gallerix.ru/pic/NGA/image/glrx-58917.JPG</a:t>
            </a:r>
            <a:endParaRPr lang="ru-RU" sz="1200" dirty="0" smtClean="0"/>
          </a:p>
          <a:p>
            <a:r>
              <a:rPr lang="en-US" sz="1200" dirty="0" smtClean="0">
                <a:hlinkClick r:id="rId4"/>
              </a:rPr>
              <a:t>http://holstshop.ru/media/large/gogen-pol/107565.jpg</a:t>
            </a:r>
            <a:endParaRPr lang="ru-RU" sz="1200" dirty="0" smtClean="0"/>
          </a:p>
          <a:p>
            <a:r>
              <a:rPr lang="ru-RU" sz="1200" b="1" dirty="0" smtClean="0"/>
              <a:t>Слайд 14. </a:t>
            </a:r>
            <a:r>
              <a:rPr lang="en-US" sz="1200" dirty="0" smtClean="0">
                <a:hlinkClick r:id="rId5"/>
              </a:rPr>
              <a:t>http://www.youtube.com/watch?v=IHQAOj8ffuI</a:t>
            </a:r>
            <a:r>
              <a:rPr lang="ru-RU" sz="1200" dirty="0" smtClean="0"/>
              <a:t> -  </a:t>
            </a:r>
            <a:r>
              <a:rPr lang="en-US" sz="1200" dirty="0" smtClean="0"/>
              <a:t>National Gallery of Art, Washington DC</a:t>
            </a:r>
            <a:endParaRPr lang="ru-RU" sz="1200" dirty="0" smtClean="0"/>
          </a:p>
          <a:p>
            <a:r>
              <a:rPr lang="en-US" sz="1200" dirty="0" smtClean="0">
                <a:hlinkClick r:id="rId6"/>
              </a:rPr>
              <a:t>http</a:t>
            </a:r>
            <a:r>
              <a:rPr lang="en-US" sz="1200" dirty="0">
                <a:hlinkClick r:id="rId6"/>
              </a:rPr>
              <a:t>://</a:t>
            </a:r>
            <a:r>
              <a:rPr lang="en-US" sz="1200" dirty="0" smtClean="0">
                <a:hlinkClick r:id="rId6"/>
              </a:rPr>
              <a:t>s14.rimg.info/0660519a0c0c1636de1bc35f0e25b91f.gif</a:t>
            </a:r>
            <a:r>
              <a:rPr lang="ru-RU" sz="1200" dirty="0" smtClean="0"/>
              <a:t> </a:t>
            </a:r>
            <a:r>
              <a:rPr lang="en-US" sz="1200" dirty="0" smtClean="0"/>
              <a:t> </a:t>
            </a:r>
            <a:r>
              <a:rPr lang="ru-RU" sz="1200" dirty="0" smtClean="0"/>
              <a:t>анимация</a:t>
            </a:r>
            <a:endParaRPr lang="ru-RU" sz="1200" dirty="0"/>
          </a:p>
          <a:p>
            <a:r>
              <a:rPr lang="en-US" sz="1200" dirty="0">
                <a:hlinkClick r:id="rId7"/>
              </a:rPr>
              <a:t>http://</a:t>
            </a:r>
            <a:r>
              <a:rPr lang="en-US" sz="1200" dirty="0" smtClean="0">
                <a:hlinkClick r:id="rId7"/>
              </a:rPr>
              <a:t>img7.imageshack.us/img7/7562/27169175.jpg</a:t>
            </a:r>
            <a:r>
              <a:rPr lang="ru-RU" sz="1200" dirty="0" smtClean="0"/>
              <a:t> </a:t>
            </a:r>
            <a:r>
              <a:rPr lang="en-US" sz="1200" dirty="0" smtClean="0"/>
              <a:t> </a:t>
            </a:r>
            <a:r>
              <a:rPr lang="ru-RU" sz="1200" dirty="0"/>
              <a:t>Нац. галерея искусств в Вашингтоне</a:t>
            </a:r>
          </a:p>
          <a:p>
            <a:r>
              <a:rPr lang="en-US" sz="1200" dirty="0">
                <a:hlinkClick r:id="rId8"/>
              </a:rPr>
              <a:t>http://</a:t>
            </a:r>
            <a:r>
              <a:rPr lang="en-US" sz="1200" dirty="0" smtClean="0">
                <a:hlinkClick r:id="rId8"/>
              </a:rPr>
              <a:t>www.topofart.com/images/artists/Thomas_Gainsborough/paintings/gainsborough124.jpg</a:t>
            </a:r>
            <a:r>
              <a:rPr lang="ru-RU" sz="1200" dirty="0" smtClean="0"/>
              <a:t> </a:t>
            </a:r>
            <a:r>
              <a:rPr lang="en-US" sz="1200" dirty="0" smtClean="0"/>
              <a:t> </a:t>
            </a:r>
            <a:r>
              <a:rPr lang="ru-RU" sz="1200" dirty="0"/>
              <a:t>Т. Гейнсборо. Г-жа Томас </a:t>
            </a:r>
            <a:r>
              <a:rPr lang="ru-RU" sz="1200" dirty="0" err="1" smtClean="0"/>
              <a:t>Грэм</a:t>
            </a:r>
            <a:endParaRPr lang="ru-RU" sz="1200" dirty="0" smtClean="0"/>
          </a:p>
          <a:p>
            <a:r>
              <a:rPr lang="en-US" sz="1200" dirty="0" smtClean="0">
                <a:hlinkClick r:id="rId9"/>
              </a:rPr>
              <a:t>http://img-fotki.yandex.ru/get/5201/armaxis.3/0_3db20_9273d314_L.jpg</a:t>
            </a:r>
            <a:endParaRPr lang="ru-RU" sz="1200" dirty="0" smtClean="0"/>
          </a:p>
          <a:p>
            <a:r>
              <a:rPr lang="en-US" sz="1200" dirty="0" smtClean="0">
                <a:hlinkClick r:id="rId10"/>
              </a:rPr>
              <a:t>http://gallerix.ru/pic/NGA/image/glrx-102172.JPG</a:t>
            </a:r>
            <a:endParaRPr lang="ru-RU" sz="1200" dirty="0" smtClean="0"/>
          </a:p>
          <a:p>
            <a:r>
              <a:rPr lang="en-US" sz="1200" dirty="0" smtClean="0">
                <a:hlinkClick r:id="rId11"/>
              </a:rPr>
              <a:t>http://img-fotki.yandex.ru/get/5404/omyworld.27/0_4d6ab_69b8d894_XL.jpg</a:t>
            </a:r>
            <a:endParaRPr lang="ru-RU" sz="1200" dirty="0" smtClean="0"/>
          </a:p>
          <a:p>
            <a:r>
              <a:rPr lang="en-US" sz="1200" dirty="0" smtClean="0">
                <a:hlinkClick r:id="rId12"/>
              </a:rPr>
              <a:t>http://img-fotki.yandex.ru/get/5500/omyworld.27/0_4d6aa_6296675e_XL.jpg</a:t>
            </a:r>
            <a:endParaRPr lang="ru-RU" sz="1200" dirty="0" smtClean="0"/>
          </a:p>
          <a:p>
            <a:r>
              <a:rPr lang="en-US" sz="1200" dirty="0" smtClean="0">
                <a:hlinkClick r:id="rId13"/>
              </a:rPr>
              <a:t>http://farm1.static.flickr.com/40/74971373_ae2787d4fb.jpg</a:t>
            </a:r>
            <a:endParaRPr lang="ru-RU" sz="1200" dirty="0" smtClean="0"/>
          </a:p>
          <a:p>
            <a:r>
              <a:rPr lang="en-US" sz="1200" dirty="0" smtClean="0">
                <a:hlinkClick r:id="rId14"/>
              </a:rPr>
              <a:t>http://www.arthistorynews.com/i/entries/1020.jpg</a:t>
            </a:r>
            <a:endParaRPr lang="ru-RU" sz="1200" dirty="0" smtClean="0"/>
          </a:p>
          <a:p>
            <a:r>
              <a:rPr lang="en-US" sz="1200" dirty="0" smtClean="0">
                <a:hlinkClick r:id="rId15"/>
              </a:rPr>
              <a:t>http://img.groundspeak.com/waymarking/display/cb8f162e-07aa-4eef-b6fb-747161418e46.jpg</a:t>
            </a:r>
            <a:endParaRPr lang="ru-RU" sz="1200" dirty="0" smtClean="0"/>
          </a:p>
          <a:p>
            <a:r>
              <a:rPr lang="ru-RU" sz="1200" dirty="0" smtClean="0">
                <a:hlinkClick r:id="rId16"/>
              </a:rPr>
              <a:t>http://img0.liveinternet.ru/images/attach/c/0//53/180/53180109_lucretia1664.jpg Рембрандт. Лукреция </a:t>
            </a:r>
          </a:p>
          <a:p>
            <a:r>
              <a:rPr lang="ru-RU" sz="1200" dirty="0" smtClean="0">
                <a:hlinkClick r:id="rId16"/>
              </a:rPr>
              <a:t>http://www.nga.gov/feature/watson/watsonfull15.jpg Джон </a:t>
            </a:r>
            <a:r>
              <a:rPr lang="ru-RU" sz="1200" dirty="0" err="1" smtClean="0">
                <a:hlinkClick r:id="rId16"/>
              </a:rPr>
              <a:t>Синглтон</a:t>
            </a:r>
            <a:r>
              <a:rPr lang="ru-RU" sz="1200" dirty="0" smtClean="0">
                <a:hlinkClick r:id="rId16"/>
              </a:rPr>
              <a:t> </a:t>
            </a:r>
            <a:r>
              <a:rPr lang="ru-RU" sz="1200" dirty="0" err="1" smtClean="0">
                <a:hlinkClick r:id="rId16"/>
              </a:rPr>
              <a:t>Копли</a:t>
            </a:r>
            <a:r>
              <a:rPr lang="ru-RU" sz="1200" dirty="0" smtClean="0">
                <a:hlinkClick r:id="rId16"/>
              </a:rPr>
              <a:t>. Уотсон и акула</a:t>
            </a:r>
          </a:p>
          <a:p>
            <a:r>
              <a:rPr lang="ru-RU" sz="1200" b="1" dirty="0" smtClean="0"/>
              <a:t>Слайд 15</a:t>
            </a:r>
            <a:endParaRPr lang="ru-RU" sz="1200" dirty="0" smtClean="0">
              <a:hlinkClick r:id="rId16"/>
            </a:endParaRPr>
          </a:p>
          <a:p>
            <a:r>
              <a:rPr lang="ru-RU" sz="1200" dirty="0" smtClean="0">
                <a:hlinkClick r:id="rId16"/>
              </a:rPr>
              <a:t>http://img-fotki.yandex.ru/get/2/90378269.96/0_735a2_11fad4a3_XL  - фон</a:t>
            </a:r>
          </a:p>
          <a:p>
            <a:r>
              <a:rPr lang="ru-RU" sz="1200" dirty="0" smtClean="0">
                <a:hlinkClick r:id="rId16"/>
              </a:rPr>
              <a:t>http://pics.livejournal.com/synthart/pic/00236t6r - музей внутреннее помещение</a:t>
            </a:r>
          </a:p>
          <a:p>
            <a:r>
              <a:rPr lang="ru-RU" sz="1200" dirty="0" smtClean="0">
                <a:hlinkClick r:id="rId16"/>
              </a:rPr>
              <a:t>http://media.newmexicoculture.org/media_files/institutions/1.jpg</a:t>
            </a:r>
            <a:r>
              <a:rPr lang="ru-RU" sz="1200" dirty="0" smtClean="0"/>
              <a:t> - памятник индейцу</a:t>
            </a:r>
          </a:p>
          <a:p>
            <a:r>
              <a:rPr lang="ru-RU" sz="1200" dirty="0" smtClean="0">
                <a:hlinkClick r:id="rId17"/>
              </a:rPr>
              <a:t>http://pics.livejournal.com/m10/pic/00086c4f</a:t>
            </a:r>
            <a:r>
              <a:rPr lang="ru-RU" sz="1200" dirty="0" smtClean="0"/>
              <a:t>  - экспонаты музея</a:t>
            </a:r>
          </a:p>
          <a:p>
            <a:r>
              <a:rPr lang="ru-RU" sz="1200" dirty="0" smtClean="0">
                <a:hlinkClick r:id="rId18"/>
              </a:rPr>
              <a:t>http://en.academic.ru/pictures/enwiki/65/AmericanIndianMuseumDomeview.jpg</a:t>
            </a:r>
            <a:endParaRPr lang="ru-RU" sz="1200" dirty="0" smtClean="0"/>
          </a:p>
          <a:p>
            <a:r>
              <a:rPr lang="ru-RU" sz="1200" b="1" dirty="0" smtClean="0"/>
              <a:t>Слайд 16</a:t>
            </a:r>
          </a:p>
          <a:p>
            <a:r>
              <a:rPr lang="en-US" sz="1200" dirty="0" smtClean="0">
                <a:hlinkClick r:id="rId19"/>
              </a:rPr>
              <a:t>http://www.inetours.com/DC/images/SI/Am-Indian-exbt_2163.jpg</a:t>
            </a:r>
            <a:r>
              <a:rPr lang="ru-RU" sz="1200" dirty="0" smtClean="0"/>
              <a:t> </a:t>
            </a:r>
          </a:p>
          <a:p>
            <a:r>
              <a:rPr lang="en-US" sz="1200" dirty="0" smtClean="0">
                <a:hlinkClick r:id="rId20"/>
              </a:rPr>
              <a:t>http://img.tourister.ru/files/1/1/3/0/5/4/clones/700_465_fixedwidth.jpg</a:t>
            </a:r>
            <a:endParaRPr lang="ru-RU" sz="1200" dirty="0" smtClean="0"/>
          </a:p>
          <a:p>
            <a:r>
              <a:rPr lang="en-US" sz="1200" dirty="0" smtClean="0">
                <a:hlinkClick r:id="rId21"/>
              </a:rPr>
              <a:t>http://img.tourister.ru/files/1/1/3/0/9/6/clones/700_465_fixedwidth.jpg</a:t>
            </a:r>
            <a:endParaRPr lang="ru-RU" sz="1200" dirty="0" smtClean="0"/>
          </a:p>
          <a:p>
            <a:r>
              <a:rPr lang="en-US" sz="1200" dirty="0" smtClean="0">
                <a:hlinkClick r:id="rId22"/>
              </a:rPr>
              <a:t>http://img1.liveinternet.ru/images/attach/b/3/4/991/4991798_white_cloud.jpg</a:t>
            </a:r>
            <a:endParaRPr lang="ru-RU" sz="1200" dirty="0" smtClean="0"/>
          </a:p>
          <a:p>
            <a:r>
              <a:rPr lang="en-US" sz="1200" dirty="0" smtClean="0">
                <a:hlinkClick r:id="rId23"/>
              </a:rPr>
              <a:t>http://img1.liveinternet.ru/images/attach/b/2/24/8/24008579_jhtoerogfu_Melkiy.jpg</a:t>
            </a:r>
            <a:endParaRPr lang="ru-RU" sz="1200" dirty="0" smtClean="0"/>
          </a:p>
          <a:p>
            <a:r>
              <a:rPr lang="en-US" sz="1200" dirty="0" smtClean="0">
                <a:hlinkClick r:id="rId24"/>
              </a:rPr>
              <a:t>http://img.tourister.ru/files/1/1/3/0/5/9/clones/700_465_fixedwidth.jpg</a:t>
            </a:r>
            <a:r>
              <a:rPr lang="ru-RU" sz="1200" dirty="0" smtClean="0"/>
              <a:t>  </a:t>
            </a:r>
          </a:p>
          <a:p>
            <a:r>
              <a:rPr lang="en-US" sz="1200" dirty="0" smtClean="0">
                <a:hlinkClick r:id="rId25"/>
              </a:rPr>
              <a:t>http://img.tourister.ru/files/1/1/3/0/7/6/clones/700_465_fixedwidth.jpg</a:t>
            </a:r>
            <a:r>
              <a:rPr lang="ru-RU" sz="1200" dirty="0" smtClean="0"/>
              <a:t> </a:t>
            </a:r>
          </a:p>
          <a:p>
            <a:r>
              <a:rPr lang="en-US" sz="1200" dirty="0" smtClean="0">
                <a:hlinkClick r:id="rId26"/>
              </a:rPr>
              <a:t>http://img.tourister.ru/files/1/1/3/0/7/9/clones/700_465_fixedwidth.jpg</a:t>
            </a:r>
            <a:endParaRPr lang="ru-RU" sz="1200" dirty="0" smtClean="0"/>
          </a:p>
          <a:p>
            <a:r>
              <a:rPr lang="en-US" sz="1200" dirty="0" smtClean="0">
                <a:hlinkClick r:id="rId27"/>
              </a:rPr>
              <a:t>http://img.tourister.ru/files/1/1/3/0/8/6/clones/700_465_fixedwidth.jpg</a:t>
            </a:r>
            <a:endParaRPr lang="ru-RU" sz="1200" dirty="0" smtClean="0"/>
          </a:p>
          <a:p>
            <a:r>
              <a:rPr lang="en-US" sz="1200" dirty="0" smtClean="0">
                <a:hlinkClick r:id="rId28"/>
              </a:rPr>
              <a:t>http://img.tourister.ru/files/1/1/3/0/6/1/clones/700_1052_fixedwidth.jpg</a:t>
            </a:r>
            <a:endParaRPr lang="ru-RU" sz="1200" dirty="0" smtClean="0"/>
          </a:p>
          <a:p>
            <a:endParaRPr lang="ru-RU" sz="1200" dirty="0" smtClean="0"/>
          </a:p>
          <a:p>
            <a:endParaRPr lang="ru-RU" sz="1200" dirty="0" smtClean="0"/>
          </a:p>
          <a:p>
            <a:endParaRPr lang="ru-RU" sz="1200" b="1" dirty="0" smtClean="0"/>
          </a:p>
        </p:txBody>
      </p:sp>
    </p:spTree>
    <p:extLst>
      <p:ext uri="{BB962C8B-B14F-4D97-AF65-F5344CB8AC3E}">
        <p14:creationId xmlns="" xmlns:p14="http://schemas.microsoft.com/office/powerpoint/2010/main" val="3580090286"/>
      </p:ext>
    </p:extLst>
  </p:cSld>
  <p:clrMapOvr>
    <a:masterClrMapping/>
  </p:clrMapOvr>
  <p:transition spd="slow" advClick="0" advTm="30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Прямоугольник 1"/>
          <p:cNvSpPr/>
          <p:nvPr/>
        </p:nvSpPr>
        <p:spPr>
          <a:xfrm>
            <a:off x="355286" y="260648"/>
            <a:ext cx="8788714" cy="6001643"/>
          </a:xfrm>
          <a:prstGeom prst="rect">
            <a:avLst/>
          </a:prstGeom>
        </p:spPr>
        <p:txBody>
          <a:bodyPr wrap="square">
            <a:spAutoFit/>
          </a:bodyPr>
          <a:lstStyle/>
          <a:p>
            <a:r>
              <a:rPr lang="en-US" sz="1200" dirty="0" smtClean="0">
                <a:hlinkClick r:id="rId2"/>
              </a:rPr>
              <a:t>http://img.tourister.ru/files/1/1/3/0/5/5/clones/700_465_fixedwidth.jpg</a:t>
            </a:r>
            <a:r>
              <a:rPr lang="ru-RU" sz="1200" dirty="0" smtClean="0"/>
              <a:t> </a:t>
            </a:r>
          </a:p>
          <a:p>
            <a:r>
              <a:rPr lang="en-US" sz="1200" dirty="0" smtClean="0">
                <a:hlinkClick r:id="rId3"/>
              </a:rPr>
              <a:t>http://thetradingpost.net.nz/images/thetradingpost-smoking-indian.gif</a:t>
            </a:r>
            <a:r>
              <a:rPr lang="ru-RU" sz="1200" dirty="0" smtClean="0"/>
              <a:t> </a:t>
            </a:r>
          </a:p>
          <a:p>
            <a:r>
              <a:rPr lang="en-US" sz="1200" dirty="0" smtClean="0">
                <a:hlinkClick r:id="rId4"/>
              </a:rPr>
              <a:t>http://e.eka-mama.ru/upload/forum/f90/167147798.jpg</a:t>
            </a:r>
            <a:endParaRPr lang="ru-RU" sz="1200" dirty="0" smtClean="0"/>
          </a:p>
          <a:p>
            <a:r>
              <a:rPr lang="ru-RU" sz="1200" b="1" dirty="0" smtClean="0"/>
              <a:t>Слайд 17. </a:t>
            </a:r>
          </a:p>
          <a:p>
            <a:r>
              <a:rPr lang="en-US" sz="1200" dirty="0" smtClean="0">
                <a:hlinkClick r:id="rId5"/>
              </a:rPr>
              <a:t>http://dic.academic.ru/pictures/enc_colier/ph09465.jpg</a:t>
            </a:r>
            <a:endParaRPr lang="ru-RU" sz="1200" dirty="0" smtClean="0">
              <a:hlinkClick r:id="rId5"/>
            </a:endParaRPr>
          </a:p>
          <a:p>
            <a:r>
              <a:rPr lang="en-US" sz="1200" dirty="0" smtClean="0">
                <a:hlinkClick r:id="rId5"/>
              </a:rPr>
              <a:t>http://img.mota.ru/upload/wallpapers/2009/07/16/12/04/15930/towns_530-1024x600.jpg</a:t>
            </a:r>
            <a:endParaRPr lang="ru-RU" sz="1200" dirty="0" smtClean="0"/>
          </a:p>
          <a:p>
            <a:r>
              <a:rPr lang="en-US" sz="1200" dirty="0" smtClean="0">
                <a:hlinkClick r:id="rId6"/>
              </a:rPr>
              <a:t>http://www.job4u.ru/images/DSC01629_JPG.jpg</a:t>
            </a:r>
            <a:r>
              <a:rPr lang="ru-RU" sz="1200" dirty="0" smtClean="0"/>
              <a:t> </a:t>
            </a:r>
          </a:p>
          <a:p>
            <a:r>
              <a:rPr lang="en-US" sz="1200" dirty="0" smtClean="0">
                <a:hlinkClick r:id="rId7"/>
              </a:rPr>
              <a:t>http://img-fotki.yandex.ru/get/4403/kurbanovradik.24/0_4a372_5f500892_XL</a:t>
            </a:r>
            <a:r>
              <a:rPr lang="ru-RU" sz="1200" dirty="0" smtClean="0"/>
              <a:t> </a:t>
            </a:r>
          </a:p>
          <a:p>
            <a:r>
              <a:rPr lang="en-US" sz="1200" dirty="0" smtClean="0">
                <a:hlinkClick r:id="rId8"/>
              </a:rPr>
              <a:t>http://lifeglobe.net/media/entry/2904/14.jpg</a:t>
            </a:r>
            <a:endParaRPr lang="ru-RU" sz="1200" dirty="0" smtClean="0"/>
          </a:p>
          <a:p>
            <a:r>
              <a:rPr lang="en-US" sz="1200" dirty="0" smtClean="0">
                <a:hlinkClick r:id="rId9"/>
              </a:rPr>
              <a:t>http://us-flag.net/pictures/wallpapers/american-flag-wallpapers_6121_1280x800.jpg</a:t>
            </a:r>
            <a:r>
              <a:rPr lang="ru-RU" sz="1200" dirty="0" smtClean="0"/>
              <a:t> </a:t>
            </a:r>
          </a:p>
          <a:p>
            <a:r>
              <a:rPr lang="ru-RU" sz="1200" b="1" dirty="0" smtClean="0"/>
              <a:t>Интернет ресурсы</a:t>
            </a:r>
          </a:p>
          <a:p>
            <a:r>
              <a:rPr lang="en-US" sz="1200" u="sng" dirty="0" smtClean="0">
                <a:hlinkClick r:id="rId10"/>
              </a:rPr>
              <a:t>http</a:t>
            </a:r>
            <a:r>
              <a:rPr lang="ru-RU" sz="1200" u="sng" dirty="0" smtClean="0">
                <a:hlinkClick r:id="rId10"/>
              </a:rPr>
              <a:t>://</a:t>
            </a:r>
            <a:r>
              <a:rPr lang="en-US" sz="1200" u="sng" dirty="0" err="1" smtClean="0">
                <a:hlinkClick r:id="rId10"/>
              </a:rPr>
              <a:t>gallerix</a:t>
            </a:r>
            <a:r>
              <a:rPr lang="ru-RU" sz="1200" u="sng" dirty="0" smtClean="0">
                <a:hlinkClick r:id="rId10"/>
              </a:rPr>
              <a:t>.</a:t>
            </a:r>
            <a:r>
              <a:rPr lang="en-US" sz="1200" u="sng" dirty="0" err="1" smtClean="0">
                <a:hlinkClick r:id="rId10"/>
              </a:rPr>
              <a:t>ru</a:t>
            </a:r>
            <a:r>
              <a:rPr lang="ru-RU" sz="1200" u="sng" dirty="0" smtClean="0">
                <a:hlinkClick r:id="rId10"/>
              </a:rPr>
              <a:t>/</a:t>
            </a:r>
            <a:r>
              <a:rPr lang="en-US" sz="1200" u="sng" dirty="0" smtClean="0">
                <a:hlinkClick r:id="rId10"/>
              </a:rPr>
              <a:t>album</a:t>
            </a:r>
            <a:r>
              <a:rPr lang="ru-RU" sz="1200" u="sng" dirty="0" smtClean="0">
                <a:hlinkClick r:id="rId10"/>
              </a:rPr>
              <a:t>/</a:t>
            </a:r>
            <a:r>
              <a:rPr lang="en-US" sz="1200" u="sng" dirty="0" smtClean="0">
                <a:hlinkClick r:id="rId10"/>
              </a:rPr>
              <a:t>NGA</a:t>
            </a:r>
            <a:r>
              <a:rPr lang="ru-RU" sz="1200" dirty="0" smtClean="0"/>
              <a:t>    полная коллекция галереи</a:t>
            </a:r>
          </a:p>
          <a:p>
            <a:r>
              <a:rPr lang="ru-RU" sz="1200" dirty="0" smtClean="0">
                <a:hlinkClick r:id="rId11"/>
              </a:rPr>
              <a:t>http://www.youtube.com/watch?v=IHQAOj8ffuI</a:t>
            </a:r>
            <a:r>
              <a:rPr lang="ru-RU" sz="1200" dirty="0" smtClean="0"/>
              <a:t>  – Национальная галерея искусств</a:t>
            </a:r>
          </a:p>
          <a:p>
            <a:r>
              <a:rPr lang="ru-RU" sz="1200" dirty="0" smtClean="0">
                <a:hlinkClick r:id="rId12"/>
              </a:rPr>
              <a:t>http://ru.wikipedia.org/wiki/%C1%E5%EB%FB%E9_%E4%EE%EC</a:t>
            </a:r>
            <a:r>
              <a:rPr lang="ru-RU" sz="1200" dirty="0" smtClean="0"/>
              <a:t> </a:t>
            </a:r>
          </a:p>
          <a:p>
            <a:r>
              <a:rPr lang="ru-RU" sz="1200" dirty="0" smtClean="0">
                <a:hlinkClick r:id="rId13"/>
              </a:rPr>
              <a:t>http://ru.wikipedia.org/wiki/%CA%E0%EF%E8%F2%EE%EB%E8%E9_(%C2%E0%F8%E8%ED%E3%F2%EE%ED)</a:t>
            </a:r>
            <a:r>
              <a:rPr lang="ru-RU" sz="1200" dirty="0" smtClean="0"/>
              <a:t>  </a:t>
            </a:r>
          </a:p>
          <a:p>
            <a:r>
              <a:rPr lang="ru-RU" sz="1200" dirty="0" smtClean="0">
                <a:hlinkClick r:id="rId14"/>
              </a:rPr>
              <a:t>http://ru.wikipedia.org/wiki/</a:t>
            </a:r>
            <a:r>
              <a:rPr lang="ru-RU" sz="1200" dirty="0" smtClean="0"/>
              <a:t>  </a:t>
            </a:r>
            <a:r>
              <a:rPr lang="ru-RU" sz="1200" dirty="0" err="1" smtClean="0"/>
              <a:t>Белый_дом</a:t>
            </a:r>
            <a:endParaRPr lang="ru-RU" sz="1200" dirty="0" smtClean="0"/>
          </a:p>
          <a:p>
            <a:r>
              <a:rPr lang="ru-RU" sz="1200" dirty="0" smtClean="0">
                <a:hlinkClick r:id="rId15"/>
              </a:rPr>
              <a:t>http://www.americansights.ru/cities/washington</a:t>
            </a:r>
            <a:r>
              <a:rPr lang="ru-RU" sz="1200" dirty="0" smtClean="0"/>
              <a:t>  </a:t>
            </a:r>
          </a:p>
          <a:p>
            <a:pPr>
              <a:spcBef>
                <a:spcPts val="0"/>
              </a:spcBef>
              <a:buNone/>
            </a:pPr>
            <a:r>
              <a:rPr lang="ru-RU" sz="1200" b="1" dirty="0" smtClean="0"/>
              <a:t>Материалы портала:</a:t>
            </a:r>
          </a:p>
          <a:p>
            <a:pPr>
              <a:spcBef>
                <a:spcPts val="0"/>
              </a:spcBef>
              <a:buNone/>
            </a:pPr>
            <a:r>
              <a:rPr lang="ru-RU" sz="1200" u="sng" dirty="0" smtClean="0">
                <a:hlinkClick r:id="rId16"/>
              </a:rPr>
              <a:t>Беленькая Л.В. Положение о мастер-классе-4 "Создание виртуальной экскурсии с помощью программы MS </a:t>
            </a:r>
            <a:r>
              <a:rPr lang="ru-RU" sz="1200" u="sng" dirty="0" err="1" smtClean="0">
                <a:hlinkClick r:id="rId16"/>
              </a:rPr>
              <a:t>PowerPoint</a:t>
            </a:r>
            <a:r>
              <a:rPr lang="ru-RU" sz="1200" u="sng" dirty="0" smtClean="0">
                <a:hlinkClick r:id="rId16"/>
              </a:rPr>
              <a:t>«</a:t>
            </a:r>
            <a:r>
              <a:rPr lang="ru-RU" sz="1200" u="sng" dirty="0" smtClean="0"/>
              <a:t> </a:t>
            </a:r>
            <a:endParaRPr lang="ru-RU" sz="1200" dirty="0" smtClean="0"/>
          </a:p>
          <a:p>
            <a:pPr>
              <a:spcBef>
                <a:spcPts val="0"/>
              </a:spcBef>
              <a:buNone/>
            </a:pPr>
            <a:r>
              <a:rPr lang="ru-RU" sz="1200" u="sng" dirty="0" smtClean="0">
                <a:hlinkClick r:id="rId17"/>
              </a:rPr>
              <a:t>Беленькая Л.В. Создание изображения для фона презентации. В помощь учителю</a:t>
            </a:r>
            <a:r>
              <a:rPr lang="ru-RU" sz="1200" dirty="0" smtClean="0"/>
              <a:t> </a:t>
            </a:r>
          </a:p>
          <a:p>
            <a:pPr>
              <a:spcBef>
                <a:spcPts val="0"/>
              </a:spcBef>
              <a:buNone/>
            </a:pPr>
            <a:r>
              <a:rPr lang="ru-RU" sz="1200" u="sng" dirty="0" smtClean="0">
                <a:hlinkClick r:id="rId18"/>
              </a:rPr>
              <a:t>Беленькая Л.В. Как сделать фигуру полупрозрачной? И другое... В помощь учителю</a:t>
            </a:r>
            <a:endParaRPr lang="ru-RU" sz="1200" dirty="0" smtClean="0"/>
          </a:p>
          <a:p>
            <a:pPr>
              <a:spcBef>
                <a:spcPts val="0"/>
              </a:spcBef>
              <a:buNone/>
            </a:pPr>
            <a:r>
              <a:rPr lang="ru-RU" sz="1200" u="sng" dirty="0" smtClean="0">
                <a:hlinkClick r:id="rId19"/>
              </a:rPr>
              <a:t>Беленькая Л.В. Уменьшение веса презентации через опцию "Сжатие рисунков</a:t>
            </a:r>
            <a:endParaRPr lang="ru-RU" sz="1200" u="sng" dirty="0" smtClean="0"/>
          </a:p>
          <a:p>
            <a:pPr>
              <a:spcBef>
                <a:spcPts val="0"/>
              </a:spcBef>
              <a:buNone/>
            </a:pPr>
            <a:r>
              <a:rPr lang="ru-RU" sz="1200" u="sng" dirty="0" smtClean="0">
                <a:hlinkClick r:id="rId20"/>
              </a:rPr>
              <a:t>Беленькая Л.В. Общие правила оформления презентации </a:t>
            </a:r>
            <a:r>
              <a:rPr lang="ru-RU" sz="1200" u="sng" dirty="0" err="1" smtClean="0">
                <a:hlinkClick r:id="rId20"/>
              </a:rPr>
              <a:t>PowerPoint</a:t>
            </a:r>
            <a:r>
              <a:rPr lang="ru-RU" sz="1200" u="sng" dirty="0" smtClean="0">
                <a:hlinkClick r:id="rId20"/>
              </a:rPr>
              <a:t>. В помощь учителю.</a:t>
            </a:r>
            <a:endParaRPr lang="ru-RU" sz="1200" dirty="0" smtClean="0"/>
          </a:p>
          <a:p>
            <a:pPr>
              <a:spcBef>
                <a:spcPts val="0"/>
              </a:spcBef>
              <a:buNone/>
            </a:pPr>
            <a:r>
              <a:rPr lang="ru-RU" sz="1200" u="sng" dirty="0" smtClean="0">
                <a:hlinkClick r:id="rId21"/>
              </a:rPr>
              <a:t>Беленькая Л.В. Задание 2. Разработка маршрутного листа (слайда)</a:t>
            </a:r>
            <a:endParaRPr lang="ru-RU" sz="1200" dirty="0" smtClean="0"/>
          </a:p>
          <a:p>
            <a:pPr>
              <a:spcBef>
                <a:spcPts val="0"/>
              </a:spcBef>
              <a:buNone/>
            </a:pPr>
            <a:r>
              <a:rPr lang="ru-RU" sz="1200" u="sng" dirty="0" smtClean="0">
                <a:hlinkClick r:id="rId22"/>
              </a:rPr>
              <a:t>Беленькая Л.В. Цвет в презентации </a:t>
            </a:r>
            <a:r>
              <a:rPr lang="ru-RU" sz="1200" u="sng" dirty="0" err="1" smtClean="0">
                <a:hlinkClick r:id="rId22"/>
              </a:rPr>
              <a:t>PowerPoint</a:t>
            </a:r>
            <a:r>
              <a:rPr lang="ru-RU" sz="1200" u="sng" dirty="0" smtClean="0">
                <a:hlinkClick r:id="rId22"/>
              </a:rPr>
              <a:t>. В помощь учителю.</a:t>
            </a:r>
            <a:endParaRPr lang="ru-RU" sz="1200" dirty="0" smtClean="0"/>
          </a:p>
          <a:p>
            <a:pPr>
              <a:spcBef>
                <a:spcPts val="0"/>
              </a:spcBef>
              <a:buNone/>
            </a:pPr>
            <a:r>
              <a:rPr lang="ru-RU" sz="1200" u="sng" dirty="0" smtClean="0">
                <a:hlinkClick r:id="rId23"/>
              </a:rPr>
              <a:t>Беленькая Л.В. Общие правила оформления презентации </a:t>
            </a:r>
            <a:r>
              <a:rPr lang="ru-RU" sz="1200" u="sng" dirty="0" err="1" smtClean="0">
                <a:hlinkClick r:id="rId23"/>
              </a:rPr>
              <a:t>PowerPoint</a:t>
            </a:r>
            <a:r>
              <a:rPr lang="ru-RU" sz="1200" u="sng" dirty="0" smtClean="0">
                <a:hlinkClick r:id="rId23"/>
              </a:rPr>
              <a:t>. В помощь учителю</a:t>
            </a:r>
            <a:r>
              <a:rPr lang="ru-RU" sz="1200" dirty="0" smtClean="0"/>
              <a:t> </a:t>
            </a:r>
          </a:p>
          <a:p>
            <a:pPr>
              <a:spcBef>
                <a:spcPts val="0"/>
              </a:spcBef>
              <a:buNone/>
            </a:pPr>
            <a:r>
              <a:rPr lang="ru-RU" sz="1200" dirty="0" smtClean="0">
                <a:hlinkClick r:id="rId24"/>
              </a:rPr>
              <a:t>Беленькая Л.В. Методическое сопровождение виртуальной экскурсии. Этап 5 мастер-класса.</a:t>
            </a:r>
            <a:endParaRPr lang="ru-RU" sz="1200" dirty="0" smtClean="0"/>
          </a:p>
          <a:p>
            <a:pPr>
              <a:spcBef>
                <a:spcPts val="0"/>
              </a:spcBef>
              <a:buNone/>
            </a:pPr>
            <a:r>
              <a:rPr lang="ru-RU" sz="1200" u="sng" dirty="0" smtClean="0">
                <a:hlinkClick r:id="rId25"/>
              </a:rPr>
              <a:t>Беленькая Л.В. Экскурсия как инструмент и продукт исследовательской деятельности.</a:t>
            </a:r>
            <a:endParaRPr lang="ru-RU" sz="1200" dirty="0" smtClean="0"/>
          </a:p>
          <a:p>
            <a:pPr>
              <a:spcBef>
                <a:spcPts val="0"/>
              </a:spcBef>
              <a:buNone/>
            </a:pPr>
            <a:r>
              <a:rPr lang="ru-RU" sz="1200" u="sng" dirty="0" err="1" smtClean="0">
                <a:hlinkClick r:id="rId26"/>
              </a:rPr>
              <a:t>Нехорошкина</a:t>
            </a:r>
            <a:r>
              <a:rPr lang="ru-RU" sz="1200" u="sng" dirty="0" smtClean="0">
                <a:hlinkClick r:id="rId26"/>
              </a:rPr>
              <a:t> О.А. Как использовать </a:t>
            </a:r>
            <a:r>
              <a:rPr lang="ru-RU" sz="1200" u="sng" dirty="0" err="1" smtClean="0">
                <a:hlinkClick r:id="rId26"/>
              </a:rPr>
              <a:t>медиаобъекты</a:t>
            </a:r>
            <a:r>
              <a:rPr lang="ru-RU" sz="1200" u="sng" dirty="0" smtClean="0">
                <a:hlinkClick r:id="rId26"/>
              </a:rPr>
              <a:t> в Презентациях</a:t>
            </a:r>
            <a:endParaRPr lang="ru-RU" sz="1200" dirty="0" smtClean="0"/>
          </a:p>
          <a:p>
            <a:pPr>
              <a:spcBef>
                <a:spcPts val="0"/>
              </a:spcBef>
              <a:buNone/>
            </a:pPr>
            <a:r>
              <a:rPr lang="ru-RU" sz="1200" u="sng" dirty="0" err="1" smtClean="0">
                <a:hlinkClick r:id="rId27"/>
              </a:rPr>
              <a:t>Нехорошкина</a:t>
            </a:r>
            <a:r>
              <a:rPr lang="ru-RU" sz="1200" u="sng" dirty="0" smtClean="0">
                <a:hlinkClick r:id="rId27"/>
              </a:rPr>
              <a:t> О.А. Презентация о презентации.</a:t>
            </a:r>
            <a:endParaRPr lang="ru-RU" sz="1200" dirty="0" smtClean="0"/>
          </a:p>
          <a:p>
            <a:pPr>
              <a:spcBef>
                <a:spcPts val="0"/>
              </a:spcBef>
              <a:buNone/>
            </a:pPr>
            <a:r>
              <a:rPr lang="ru-RU" sz="1200" u="sng" dirty="0" err="1" smtClean="0">
                <a:hlinkClick r:id="rId28"/>
              </a:rPr>
              <a:t>Аствацатуров</a:t>
            </a:r>
            <a:r>
              <a:rPr lang="ru-RU" sz="1200" u="sng" dirty="0" smtClean="0">
                <a:hlinkClick r:id="rId28"/>
              </a:rPr>
              <a:t> Г.О. Технологический прием ИНТЕРАКТИВНАЯ ЛЕНТА</a:t>
            </a:r>
            <a:endParaRPr lang="ru-RU" sz="1200" dirty="0" smtClean="0"/>
          </a:p>
          <a:p>
            <a:endParaRPr lang="ru-RU" sz="1200" dirty="0" smtClean="0"/>
          </a:p>
        </p:txBody>
      </p:sp>
    </p:spTree>
    <p:extLst>
      <p:ext uri="{BB962C8B-B14F-4D97-AF65-F5344CB8AC3E}">
        <p14:creationId xmlns="" xmlns:p14="http://schemas.microsoft.com/office/powerpoint/2010/main" val="2046391423"/>
      </p:ext>
    </p:extLst>
  </p:cSld>
  <p:clrMapOvr>
    <a:masterClrMapping/>
  </p:clrMapOvr>
  <p:transition spd="slow" advClick="0" advTm="30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alphaModFix amt="59000"/>
            <a:lum/>
          </a:blip>
          <a:srcRect/>
          <a:stretch>
            <a:fillRect l="-5000" t="-2000" r="-5000" b="-1000"/>
          </a:stretch>
        </a:blipFill>
        <a:effectLst/>
      </p:bgPr>
    </p:bg>
    <p:spTree>
      <p:nvGrpSpPr>
        <p:cNvPr id="1" name=""/>
        <p:cNvGrpSpPr/>
        <p:nvPr/>
      </p:nvGrpSpPr>
      <p:grpSpPr>
        <a:xfrm>
          <a:off x="0" y="0"/>
          <a:ext cx="0" cy="0"/>
          <a:chOff x="0" y="0"/>
          <a:chExt cx="0" cy="0"/>
        </a:xfrm>
      </p:grpSpPr>
      <p:sp>
        <p:nvSpPr>
          <p:cNvPr id="14" name="Прямоугольник 12"/>
          <p:cNvSpPr>
            <a:spLocks noChangeArrowheads="1"/>
          </p:cNvSpPr>
          <p:nvPr/>
        </p:nvSpPr>
        <p:spPr bwMode="auto">
          <a:xfrm>
            <a:off x="3059833" y="5411525"/>
            <a:ext cx="3024335" cy="1015663"/>
          </a:xfrm>
          <a:prstGeom prst="rect">
            <a:avLst/>
          </a:prstGeom>
          <a:solidFill>
            <a:srgbClr val="254061">
              <a:alpha val="65098"/>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en-US" sz="6000" b="1" dirty="0">
                <a:solidFill>
                  <a:srgbClr val="FFFF00"/>
                </a:solidFill>
                <a:effectLst>
                  <a:outerShdw blurRad="38100" dist="38100" dir="2700000" algn="tl">
                    <a:srgbClr val="000000">
                      <a:alpha val="43137"/>
                    </a:srgbClr>
                  </a:outerShdw>
                </a:effectLst>
                <a:latin typeface="Monotype Corsiva" pitchFamily="66" charset="0"/>
                <a:cs typeface="Arial" charset="0"/>
              </a:rPr>
              <a:t>itinerary</a:t>
            </a:r>
            <a:endParaRPr lang="ru-RU" sz="6000" b="1" dirty="0">
              <a:solidFill>
                <a:srgbClr val="FFFF00"/>
              </a:solidFill>
              <a:effectLst>
                <a:outerShdw blurRad="38100" dist="38100" dir="2700000" algn="tl">
                  <a:srgbClr val="000000">
                    <a:alpha val="43137"/>
                  </a:srgbClr>
                </a:outerShdw>
              </a:effectLst>
              <a:latin typeface="Monotype Corsiva" pitchFamily="66" charset="0"/>
              <a:cs typeface="Arial" charset="0"/>
            </a:endParaRPr>
          </a:p>
        </p:txBody>
      </p:sp>
      <p:grpSp>
        <p:nvGrpSpPr>
          <p:cNvPr id="11" name="Группа 10"/>
          <p:cNvGrpSpPr/>
          <p:nvPr/>
        </p:nvGrpSpPr>
        <p:grpSpPr>
          <a:xfrm>
            <a:off x="179512" y="3501008"/>
            <a:ext cx="2628801" cy="2880320"/>
            <a:chOff x="-2628800" y="764704"/>
            <a:chExt cx="2628801" cy="2880320"/>
          </a:xfrm>
        </p:grpSpPr>
        <p:sp>
          <p:nvSpPr>
            <p:cNvPr id="8" name="Прямоугольник 7"/>
            <p:cNvSpPr/>
            <p:nvPr/>
          </p:nvSpPr>
          <p:spPr>
            <a:xfrm>
              <a:off x="-2628800" y="764704"/>
              <a:ext cx="2628800" cy="2880320"/>
            </a:xfrm>
            <a:prstGeom prst="rect">
              <a:avLst/>
            </a:prstGeom>
            <a:solidFill>
              <a:srgbClr val="FF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D:\МК ВЭ 4\задание 3\абдурахманова\originnal.jpg">
              <a:hlinkClick r:id="rId3" action="ppaction://hlinksldjump"/>
            </p:cNvPr>
            <p:cNvPicPr>
              <a:picLocks noChangeAspect="1" noChangeArrowheads="1"/>
            </p:cNvPicPr>
            <p:nvPr/>
          </p:nvPicPr>
          <p:blipFill>
            <a:blip r:embed="rId4" cstate="email"/>
            <a:srcRect/>
            <a:stretch>
              <a:fillRect/>
            </a:stretch>
          </p:blipFill>
          <p:spPr bwMode="auto">
            <a:xfrm>
              <a:off x="-2484785" y="908720"/>
              <a:ext cx="2333059" cy="172819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0" name="TextBox 9">
              <a:hlinkClick r:id="rId3" action="ppaction://hlinksldjump"/>
            </p:cNvPr>
            <p:cNvSpPr txBox="1"/>
            <p:nvPr/>
          </p:nvSpPr>
          <p:spPr>
            <a:xfrm>
              <a:off x="-2628799" y="2636912"/>
              <a:ext cx="2628800" cy="954107"/>
            </a:xfrm>
            <a:prstGeom prst="rect">
              <a:avLst/>
            </a:prstGeom>
            <a:noFill/>
          </p:spPr>
          <p:txBody>
            <a:bodyPr wrap="square" rtlCol="0">
              <a:spAutoFit/>
            </a:bodyPr>
            <a:lstStyle/>
            <a:p>
              <a:pPr algn="ctr"/>
              <a:r>
                <a:rPr lang="en-US" sz="2800" b="1" dirty="0" smtClean="0">
                  <a:solidFill>
                    <a:srgbClr val="8E3432"/>
                  </a:solidFill>
                </a:rPr>
                <a:t>Jefferson </a:t>
              </a:r>
              <a:r>
                <a:rPr lang="en-US" sz="2800" b="1" dirty="0">
                  <a:solidFill>
                    <a:srgbClr val="8E3432"/>
                  </a:solidFill>
                </a:rPr>
                <a:t>Memorial</a:t>
              </a:r>
              <a:endParaRPr lang="ru-RU" sz="2800" b="1" dirty="0" smtClean="0">
                <a:solidFill>
                  <a:srgbClr val="8E3432"/>
                </a:solidFill>
              </a:endParaRPr>
            </a:p>
          </p:txBody>
        </p:sp>
      </p:grpSp>
      <p:grpSp>
        <p:nvGrpSpPr>
          <p:cNvPr id="12" name="Группа 11"/>
          <p:cNvGrpSpPr/>
          <p:nvPr/>
        </p:nvGrpSpPr>
        <p:grpSpPr>
          <a:xfrm>
            <a:off x="179512" y="332656"/>
            <a:ext cx="2628800" cy="2880320"/>
            <a:chOff x="-2628800" y="764704"/>
            <a:chExt cx="2628800" cy="2880320"/>
          </a:xfrm>
        </p:grpSpPr>
        <p:sp>
          <p:nvSpPr>
            <p:cNvPr id="13" name="Прямоугольник 12"/>
            <p:cNvSpPr/>
            <p:nvPr/>
          </p:nvSpPr>
          <p:spPr>
            <a:xfrm>
              <a:off x="-2628800" y="764704"/>
              <a:ext cx="2628800" cy="2880320"/>
            </a:xfrm>
            <a:prstGeom prst="rect">
              <a:avLst/>
            </a:prstGeom>
            <a:solidFill>
              <a:srgbClr val="FF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5" name="Picture 2" descr="D:\МК ВЭ 4\задание 3\абдурахманова\originnal.jpg">
              <a:hlinkClick r:id="rId5" action="ppaction://hlinksldjump"/>
            </p:cNvPr>
            <p:cNvPicPr>
              <a:picLocks noChangeAspect="1" noChangeArrowheads="1"/>
            </p:cNvPicPr>
            <p:nvPr/>
          </p:nvPicPr>
          <p:blipFill>
            <a:blip r:embed="rId6" cstate="email"/>
            <a:srcRect/>
            <a:stretch>
              <a:fillRect/>
            </a:stretch>
          </p:blipFill>
          <p:spPr bwMode="auto">
            <a:xfrm>
              <a:off x="-2484785" y="908720"/>
              <a:ext cx="2333493" cy="172819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6" name="TextBox 15"/>
            <p:cNvSpPr txBox="1"/>
            <p:nvPr/>
          </p:nvSpPr>
          <p:spPr>
            <a:xfrm>
              <a:off x="-2628800" y="2924944"/>
              <a:ext cx="2628800" cy="523220"/>
            </a:xfrm>
            <a:prstGeom prst="rect">
              <a:avLst/>
            </a:prstGeom>
            <a:noFill/>
          </p:spPr>
          <p:txBody>
            <a:bodyPr wrap="square" rtlCol="0">
              <a:spAutoFit/>
            </a:bodyPr>
            <a:lstStyle/>
            <a:p>
              <a:pPr algn="ctr"/>
              <a:r>
                <a:rPr lang="en-US" sz="2800" b="1" dirty="0" smtClean="0">
                  <a:solidFill>
                    <a:srgbClr val="8E3432"/>
                  </a:solidFill>
                </a:rPr>
                <a:t>White House</a:t>
              </a:r>
              <a:endParaRPr lang="ru-RU" sz="2800" b="1" dirty="0">
                <a:solidFill>
                  <a:srgbClr val="8E3432"/>
                </a:solidFill>
              </a:endParaRPr>
            </a:p>
          </p:txBody>
        </p:sp>
      </p:grpSp>
      <p:grpSp>
        <p:nvGrpSpPr>
          <p:cNvPr id="17" name="Группа 16"/>
          <p:cNvGrpSpPr/>
          <p:nvPr/>
        </p:nvGrpSpPr>
        <p:grpSpPr>
          <a:xfrm>
            <a:off x="3275856" y="332656"/>
            <a:ext cx="2628800" cy="2880320"/>
            <a:chOff x="-2628800" y="764704"/>
            <a:chExt cx="2628800" cy="2880320"/>
          </a:xfrm>
        </p:grpSpPr>
        <p:sp>
          <p:nvSpPr>
            <p:cNvPr id="18" name="Прямоугольник 17"/>
            <p:cNvSpPr/>
            <p:nvPr/>
          </p:nvSpPr>
          <p:spPr>
            <a:xfrm>
              <a:off x="-2628800" y="764704"/>
              <a:ext cx="2628800" cy="2880320"/>
            </a:xfrm>
            <a:prstGeom prst="rect">
              <a:avLst/>
            </a:prstGeom>
            <a:solidFill>
              <a:srgbClr val="FF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Picture 2" descr="D:\МК ВЭ 4\задание 3\абдурахманова\originnal.jpg">
              <a:hlinkClick r:id="rId7" action="ppaction://hlinksldjump"/>
            </p:cNvPr>
            <p:cNvPicPr>
              <a:picLocks noChangeAspect="1" noChangeArrowheads="1"/>
            </p:cNvPicPr>
            <p:nvPr/>
          </p:nvPicPr>
          <p:blipFill>
            <a:blip r:embed="rId8" cstate="email"/>
            <a:stretch>
              <a:fillRect/>
            </a:stretch>
          </p:blipFill>
          <p:spPr bwMode="auto">
            <a:xfrm>
              <a:off x="-2470384" y="908720"/>
              <a:ext cx="2304256" cy="172819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20" name="TextBox 19"/>
            <p:cNvSpPr txBox="1"/>
            <p:nvPr/>
          </p:nvSpPr>
          <p:spPr>
            <a:xfrm>
              <a:off x="-2628800" y="2852936"/>
              <a:ext cx="2628800" cy="523220"/>
            </a:xfrm>
            <a:prstGeom prst="rect">
              <a:avLst/>
            </a:prstGeom>
            <a:noFill/>
          </p:spPr>
          <p:txBody>
            <a:bodyPr wrap="square" rtlCol="0">
              <a:spAutoFit/>
            </a:bodyPr>
            <a:lstStyle/>
            <a:p>
              <a:pPr algn="ctr"/>
              <a:r>
                <a:rPr lang="en-US" sz="2800" b="1" dirty="0" smtClean="0">
                  <a:solidFill>
                    <a:srgbClr val="8E3432"/>
                  </a:solidFill>
                </a:rPr>
                <a:t>The US Capitol</a:t>
              </a:r>
              <a:endParaRPr lang="ru-RU" sz="2800" b="1" dirty="0">
                <a:solidFill>
                  <a:srgbClr val="8E3432"/>
                </a:solidFill>
              </a:endParaRPr>
            </a:p>
          </p:txBody>
        </p:sp>
      </p:grpSp>
      <p:grpSp>
        <p:nvGrpSpPr>
          <p:cNvPr id="21" name="Группа 20"/>
          <p:cNvGrpSpPr/>
          <p:nvPr/>
        </p:nvGrpSpPr>
        <p:grpSpPr>
          <a:xfrm>
            <a:off x="6300192" y="332656"/>
            <a:ext cx="2628801" cy="2880320"/>
            <a:chOff x="-2628800" y="764704"/>
            <a:chExt cx="2628801" cy="2880320"/>
          </a:xfrm>
        </p:grpSpPr>
        <p:sp>
          <p:nvSpPr>
            <p:cNvPr id="22" name="Прямоугольник 21">
              <a:hlinkClick r:id="rId9" action="ppaction://hlinksldjump"/>
            </p:cNvPr>
            <p:cNvSpPr/>
            <p:nvPr/>
          </p:nvSpPr>
          <p:spPr>
            <a:xfrm>
              <a:off x="-2628800" y="764704"/>
              <a:ext cx="2628800" cy="2880320"/>
            </a:xfrm>
            <a:prstGeom prst="rect">
              <a:avLst/>
            </a:prstGeom>
            <a:solidFill>
              <a:srgbClr val="FF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3" name="Picture 2" descr="D:\МК ВЭ 4\задание 3\абдурахманова\originnal.jpg">
              <a:hlinkClick r:id="rId9" action="ppaction://hlinksldjump"/>
            </p:cNvPr>
            <p:cNvPicPr>
              <a:picLocks noChangeAspect="1" noChangeArrowheads="1"/>
            </p:cNvPicPr>
            <p:nvPr/>
          </p:nvPicPr>
          <p:blipFill>
            <a:blip r:embed="rId10" cstate="email"/>
            <a:stretch>
              <a:fillRect/>
            </a:stretch>
          </p:blipFill>
          <p:spPr bwMode="auto">
            <a:xfrm>
              <a:off x="-2470384" y="908720"/>
              <a:ext cx="2304256" cy="172819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24" name="TextBox 23"/>
            <p:cNvSpPr txBox="1"/>
            <p:nvPr/>
          </p:nvSpPr>
          <p:spPr>
            <a:xfrm>
              <a:off x="-2628799" y="2636912"/>
              <a:ext cx="2628800" cy="954107"/>
            </a:xfrm>
            <a:prstGeom prst="rect">
              <a:avLst/>
            </a:prstGeom>
            <a:noFill/>
          </p:spPr>
          <p:txBody>
            <a:bodyPr wrap="square" rtlCol="0">
              <a:spAutoFit/>
            </a:bodyPr>
            <a:lstStyle/>
            <a:p>
              <a:pPr algn="ctr"/>
              <a:r>
                <a:rPr lang="en-US" sz="2800" b="1" dirty="0" smtClean="0">
                  <a:solidFill>
                    <a:srgbClr val="8E3432"/>
                  </a:solidFill>
                </a:rPr>
                <a:t>National </a:t>
              </a:r>
            </a:p>
            <a:p>
              <a:pPr algn="ctr"/>
              <a:r>
                <a:rPr lang="en-US" sz="2800" b="1" dirty="0" smtClean="0">
                  <a:solidFill>
                    <a:srgbClr val="8E3432"/>
                  </a:solidFill>
                </a:rPr>
                <a:t>Gallery </a:t>
              </a:r>
              <a:r>
                <a:rPr lang="en-US" sz="2800" b="1" dirty="0">
                  <a:solidFill>
                    <a:srgbClr val="8E3432"/>
                  </a:solidFill>
                </a:rPr>
                <a:t>of Art</a:t>
              </a:r>
              <a:endParaRPr lang="ru-RU" sz="2800" b="1" dirty="0">
                <a:solidFill>
                  <a:srgbClr val="8E3432"/>
                </a:solidFill>
              </a:endParaRPr>
            </a:p>
          </p:txBody>
        </p:sp>
      </p:grpSp>
      <p:grpSp>
        <p:nvGrpSpPr>
          <p:cNvPr id="25" name="Группа 24"/>
          <p:cNvGrpSpPr/>
          <p:nvPr/>
        </p:nvGrpSpPr>
        <p:grpSpPr>
          <a:xfrm>
            <a:off x="6300192" y="3501008"/>
            <a:ext cx="2628801" cy="2880320"/>
            <a:chOff x="-2628800" y="764704"/>
            <a:chExt cx="2628801" cy="2880320"/>
          </a:xfrm>
        </p:grpSpPr>
        <p:sp>
          <p:nvSpPr>
            <p:cNvPr id="26" name="Прямоугольник 25"/>
            <p:cNvSpPr/>
            <p:nvPr/>
          </p:nvSpPr>
          <p:spPr>
            <a:xfrm>
              <a:off x="-2628800" y="764704"/>
              <a:ext cx="2628800" cy="2880320"/>
            </a:xfrm>
            <a:prstGeom prst="rect">
              <a:avLst/>
            </a:prstGeom>
            <a:solidFill>
              <a:srgbClr val="FF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2" descr="D:\МК ВЭ 4\задание 3\абдурахманова\originnal.jpg">
              <a:hlinkClick r:id="rId11" action="ppaction://hlinksldjump"/>
            </p:cNvPr>
            <p:cNvPicPr>
              <a:picLocks noChangeAspect="1" noChangeArrowheads="1"/>
            </p:cNvPicPr>
            <p:nvPr/>
          </p:nvPicPr>
          <p:blipFill>
            <a:blip r:embed="rId12" cstate="email"/>
            <a:stretch>
              <a:fillRect/>
            </a:stretch>
          </p:blipFill>
          <p:spPr bwMode="auto">
            <a:xfrm>
              <a:off x="-2472108" y="908720"/>
              <a:ext cx="2307705" cy="172819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28" name="TextBox 27"/>
            <p:cNvSpPr txBox="1"/>
            <p:nvPr/>
          </p:nvSpPr>
          <p:spPr>
            <a:xfrm>
              <a:off x="-2628799" y="2636912"/>
              <a:ext cx="2628800" cy="954107"/>
            </a:xfrm>
            <a:prstGeom prst="rect">
              <a:avLst/>
            </a:prstGeom>
            <a:noFill/>
          </p:spPr>
          <p:txBody>
            <a:bodyPr wrap="square" rtlCol="0">
              <a:spAutoFit/>
            </a:bodyPr>
            <a:lstStyle/>
            <a:p>
              <a:pPr algn="ctr"/>
              <a:r>
                <a:rPr lang="en-US" sz="2800" b="1" dirty="0" smtClean="0">
                  <a:solidFill>
                    <a:srgbClr val="8E3432"/>
                  </a:solidFill>
                </a:rPr>
                <a:t>NM of </a:t>
              </a:r>
              <a:r>
                <a:rPr lang="en-US" sz="2800" b="1" dirty="0">
                  <a:solidFill>
                    <a:srgbClr val="8E3432"/>
                  </a:solidFill>
                </a:rPr>
                <a:t>the American Indian</a:t>
              </a:r>
              <a:endParaRPr lang="ru-RU" sz="2800" b="1" dirty="0">
                <a:solidFill>
                  <a:srgbClr val="8E3432"/>
                </a:solidFill>
              </a:endParaRPr>
            </a:p>
          </p:txBody>
        </p:sp>
      </p:grpSp>
    </p:spTree>
    <p:extLst>
      <p:ext uri="{BB962C8B-B14F-4D97-AF65-F5344CB8AC3E}">
        <p14:creationId xmlns="" xmlns:p14="http://schemas.microsoft.com/office/powerpoint/2010/main" val="17498939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ppt_w</p:attrName>
                                        </p:attrNameLst>
                                      </p:cBhvr>
                                      <p:tavLst>
                                        <p:tav tm="0">
                                          <p:val>
                                            <p:strVal val="#ppt_w*0.70"/>
                                          </p:val>
                                        </p:tav>
                                        <p:tav tm="100000">
                                          <p:val>
                                            <p:strVal val="#ppt_w"/>
                                          </p:val>
                                        </p:tav>
                                      </p:tavLst>
                                    </p:anim>
                                    <p:anim calcmode="lin" valueType="num">
                                      <p:cBhvr>
                                        <p:cTn id="8" dur="2000" fill="hold"/>
                                        <p:tgtEl>
                                          <p:spTgt spid="14"/>
                                        </p:tgtEl>
                                        <p:attrNameLst>
                                          <p:attrName>ppt_h</p:attrName>
                                        </p:attrNameLst>
                                      </p:cBhvr>
                                      <p:tavLst>
                                        <p:tav tm="0">
                                          <p:val>
                                            <p:strVal val="#ppt_h"/>
                                          </p:val>
                                        </p:tav>
                                        <p:tav tm="100000">
                                          <p:val>
                                            <p:strVal val="#ppt_h"/>
                                          </p:val>
                                        </p:tav>
                                      </p:tavLst>
                                    </p:anim>
                                    <p:animEffect transition="in" filter="fade">
                                      <p:cBhvr>
                                        <p:cTn id="9" dur="2000"/>
                                        <p:tgtEl>
                                          <p:spTgt spid="14"/>
                                        </p:tgtEl>
                                      </p:cBhvr>
                                    </p:animEffect>
                                  </p:childTnLst>
                                </p:cTn>
                              </p:par>
                            </p:childTnLst>
                          </p:cTn>
                        </p:par>
                        <p:par>
                          <p:cTn id="10" fill="hold">
                            <p:stCondLst>
                              <p:cond delay="3000"/>
                            </p:stCondLst>
                            <p:childTnLst>
                              <p:par>
                                <p:cTn id="11" presetID="10" presetClass="entr" presetSubtype="0" fill="hold" nodeType="afterEffect">
                                  <p:stCondLst>
                                    <p:cond delay="30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000"/>
                                        <p:tgtEl>
                                          <p:spTgt spid="11"/>
                                        </p:tgtEl>
                                      </p:cBhvr>
                                    </p:animEffect>
                                  </p:childTnLst>
                                </p:cTn>
                              </p:par>
                            </p:childTnLst>
                          </p:cTn>
                        </p:par>
                        <p:par>
                          <p:cTn id="14" fill="hold">
                            <p:stCondLst>
                              <p:cond delay="8000"/>
                            </p:stCondLst>
                            <p:childTnLst>
                              <p:par>
                                <p:cTn id="15" presetID="10" presetClass="entr" presetSubtype="0" fill="hold" nodeType="afterEffect">
                                  <p:stCondLst>
                                    <p:cond delay="20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childTnLst>
                                </p:cTn>
                              </p:par>
                            </p:childTnLst>
                          </p:cTn>
                        </p:par>
                        <p:par>
                          <p:cTn id="18" fill="hold">
                            <p:stCondLst>
                              <p:cond delay="12000"/>
                            </p:stCondLst>
                            <p:childTnLst>
                              <p:par>
                                <p:cTn id="19" presetID="10" presetClass="entr" presetSubtype="0" fill="hold" nodeType="afterEffect">
                                  <p:stCondLst>
                                    <p:cond delay="20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2000"/>
                                        <p:tgtEl>
                                          <p:spTgt spid="17"/>
                                        </p:tgtEl>
                                      </p:cBhvr>
                                    </p:animEffect>
                                  </p:childTnLst>
                                </p:cTn>
                              </p:par>
                            </p:childTnLst>
                          </p:cTn>
                        </p:par>
                        <p:par>
                          <p:cTn id="22" fill="hold">
                            <p:stCondLst>
                              <p:cond delay="16000"/>
                            </p:stCondLst>
                            <p:childTnLst>
                              <p:par>
                                <p:cTn id="23" presetID="10" presetClass="entr" presetSubtype="0" fill="hold" nodeType="afterEffect">
                                  <p:stCondLst>
                                    <p:cond delay="20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2000"/>
                                        <p:tgtEl>
                                          <p:spTgt spid="21"/>
                                        </p:tgtEl>
                                      </p:cBhvr>
                                    </p:animEffect>
                                  </p:childTnLst>
                                </p:cTn>
                              </p:par>
                            </p:childTnLst>
                          </p:cTn>
                        </p:par>
                        <p:par>
                          <p:cTn id="26" fill="hold">
                            <p:stCondLst>
                              <p:cond delay="20000"/>
                            </p:stCondLst>
                            <p:childTnLst>
                              <p:par>
                                <p:cTn id="27" presetID="10" presetClass="entr" presetSubtype="0" fill="hold" nodeType="afterEffect">
                                  <p:stCondLst>
                                    <p:cond delay="20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alphaModFix amt="72000"/>
            <a:lum/>
          </a:blip>
          <a:srcRect/>
          <a:stretch>
            <a:fillRect l="-7000" r="-7000"/>
          </a:stretch>
        </a:blipFill>
        <a:effectLst/>
      </p:bgPr>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4" cstate="email"/>
          <a:srcRect/>
          <a:stretch>
            <a:fillRect/>
          </a:stretch>
        </p:blipFill>
        <p:spPr bwMode="auto">
          <a:xfrm>
            <a:off x="467544" y="980728"/>
            <a:ext cx="2376264" cy="3312368"/>
          </a:xfrm>
          <a:prstGeom prst="rect">
            <a:avLst/>
          </a:prstGeom>
          <a:noFill/>
          <a:ln>
            <a:noFill/>
          </a:ln>
          <a:effectLst>
            <a:softEdge rad="63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720079" y="4697958"/>
            <a:ext cx="7920880" cy="1384995"/>
          </a:xfrm>
          <a:prstGeom prst="rect">
            <a:avLst/>
          </a:prstGeom>
          <a:gradFill>
            <a:gsLst>
              <a:gs pos="0">
                <a:srgbClr val="FFB7B7"/>
              </a:gs>
              <a:gs pos="25000">
                <a:schemeClr val="accent2">
                  <a:tint val="37000"/>
                  <a:satMod val="300000"/>
                </a:schemeClr>
              </a:gs>
              <a:gs pos="100000">
                <a:schemeClr val="accent2">
                  <a:tint val="15000"/>
                  <a:satMod val="350000"/>
                </a:schemeClr>
              </a:gs>
            </a:gsLst>
          </a:gradFill>
          <a:ln>
            <a:solidFill>
              <a:srgbClr val="990033"/>
            </a:solidFill>
          </a:ln>
          <a:effectLst>
            <a:outerShdw blurRad="149987" dist="250190" dir="8460000" algn="ctr">
              <a:srgbClr val="000000">
                <a:alpha val="28000"/>
              </a:srgbClr>
            </a:outerShdw>
          </a:effectLst>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800" b="1" dirty="0" smtClean="0">
                <a:solidFill>
                  <a:srgbClr val="8E3432"/>
                </a:solidFill>
              </a:rPr>
              <a:t>The </a:t>
            </a:r>
            <a:r>
              <a:rPr lang="en-US" sz="2800" b="1" dirty="0">
                <a:solidFill>
                  <a:srgbClr val="8E3432"/>
                </a:solidFill>
              </a:rPr>
              <a:t>Thomas Jefferson Memorial is a presidential memorial in Washington, D.C. that is dedicated to Thomas Jefferson</a:t>
            </a:r>
            <a:endParaRPr lang="ru-RU" sz="2400" b="1" dirty="0" smtClean="0">
              <a:solidFill>
                <a:srgbClr val="8E3432"/>
              </a:solidFill>
            </a:endParaRPr>
          </a:p>
        </p:txBody>
      </p:sp>
      <p:pic>
        <p:nvPicPr>
          <p:cNvPr id="1026" name="Picture 2"/>
          <p:cNvPicPr>
            <a:picLocks noChangeAspect="1" noChangeArrowheads="1"/>
          </p:cNvPicPr>
          <p:nvPr/>
        </p:nvPicPr>
        <p:blipFill>
          <a:blip r:embed="rId5" cstate="email"/>
          <a:stretch>
            <a:fillRect/>
          </a:stretch>
        </p:blipFill>
        <p:spPr bwMode="auto">
          <a:xfrm>
            <a:off x="6337133" y="836712"/>
            <a:ext cx="2564468" cy="3442579"/>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2" name="Picture 7"/>
          <p:cNvPicPr>
            <a:picLocks noChangeAspect="1" noChangeArrowheads="1"/>
          </p:cNvPicPr>
          <p:nvPr/>
        </p:nvPicPr>
        <p:blipFill>
          <a:blip r:embed="rId6" cstate="email"/>
          <a:stretch>
            <a:fillRect/>
          </a:stretch>
        </p:blipFill>
        <p:spPr bwMode="auto">
          <a:xfrm>
            <a:off x="3302859" y="908720"/>
            <a:ext cx="2538282" cy="3384376"/>
          </a:xfrm>
          <a:prstGeom prst="rect">
            <a:avLst/>
          </a:prstGeom>
          <a:noFill/>
          <a:ln>
            <a:noFill/>
          </a:ln>
          <a:effectLst>
            <a:softEdge rad="63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1" name="Прямоугольник 10"/>
          <p:cNvSpPr/>
          <p:nvPr/>
        </p:nvSpPr>
        <p:spPr>
          <a:xfrm>
            <a:off x="12204" y="4697958"/>
            <a:ext cx="9073008" cy="1384995"/>
          </a:xfrm>
          <a:prstGeom prst="rect">
            <a:avLst/>
          </a:prstGeom>
          <a:ln>
            <a:solidFill>
              <a:srgbClr val="990033"/>
            </a:solidFill>
          </a:ln>
          <a:effectLst>
            <a:outerShdw blurRad="149987" dist="250190" dir="8460000" algn="ctr">
              <a:srgbClr val="000000">
                <a:alpha val="28000"/>
              </a:srgbClr>
            </a:outerShdw>
          </a:effectLst>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800" b="1" dirty="0">
                <a:solidFill>
                  <a:srgbClr val="8E3432"/>
                </a:solidFill>
              </a:rPr>
              <a:t>The interior of the memorial has 5.8 m tall, bronze statue of Jefferson and o</a:t>
            </a:r>
            <a:r>
              <a:rPr lang="en-US" sz="2800" b="1" dirty="0" smtClean="0">
                <a:solidFill>
                  <a:srgbClr val="8E3432"/>
                </a:solidFill>
              </a:rPr>
              <a:t>n </a:t>
            </a:r>
            <a:r>
              <a:rPr lang="en-US" sz="2800" b="1" dirty="0">
                <a:solidFill>
                  <a:srgbClr val="8E3432"/>
                </a:solidFill>
              </a:rPr>
              <a:t>the panel of the southwest interior wall are excerpts from the Declaration of Independence</a:t>
            </a:r>
            <a:endParaRPr lang="ru-RU" sz="2400" b="1" dirty="0" smtClean="0">
              <a:solidFill>
                <a:srgbClr val="8E3432"/>
              </a:solidFill>
            </a:endParaRPr>
          </a:p>
        </p:txBody>
      </p:sp>
      <p:pic>
        <p:nvPicPr>
          <p:cNvPr id="1034" name="Picture 10"/>
          <p:cNvPicPr>
            <a:picLocks noChangeAspect="1" noChangeArrowheads="1"/>
          </p:cNvPicPr>
          <p:nvPr/>
        </p:nvPicPr>
        <p:blipFill>
          <a:blip r:embed="rId7" cstate="email"/>
          <a:stretch>
            <a:fillRect/>
          </a:stretch>
        </p:blipFill>
        <p:spPr bwMode="auto">
          <a:xfrm>
            <a:off x="5096" y="503"/>
            <a:ext cx="9133808" cy="68474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6" name="Прямоугольник 15"/>
          <p:cNvSpPr/>
          <p:nvPr/>
        </p:nvSpPr>
        <p:spPr>
          <a:xfrm>
            <a:off x="1331640" y="2204864"/>
            <a:ext cx="6192687" cy="1384995"/>
          </a:xfrm>
          <a:prstGeom prst="rect">
            <a:avLst/>
          </a:prstGeom>
          <a:solidFill>
            <a:srgbClr val="0C376A"/>
          </a:solidFill>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en-US" sz="2800" b="1" dirty="0" smtClean="0">
                <a:solidFill>
                  <a:schemeClr val="bg1"/>
                </a:solidFill>
              </a:rPr>
              <a:t>Memorial </a:t>
            </a:r>
            <a:r>
              <a:rPr lang="en-US" sz="2800" b="1" dirty="0">
                <a:solidFill>
                  <a:schemeClr val="bg1"/>
                </a:solidFill>
              </a:rPr>
              <a:t>is </a:t>
            </a:r>
            <a:r>
              <a:rPr lang="en-US" sz="2800" b="1" dirty="0" smtClean="0">
                <a:solidFill>
                  <a:schemeClr val="bg1"/>
                </a:solidFill>
              </a:rPr>
              <a:t>surrounded </a:t>
            </a:r>
            <a:r>
              <a:rPr lang="en-US" sz="2800" b="1" dirty="0">
                <a:solidFill>
                  <a:schemeClr val="bg1"/>
                </a:solidFill>
              </a:rPr>
              <a:t>by the massed planting of Japanese cherry trees, a gift from the people of Japan in 1912</a:t>
            </a:r>
            <a:endParaRPr lang="ru-RU" sz="2800" b="1" dirty="0">
              <a:solidFill>
                <a:schemeClr val="bg1"/>
              </a:solidFill>
            </a:endParaRPr>
          </a:p>
        </p:txBody>
      </p:sp>
      <p:pic>
        <p:nvPicPr>
          <p:cNvPr id="2052" name="Picture 4" descr="http://www.aviewoncities.com/img/washington/kveus6322s.jpg"/>
          <p:cNvPicPr>
            <a:picLocks noChangeAspect="1" noChangeArrowheads="1"/>
          </p:cNvPicPr>
          <p:nvPr/>
        </p:nvPicPr>
        <p:blipFill>
          <a:blip r:embed="rId8" cstate="email"/>
          <a:stretch>
            <a:fillRect/>
          </a:stretch>
        </p:blipFill>
        <p:spPr bwMode="auto">
          <a:xfrm>
            <a:off x="0" y="0"/>
            <a:ext cx="9144000" cy="6858000"/>
          </a:xfrm>
          <a:prstGeom prst="rect">
            <a:avLst/>
          </a:prstGeom>
          <a:noFill/>
        </p:spPr>
      </p:pic>
      <p:pic>
        <p:nvPicPr>
          <p:cNvPr id="2050" name="Picture 2" descr="C:\Users\Мила\Desktop\Рисунок1.jpg">
            <a:hlinkClick r:id="rId9" action="ppaction://hlinksldjump"/>
          </p:cNvPr>
          <p:cNvPicPr>
            <a:picLocks noChangeAspect="1" noChangeArrowheads="1"/>
          </p:cNvPicPr>
          <p:nvPr/>
        </p:nvPicPr>
        <p:blipFill>
          <a:blip r:embed="rId10" cstate="email"/>
          <a:stretch>
            <a:fillRect/>
          </a:stretch>
        </p:blipFill>
        <p:spPr bwMode="auto">
          <a:xfrm>
            <a:off x="7164288" y="5805264"/>
            <a:ext cx="1769169" cy="850778"/>
          </a:xfrm>
          <a:prstGeom prst="rect">
            <a:avLst/>
          </a:prstGeom>
          <a:noFill/>
        </p:spPr>
      </p:pic>
      <p:sp>
        <p:nvSpPr>
          <p:cNvPr id="10" name="Прямоугольник 9"/>
          <p:cNvSpPr/>
          <p:nvPr/>
        </p:nvSpPr>
        <p:spPr>
          <a:xfrm>
            <a:off x="2002743" y="182465"/>
            <a:ext cx="5616624" cy="769441"/>
          </a:xfrm>
          <a:prstGeom prst="rect">
            <a:avLst/>
          </a:prstGeom>
        </p:spPr>
        <p:txBody>
          <a:bodyPr wrap="square">
            <a:spAutoFit/>
          </a:bodyPr>
          <a:lstStyle/>
          <a:p>
            <a:pPr algn="ctr"/>
            <a:r>
              <a:rPr lang="en-US" sz="4400" b="1" dirty="0" smtClean="0">
                <a:solidFill>
                  <a:srgbClr val="FFFF00"/>
                </a:solidFill>
                <a:effectLst>
                  <a:glow rad="228600">
                    <a:srgbClr val="0C376A"/>
                  </a:glow>
                </a:effectLst>
                <a:latin typeface="Monotype Corsiva" pitchFamily="66" charset="0"/>
              </a:rPr>
              <a:t>Jefferson Memorial</a:t>
            </a:r>
            <a:endParaRPr lang="en-US" sz="4400" b="1" dirty="0">
              <a:solidFill>
                <a:srgbClr val="FFFF00"/>
              </a:solidFill>
              <a:effectLst>
                <a:glow rad="228600">
                  <a:srgbClr val="0C376A"/>
                </a:glow>
              </a:effectLst>
              <a:latin typeface="Monotype Corsiva" pitchFamily="66" charset="0"/>
            </a:endParaRPr>
          </a:p>
        </p:txBody>
      </p:sp>
    </p:spTree>
    <p:extLst>
      <p:ext uri="{BB962C8B-B14F-4D97-AF65-F5344CB8AC3E}">
        <p14:creationId xmlns="" xmlns:p14="http://schemas.microsoft.com/office/powerpoint/2010/main" val="29784796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3000"/>
                                        <p:tgtEl>
                                          <p:spTgt spid="1027"/>
                                        </p:tgtEl>
                                      </p:cBhvr>
                                    </p:animEffect>
                                  </p:childTnLst>
                                </p:cTn>
                              </p:par>
                            </p:childTnLst>
                          </p:cTn>
                        </p:par>
                        <p:par>
                          <p:cTn id="8" fill="hold">
                            <p:stCondLst>
                              <p:cond delay="30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3000"/>
                                        <p:tgtEl>
                                          <p:spTgt spid="1026"/>
                                        </p:tgtEl>
                                      </p:cBhvr>
                                    </p:animEffect>
                                  </p:childTnLst>
                                </p:cTn>
                              </p:par>
                            </p:childTnLst>
                          </p:cTn>
                        </p:par>
                        <p:par>
                          <p:cTn id="12" fill="hold">
                            <p:stCondLst>
                              <p:cond delay="6000"/>
                            </p:stCondLst>
                            <p:childTnLst>
                              <p:par>
                                <p:cTn id="13" presetID="10" presetClass="exit" presetSubtype="0" fill="hold" grpId="0" nodeType="afterEffect">
                                  <p:stCondLst>
                                    <p:cond delay="0"/>
                                  </p:stCondLst>
                                  <p:childTnLst>
                                    <p:animEffect transition="out" filter="fade">
                                      <p:cBhvr>
                                        <p:cTn id="14" dur="3000"/>
                                        <p:tgtEl>
                                          <p:spTgt spid="3"/>
                                        </p:tgtEl>
                                      </p:cBhvr>
                                    </p:animEffect>
                                    <p:set>
                                      <p:cBhvr>
                                        <p:cTn id="15" dur="1" fill="hold">
                                          <p:stCondLst>
                                            <p:cond delay="2999"/>
                                          </p:stCondLst>
                                        </p:cTn>
                                        <p:tgtEl>
                                          <p:spTgt spid="3"/>
                                        </p:tgtEl>
                                        <p:attrNameLst>
                                          <p:attrName>style.visibility</p:attrName>
                                        </p:attrNameLst>
                                      </p:cBhvr>
                                      <p:to>
                                        <p:strVal val="hidden"/>
                                      </p:to>
                                    </p:set>
                                  </p:childTnLst>
                                </p:cTn>
                              </p:par>
                            </p:childTnLst>
                          </p:cTn>
                        </p:par>
                        <p:par>
                          <p:cTn id="16" fill="hold">
                            <p:stCondLst>
                              <p:cond delay="90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3000"/>
                                        <p:tgtEl>
                                          <p:spTgt spid="11"/>
                                        </p:tgtEl>
                                      </p:cBhvr>
                                    </p:animEffect>
                                  </p:childTnLst>
                                </p:cTn>
                              </p:par>
                            </p:childTnLst>
                          </p:cTn>
                        </p:par>
                        <p:par>
                          <p:cTn id="20" fill="hold">
                            <p:stCondLst>
                              <p:cond delay="1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3000"/>
                                        <p:tgtEl>
                                          <p:spTgt spid="12"/>
                                        </p:tgtEl>
                                      </p:cBhvr>
                                    </p:animEffect>
                                  </p:childTnLst>
                                </p:cTn>
                              </p:par>
                            </p:childTnLst>
                          </p:cTn>
                        </p:par>
                        <p:par>
                          <p:cTn id="24" fill="hold">
                            <p:stCondLst>
                              <p:cond delay="15000"/>
                            </p:stCondLst>
                            <p:childTnLst>
                              <p:par>
                                <p:cTn id="25" presetID="10" presetClass="entr" presetSubtype="0" fill="hold" nodeType="afterEffect">
                                  <p:stCondLst>
                                    <p:cond delay="4000"/>
                                  </p:stCondLst>
                                  <p:childTnLst>
                                    <p:set>
                                      <p:cBhvr>
                                        <p:cTn id="26" dur="1" fill="hold">
                                          <p:stCondLst>
                                            <p:cond delay="0"/>
                                          </p:stCondLst>
                                        </p:cTn>
                                        <p:tgtEl>
                                          <p:spTgt spid="1034"/>
                                        </p:tgtEl>
                                        <p:attrNameLst>
                                          <p:attrName>style.visibility</p:attrName>
                                        </p:attrNameLst>
                                      </p:cBhvr>
                                      <p:to>
                                        <p:strVal val="visible"/>
                                      </p:to>
                                    </p:set>
                                    <p:animEffect transition="in" filter="fade">
                                      <p:cBhvr>
                                        <p:cTn id="27" dur="3000"/>
                                        <p:tgtEl>
                                          <p:spTgt spid="1034"/>
                                        </p:tgtEl>
                                      </p:cBhvr>
                                    </p:animEffect>
                                  </p:childTnLst>
                                </p:cTn>
                              </p:par>
                            </p:childTnLst>
                          </p:cTn>
                        </p:par>
                        <p:par>
                          <p:cTn id="28" fill="hold">
                            <p:stCondLst>
                              <p:cond delay="22000"/>
                            </p:stCondLst>
                            <p:childTnLst>
                              <p:par>
                                <p:cTn id="29" presetID="10" presetClass="entr" presetSubtype="0" fill="hold" grpId="0" nodeType="afterEffect">
                                  <p:stCondLst>
                                    <p:cond delay="20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3000"/>
                                        <p:tgtEl>
                                          <p:spTgt spid="16"/>
                                        </p:tgtEl>
                                      </p:cBhvr>
                                    </p:animEffect>
                                  </p:childTnLst>
                                </p:cTn>
                              </p:par>
                            </p:childTnLst>
                          </p:cTn>
                        </p:par>
                        <p:par>
                          <p:cTn id="32" fill="hold">
                            <p:stCondLst>
                              <p:cond delay="27000"/>
                            </p:stCondLst>
                            <p:childTnLst>
                              <p:par>
                                <p:cTn id="33" presetID="10" presetClass="entr" presetSubtype="0" fill="hold" nodeType="afterEffect">
                                  <p:stCondLst>
                                    <p:cond delay="5000"/>
                                  </p:stCondLst>
                                  <p:childTnLst>
                                    <p:set>
                                      <p:cBhvr>
                                        <p:cTn id="34" dur="1" fill="hold">
                                          <p:stCondLst>
                                            <p:cond delay="0"/>
                                          </p:stCondLst>
                                        </p:cTn>
                                        <p:tgtEl>
                                          <p:spTgt spid="2052"/>
                                        </p:tgtEl>
                                        <p:attrNameLst>
                                          <p:attrName>style.visibility</p:attrName>
                                        </p:attrNameLst>
                                      </p:cBhvr>
                                      <p:to>
                                        <p:strVal val="visible"/>
                                      </p:to>
                                    </p:set>
                                    <p:animEffect transition="in" filter="fade">
                                      <p:cBhvr>
                                        <p:cTn id="35" dur="2000"/>
                                        <p:tgtEl>
                                          <p:spTgt spid="2052"/>
                                        </p:tgtEl>
                                      </p:cBhvr>
                                    </p:animEffect>
                                  </p:childTnLst>
                                </p:cTn>
                              </p:par>
                            </p:childTnLst>
                          </p:cTn>
                        </p:par>
                        <p:par>
                          <p:cTn id="36" fill="hold">
                            <p:stCondLst>
                              <p:cond delay="34000"/>
                            </p:stCondLst>
                            <p:childTnLst>
                              <p:par>
                                <p:cTn id="37" presetID="10" presetClass="entr" presetSubtype="0" fill="hold" nodeType="afterEffect">
                                  <p:stCondLst>
                                    <p:cond delay="0"/>
                                  </p:stCondLst>
                                  <p:childTnLst>
                                    <p:set>
                                      <p:cBhvr>
                                        <p:cTn id="38" dur="1" fill="hold">
                                          <p:stCondLst>
                                            <p:cond delay="0"/>
                                          </p:stCondLst>
                                        </p:cTn>
                                        <p:tgtEl>
                                          <p:spTgt spid="2050"/>
                                        </p:tgtEl>
                                        <p:attrNameLst>
                                          <p:attrName>style.visibility</p:attrName>
                                        </p:attrNameLst>
                                      </p:cBhvr>
                                      <p:to>
                                        <p:strVal val="visible"/>
                                      </p:to>
                                    </p:set>
                                    <p:animEffect transition="in" filter="fade">
                                      <p:cBhvr>
                                        <p:cTn id="39"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467544" y="404664"/>
            <a:ext cx="8136904" cy="5966259"/>
            <a:chOff x="467544" y="433072"/>
            <a:chExt cx="8136904" cy="5966259"/>
          </a:xfrm>
        </p:grpSpPr>
        <p:pic>
          <p:nvPicPr>
            <p:cNvPr id="2050" name="Picture 2" descr="http://www.ansar.ru/uploads/imagesb/2011/08/09f6166c.jp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467544" y="433072"/>
              <a:ext cx="8136904" cy="5012152"/>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467544" y="5445224"/>
              <a:ext cx="8136904" cy="954107"/>
            </a:xfrm>
            <a:prstGeom prst="rect">
              <a:avLst/>
            </a:prstGeom>
            <a:solidFill>
              <a:srgbClr val="0C376A"/>
            </a:solidFill>
          </p:spPr>
          <p:txBody>
            <a:bodyPr wrap="square">
              <a:spAutoFit/>
            </a:bodyPr>
            <a:lstStyle/>
            <a:p>
              <a:pPr lvl="0" algn="ctr"/>
              <a:r>
                <a:rPr lang="en-US" sz="2800" b="1" dirty="0" smtClean="0">
                  <a:solidFill>
                    <a:schemeClr val="bg1"/>
                  </a:solidFill>
                </a:rPr>
                <a:t>The </a:t>
              </a:r>
              <a:r>
                <a:rPr lang="en-US" sz="2800" b="1" dirty="0">
                  <a:solidFill>
                    <a:schemeClr val="bg1"/>
                  </a:solidFill>
                </a:rPr>
                <a:t>White House is the official residence and principal workplace of the President of the </a:t>
              </a:r>
              <a:r>
                <a:rPr lang="en-US" sz="2800" b="1" dirty="0" smtClean="0">
                  <a:solidFill>
                    <a:schemeClr val="bg1"/>
                  </a:solidFill>
                </a:rPr>
                <a:t>USA</a:t>
              </a:r>
              <a:endParaRPr lang="ru-RU" sz="2800" b="1" dirty="0">
                <a:solidFill>
                  <a:schemeClr val="bg1"/>
                </a:solidFill>
              </a:endParaRPr>
            </a:p>
          </p:txBody>
        </p:sp>
      </p:grpSp>
      <p:grpSp>
        <p:nvGrpSpPr>
          <p:cNvPr id="8" name="Группа 7"/>
          <p:cNvGrpSpPr/>
          <p:nvPr/>
        </p:nvGrpSpPr>
        <p:grpSpPr>
          <a:xfrm>
            <a:off x="500708" y="435124"/>
            <a:ext cx="8136905" cy="5994667"/>
            <a:chOff x="-8677472" y="332656"/>
            <a:chExt cx="8136905" cy="5994667"/>
          </a:xfrm>
        </p:grpSpPr>
        <p:pic>
          <p:nvPicPr>
            <p:cNvPr id="19458" name="Picture 2" descr="http://www.whitehousemuseum.org/grounds/white-house-1984-overview-nw.jpg"/>
            <p:cNvPicPr>
              <a:picLocks noChangeAspect="1" noChangeArrowheads="1"/>
            </p:cNvPicPr>
            <p:nvPr/>
          </p:nvPicPr>
          <p:blipFill>
            <a:blip r:embed="rId4" cstate="email"/>
            <a:srcRect/>
            <a:stretch>
              <a:fillRect/>
            </a:stretch>
          </p:blipFill>
          <p:spPr bwMode="auto">
            <a:xfrm>
              <a:off x="-8677472" y="332656"/>
              <a:ext cx="8136905" cy="5040560"/>
            </a:xfrm>
            <a:prstGeom prst="rect">
              <a:avLst/>
            </a:prstGeom>
            <a:noFill/>
          </p:spPr>
        </p:pic>
        <p:sp>
          <p:nvSpPr>
            <p:cNvPr id="4" name="Прямоугольник 3"/>
            <p:cNvSpPr/>
            <p:nvPr/>
          </p:nvSpPr>
          <p:spPr>
            <a:xfrm>
              <a:off x="-8677472" y="5373216"/>
              <a:ext cx="8136904" cy="954107"/>
            </a:xfrm>
            <a:prstGeom prst="rect">
              <a:avLst/>
            </a:prstGeom>
            <a:solidFill>
              <a:srgbClr val="0C376A"/>
            </a:solidFill>
          </p:spPr>
          <p:txBody>
            <a:bodyPr wrap="square">
              <a:spAutoFit/>
            </a:bodyPr>
            <a:lstStyle/>
            <a:p>
              <a:pPr lvl="0" algn="ctr"/>
              <a:r>
                <a:rPr lang="en-US" sz="2800" b="1" dirty="0" smtClean="0">
                  <a:solidFill>
                    <a:schemeClr val="bg1"/>
                  </a:solidFill>
                </a:rPr>
                <a:t>The </a:t>
              </a:r>
              <a:r>
                <a:rPr lang="en-US" sz="2800" b="1" dirty="0">
                  <a:solidFill>
                    <a:schemeClr val="bg1"/>
                  </a:solidFill>
                </a:rPr>
                <a:t>White House and grounds cover just over 18 acres (about </a:t>
              </a:r>
              <a:r>
                <a:rPr lang="en-US" sz="2800" b="1" dirty="0" smtClean="0">
                  <a:solidFill>
                    <a:schemeClr val="bg1"/>
                  </a:solidFill>
                </a:rPr>
                <a:t>7.2 </a:t>
              </a:r>
              <a:r>
                <a:rPr lang="en-US" sz="2800" b="1" dirty="0">
                  <a:solidFill>
                    <a:schemeClr val="bg1"/>
                  </a:solidFill>
                </a:rPr>
                <a:t>hectares)</a:t>
              </a:r>
              <a:r>
                <a:rPr lang="ru-RU" sz="2800" b="1" dirty="0" smtClean="0">
                  <a:solidFill>
                    <a:schemeClr val="bg1"/>
                  </a:solidFill>
                </a:rPr>
                <a:t> </a:t>
              </a:r>
              <a:endParaRPr lang="ru-RU" sz="2800" b="1" dirty="0">
                <a:solidFill>
                  <a:schemeClr val="bg1"/>
                </a:solidFill>
              </a:endParaRPr>
            </a:p>
          </p:txBody>
        </p:sp>
      </p:grpSp>
      <p:grpSp>
        <p:nvGrpSpPr>
          <p:cNvPr id="10" name="Группа 9"/>
          <p:cNvGrpSpPr/>
          <p:nvPr/>
        </p:nvGrpSpPr>
        <p:grpSpPr>
          <a:xfrm>
            <a:off x="501824" y="435124"/>
            <a:ext cx="8165707" cy="5994667"/>
            <a:chOff x="-8533456" y="404664"/>
            <a:chExt cx="8165707" cy="5994667"/>
          </a:xfrm>
        </p:grpSpPr>
        <p:pic>
          <p:nvPicPr>
            <p:cNvPr id="19460" name="Picture 4" descr="http://geo-tur.narod.ru/NAmerica/usa/08.jpg"/>
            <p:cNvPicPr>
              <a:picLocks noChangeAspect="1" noChangeArrowheads="1"/>
            </p:cNvPicPr>
            <p:nvPr/>
          </p:nvPicPr>
          <p:blipFill>
            <a:blip r:embed="rId5" cstate="email"/>
            <a:srcRect/>
            <a:stretch>
              <a:fillRect/>
            </a:stretch>
          </p:blipFill>
          <p:spPr bwMode="auto">
            <a:xfrm>
              <a:off x="-8533456" y="404664"/>
              <a:ext cx="8165707" cy="5040560"/>
            </a:xfrm>
            <a:prstGeom prst="rect">
              <a:avLst/>
            </a:prstGeom>
            <a:noFill/>
          </p:spPr>
        </p:pic>
        <p:sp>
          <p:nvSpPr>
            <p:cNvPr id="5" name="Прямоугольник 4"/>
            <p:cNvSpPr/>
            <p:nvPr/>
          </p:nvSpPr>
          <p:spPr>
            <a:xfrm>
              <a:off x="-8533456" y="5445224"/>
              <a:ext cx="8136904" cy="954107"/>
            </a:xfrm>
            <a:prstGeom prst="rect">
              <a:avLst/>
            </a:prstGeom>
            <a:solidFill>
              <a:srgbClr val="0C376A"/>
            </a:solidFill>
          </p:spPr>
          <p:txBody>
            <a:bodyPr wrap="square">
              <a:spAutoFit/>
            </a:bodyPr>
            <a:lstStyle/>
            <a:p>
              <a:pPr lvl="0" algn="ctr"/>
              <a:r>
                <a:rPr lang="en-US" sz="2800" b="1" dirty="0" smtClean="0">
                  <a:solidFill>
                    <a:schemeClr val="bg1"/>
                  </a:solidFill>
                </a:rPr>
                <a:t>There are 132 </a:t>
              </a:r>
              <a:r>
                <a:rPr lang="en-US" sz="2800" b="1" dirty="0">
                  <a:solidFill>
                    <a:schemeClr val="bg1"/>
                  </a:solidFill>
                </a:rPr>
                <a:t>rooms and 35 bathrooms, 412 doors, 147 windows,  </a:t>
              </a:r>
              <a:r>
                <a:rPr lang="en-US" sz="2800" b="1" dirty="0" smtClean="0">
                  <a:solidFill>
                    <a:schemeClr val="bg1"/>
                  </a:solidFill>
                </a:rPr>
                <a:t>28 fireplaces</a:t>
              </a:r>
              <a:r>
                <a:rPr lang="en-US" sz="2800" b="1" dirty="0">
                  <a:solidFill>
                    <a:schemeClr val="bg1"/>
                  </a:solidFill>
                </a:rPr>
                <a:t>, </a:t>
              </a:r>
              <a:r>
                <a:rPr lang="en-US" sz="2800" b="1" dirty="0" smtClean="0">
                  <a:solidFill>
                    <a:schemeClr val="bg1"/>
                  </a:solidFill>
                </a:rPr>
                <a:t>8 staircases</a:t>
              </a:r>
              <a:r>
                <a:rPr lang="en-US" sz="2800" b="1" dirty="0">
                  <a:solidFill>
                    <a:schemeClr val="bg1"/>
                  </a:solidFill>
                </a:rPr>
                <a:t>, </a:t>
              </a:r>
              <a:r>
                <a:rPr lang="en-US" sz="2800" b="1" dirty="0" smtClean="0">
                  <a:solidFill>
                    <a:schemeClr val="bg1"/>
                  </a:solidFill>
                </a:rPr>
                <a:t>3  elevators </a:t>
              </a:r>
              <a:endParaRPr lang="ru-RU" sz="2800" b="1" dirty="0">
                <a:solidFill>
                  <a:schemeClr val="bg1"/>
                </a:solidFill>
              </a:endParaRPr>
            </a:p>
          </p:txBody>
        </p:sp>
      </p:grpSp>
      <p:sp>
        <p:nvSpPr>
          <p:cNvPr id="12" name="Прямоугольник 11"/>
          <p:cNvSpPr/>
          <p:nvPr/>
        </p:nvSpPr>
        <p:spPr>
          <a:xfrm>
            <a:off x="5796136" y="404664"/>
            <a:ext cx="2808312" cy="1446550"/>
          </a:xfrm>
          <a:prstGeom prst="rect">
            <a:avLst/>
          </a:prstGeom>
        </p:spPr>
        <p:txBody>
          <a:bodyPr wrap="square">
            <a:spAutoFit/>
          </a:bodyPr>
          <a:lstStyle/>
          <a:p>
            <a:pPr algn="ctr"/>
            <a:r>
              <a:rPr lang="en-US" sz="4400" b="1" dirty="0" smtClean="0">
                <a:solidFill>
                  <a:srgbClr val="FFFF00"/>
                </a:solidFill>
                <a:effectLst>
                  <a:glow rad="228600">
                    <a:srgbClr val="0C376A"/>
                  </a:glow>
                </a:effectLst>
                <a:latin typeface="Monotype Corsiva" pitchFamily="66" charset="0"/>
              </a:rPr>
              <a:t>The </a:t>
            </a:r>
            <a:r>
              <a:rPr lang="en-US" sz="4400" b="1" dirty="0">
                <a:solidFill>
                  <a:srgbClr val="FFFF00"/>
                </a:solidFill>
                <a:effectLst>
                  <a:glow rad="228600">
                    <a:srgbClr val="0C376A"/>
                  </a:glow>
                </a:effectLst>
                <a:latin typeface="Monotype Corsiva" pitchFamily="66" charset="0"/>
              </a:rPr>
              <a:t>White House</a:t>
            </a:r>
            <a:endParaRPr lang="ru-RU" sz="4400" b="1" dirty="0">
              <a:solidFill>
                <a:srgbClr val="FFFF00"/>
              </a:solidFill>
              <a:effectLst>
                <a:glow rad="228600">
                  <a:srgbClr val="0C376A"/>
                </a:glow>
              </a:effectLst>
              <a:latin typeface="Monotype Corsiva" pitchFamily="66" charset="0"/>
            </a:endParaRPr>
          </a:p>
        </p:txBody>
      </p:sp>
    </p:spTree>
    <p:extLst>
      <p:ext uri="{BB962C8B-B14F-4D97-AF65-F5344CB8AC3E}">
        <p14:creationId xmlns="" xmlns:p14="http://schemas.microsoft.com/office/powerpoint/2010/main" val="323110890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Группа 8"/>
          <p:cNvGrpSpPr/>
          <p:nvPr/>
        </p:nvGrpSpPr>
        <p:grpSpPr>
          <a:xfrm>
            <a:off x="484179" y="548680"/>
            <a:ext cx="7993526" cy="5562619"/>
            <a:chOff x="539552" y="620688"/>
            <a:chExt cx="7993526" cy="5562619"/>
          </a:xfrm>
        </p:grpSpPr>
        <p:pic>
          <p:nvPicPr>
            <p:cNvPr id="2" name="Picture 2"/>
            <p:cNvPicPr>
              <a:picLocks noChangeAspect="1" noChangeArrowheads="1"/>
            </p:cNvPicPr>
            <p:nvPr/>
          </p:nvPicPr>
          <p:blipFill>
            <a:blip r:embed="rId3" cstate="email"/>
            <a:srcRect/>
            <a:stretch>
              <a:fillRect/>
            </a:stretch>
          </p:blipFill>
          <p:spPr bwMode="auto">
            <a:xfrm>
              <a:off x="539552" y="620688"/>
              <a:ext cx="7993526" cy="4608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539552" y="5229200"/>
              <a:ext cx="7992888" cy="954107"/>
            </a:xfrm>
            <a:prstGeom prst="rect">
              <a:avLst/>
            </a:prstGeom>
            <a:solidFill>
              <a:srgbClr val="0C376A"/>
            </a:solidFill>
          </p:spPr>
          <p:txBody>
            <a:bodyPr wrap="square">
              <a:spAutoFit/>
            </a:bodyPr>
            <a:lstStyle/>
            <a:p>
              <a:pPr lvl="0" algn="ctr"/>
              <a:r>
                <a:rPr lang="en-US" sz="2800" b="1" dirty="0" smtClean="0">
                  <a:solidFill>
                    <a:schemeClr val="bg1"/>
                  </a:solidFill>
                </a:rPr>
                <a:t>The </a:t>
              </a:r>
              <a:r>
                <a:rPr lang="en-US" sz="2800" b="1" dirty="0">
                  <a:solidFill>
                    <a:schemeClr val="bg1"/>
                  </a:solidFill>
                </a:rPr>
                <a:t>Oval Office, located in the West Wing of the White House, is the official office of the President </a:t>
              </a:r>
              <a:endParaRPr lang="ru-RU" sz="2800" b="1" dirty="0" smtClean="0">
                <a:solidFill>
                  <a:schemeClr val="bg1"/>
                </a:solidFill>
              </a:endParaRPr>
            </a:p>
          </p:txBody>
        </p:sp>
      </p:grpSp>
      <p:grpSp>
        <p:nvGrpSpPr>
          <p:cNvPr id="10" name="Группа 9"/>
          <p:cNvGrpSpPr/>
          <p:nvPr/>
        </p:nvGrpSpPr>
        <p:grpSpPr>
          <a:xfrm>
            <a:off x="496549" y="554038"/>
            <a:ext cx="7992888" cy="5562619"/>
            <a:chOff x="9468544" y="476672"/>
            <a:chExt cx="7992888" cy="5562619"/>
          </a:xfrm>
        </p:grpSpPr>
        <p:pic>
          <p:nvPicPr>
            <p:cNvPr id="18434" name="Picture 2" descr="http://upload.wikimedia.org/wikipedia/commons/b/b6/Oval_Office_from_above.jpg"/>
            <p:cNvPicPr>
              <a:picLocks noChangeAspect="1" noChangeArrowheads="1"/>
            </p:cNvPicPr>
            <p:nvPr/>
          </p:nvPicPr>
          <p:blipFill>
            <a:blip r:embed="rId4" cstate="email"/>
            <a:srcRect/>
            <a:stretch>
              <a:fillRect/>
            </a:stretch>
          </p:blipFill>
          <p:spPr bwMode="auto">
            <a:xfrm>
              <a:off x="9468544" y="476672"/>
              <a:ext cx="7992888" cy="4608512"/>
            </a:xfrm>
            <a:prstGeom prst="rect">
              <a:avLst/>
            </a:prstGeom>
            <a:noFill/>
          </p:spPr>
        </p:pic>
        <p:sp>
          <p:nvSpPr>
            <p:cNvPr id="7" name="Прямоугольник 6"/>
            <p:cNvSpPr/>
            <p:nvPr/>
          </p:nvSpPr>
          <p:spPr>
            <a:xfrm>
              <a:off x="9468544" y="5085184"/>
              <a:ext cx="7992888" cy="954107"/>
            </a:xfrm>
            <a:prstGeom prst="rect">
              <a:avLst/>
            </a:prstGeom>
            <a:solidFill>
              <a:srgbClr val="0C376A"/>
            </a:solidFill>
          </p:spPr>
          <p:txBody>
            <a:bodyPr wrap="square">
              <a:spAutoFit/>
            </a:bodyPr>
            <a:lstStyle/>
            <a:p>
              <a:pPr lvl="0" algn="ctr"/>
              <a:r>
                <a:rPr lang="en-US" sz="2800" b="1" dirty="0" smtClean="0">
                  <a:solidFill>
                    <a:schemeClr val="bg1"/>
                  </a:solidFill>
                </a:rPr>
                <a:t>Here </a:t>
              </a:r>
              <a:r>
                <a:rPr lang="en-US" sz="2800" b="1" dirty="0">
                  <a:solidFill>
                    <a:schemeClr val="bg1"/>
                  </a:solidFill>
                </a:rPr>
                <a:t>president conducts business meetings and where the United States Cabinet meets</a:t>
              </a:r>
              <a:r>
                <a:rPr lang="ru-RU" sz="2800" b="1" dirty="0" smtClean="0">
                  <a:solidFill>
                    <a:schemeClr val="bg1"/>
                  </a:solidFill>
                </a:rPr>
                <a:t>  </a:t>
              </a:r>
            </a:p>
          </p:txBody>
        </p:sp>
      </p:grpSp>
      <p:grpSp>
        <p:nvGrpSpPr>
          <p:cNvPr id="11" name="Группа 10"/>
          <p:cNvGrpSpPr/>
          <p:nvPr/>
        </p:nvGrpSpPr>
        <p:grpSpPr>
          <a:xfrm>
            <a:off x="512945" y="554038"/>
            <a:ext cx="8000888" cy="5562619"/>
            <a:chOff x="9468544" y="-531440"/>
            <a:chExt cx="8000888" cy="5562619"/>
          </a:xfrm>
        </p:grpSpPr>
        <p:pic>
          <p:nvPicPr>
            <p:cNvPr id="18436" name="Picture 4" descr="http://www.officesnapshots.com/wp-content/galleries/prez/prez5.jpg"/>
            <p:cNvPicPr>
              <a:picLocks noChangeAspect="1" noChangeArrowheads="1"/>
            </p:cNvPicPr>
            <p:nvPr/>
          </p:nvPicPr>
          <p:blipFill>
            <a:blip r:embed="rId5" cstate="email"/>
            <a:srcRect/>
            <a:stretch>
              <a:fillRect/>
            </a:stretch>
          </p:blipFill>
          <p:spPr bwMode="auto">
            <a:xfrm>
              <a:off x="9468544" y="-531440"/>
              <a:ext cx="8000888" cy="4608512"/>
            </a:xfrm>
            <a:prstGeom prst="rect">
              <a:avLst/>
            </a:prstGeom>
            <a:noFill/>
          </p:spPr>
        </p:pic>
        <p:sp>
          <p:nvSpPr>
            <p:cNvPr id="8" name="Прямоугольник 7"/>
            <p:cNvSpPr/>
            <p:nvPr/>
          </p:nvSpPr>
          <p:spPr>
            <a:xfrm>
              <a:off x="9468544" y="4077072"/>
              <a:ext cx="7992888" cy="954107"/>
            </a:xfrm>
            <a:prstGeom prst="rect">
              <a:avLst/>
            </a:prstGeom>
            <a:solidFill>
              <a:srgbClr val="0C376A"/>
            </a:solidFill>
          </p:spPr>
          <p:txBody>
            <a:bodyPr wrap="square">
              <a:spAutoFit/>
            </a:bodyPr>
            <a:lstStyle/>
            <a:p>
              <a:pPr lvl="0" algn="ctr"/>
              <a:r>
                <a:rPr lang="en-US" sz="2800" b="1" dirty="0" smtClean="0">
                  <a:solidFill>
                    <a:schemeClr val="bg1"/>
                  </a:solidFill>
                </a:rPr>
                <a:t> This </a:t>
              </a:r>
              <a:r>
                <a:rPr lang="en-US" sz="2800" b="1" dirty="0">
                  <a:solidFill>
                    <a:schemeClr val="bg1"/>
                  </a:solidFill>
                </a:rPr>
                <a:t>office </a:t>
              </a:r>
              <a:r>
                <a:rPr lang="en-US" sz="2800" b="1" dirty="0" smtClean="0">
                  <a:solidFill>
                    <a:schemeClr val="bg1"/>
                  </a:solidFill>
                </a:rPr>
                <a:t>the </a:t>
              </a:r>
              <a:r>
                <a:rPr lang="en-US" sz="2800" b="1" dirty="0">
                  <a:solidFill>
                    <a:schemeClr val="bg1"/>
                  </a:solidFill>
                </a:rPr>
                <a:t>president </a:t>
              </a:r>
              <a:r>
                <a:rPr lang="en-US" sz="2800" b="1" dirty="0" smtClean="0">
                  <a:solidFill>
                    <a:schemeClr val="bg1"/>
                  </a:solidFill>
                </a:rPr>
                <a:t>chooses to </a:t>
              </a:r>
              <a:r>
                <a:rPr lang="en-US" sz="2800" b="1" dirty="0">
                  <a:solidFill>
                    <a:schemeClr val="bg1"/>
                  </a:solidFill>
                </a:rPr>
                <a:t>address the nation from the TV </a:t>
              </a:r>
              <a:r>
                <a:rPr lang="ru-RU" sz="2800" b="1" dirty="0" smtClean="0">
                  <a:solidFill>
                    <a:schemeClr val="bg1"/>
                  </a:solidFill>
                </a:rPr>
                <a:t>  </a:t>
              </a:r>
            </a:p>
          </p:txBody>
        </p:sp>
      </p:grpSp>
    </p:spTree>
    <p:extLst>
      <p:ext uri="{BB962C8B-B14F-4D97-AF65-F5344CB8AC3E}">
        <p14:creationId xmlns="" xmlns:p14="http://schemas.microsoft.com/office/powerpoint/2010/main" val="412359981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3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395536" y="534681"/>
            <a:ext cx="8028153" cy="5706520"/>
            <a:chOff x="539552" y="548795"/>
            <a:chExt cx="8028153" cy="5706520"/>
          </a:xfrm>
        </p:grpSpPr>
        <p:pic>
          <p:nvPicPr>
            <p:cNvPr id="2050" name="Picture 2"/>
            <p:cNvPicPr>
              <a:picLocks noChangeAspect="1" noChangeArrowheads="1"/>
            </p:cNvPicPr>
            <p:nvPr/>
          </p:nvPicPr>
          <p:blipFill>
            <a:blip r:embed="rId3" cstate="email"/>
            <a:stretch>
              <a:fillRect/>
            </a:stretch>
          </p:blipFill>
          <p:spPr bwMode="auto">
            <a:xfrm>
              <a:off x="539552" y="548795"/>
              <a:ext cx="8028153" cy="47522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539552" y="5301208"/>
              <a:ext cx="7992888" cy="954107"/>
            </a:xfrm>
            <a:prstGeom prst="rect">
              <a:avLst/>
            </a:prstGeom>
            <a:solidFill>
              <a:srgbClr val="0C376A"/>
            </a:solidFill>
          </p:spPr>
          <p:txBody>
            <a:bodyPr wrap="square">
              <a:spAutoFit/>
            </a:bodyPr>
            <a:lstStyle/>
            <a:p>
              <a:pPr algn="ctr"/>
              <a:r>
                <a:rPr lang="en-US" sz="2800" b="1" dirty="0">
                  <a:solidFill>
                    <a:schemeClr val="bg1"/>
                  </a:solidFill>
                </a:rPr>
                <a:t>The </a:t>
              </a:r>
              <a:r>
                <a:rPr lang="en-US" sz="2800" b="1" dirty="0" smtClean="0">
                  <a:solidFill>
                    <a:schemeClr val="bg1"/>
                  </a:solidFill>
                </a:rPr>
                <a:t>Blue</a:t>
              </a:r>
              <a:r>
                <a:rPr lang="ru-RU" sz="2800" b="1" dirty="0" smtClean="0">
                  <a:solidFill>
                    <a:schemeClr val="bg1"/>
                  </a:solidFill>
                </a:rPr>
                <a:t> </a:t>
              </a:r>
              <a:r>
                <a:rPr lang="en-US" sz="2800" b="1" dirty="0" smtClean="0">
                  <a:solidFill>
                    <a:schemeClr val="bg1"/>
                  </a:solidFill>
                </a:rPr>
                <a:t>room </a:t>
              </a:r>
              <a:r>
                <a:rPr lang="en-US" sz="2800" b="1" dirty="0">
                  <a:solidFill>
                    <a:schemeClr val="bg1"/>
                  </a:solidFill>
                </a:rPr>
                <a:t>is used for receptions and receiving lines, and is occasionally set for small </a:t>
              </a:r>
              <a:r>
                <a:rPr lang="en-US" sz="2800" b="1" dirty="0" smtClean="0">
                  <a:solidFill>
                    <a:schemeClr val="bg1"/>
                  </a:solidFill>
                </a:rPr>
                <a:t>dinners</a:t>
              </a:r>
              <a:endParaRPr lang="ru-RU" sz="2800" b="1" dirty="0" smtClean="0">
                <a:solidFill>
                  <a:schemeClr val="bg1"/>
                </a:solidFill>
              </a:endParaRPr>
            </a:p>
          </p:txBody>
        </p:sp>
      </p:grpSp>
      <p:grpSp>
        <p:nvGrpSpPr>
          <p:cNvPr id="9" name="Группа 8"/>
          <p:cNvGrpSpPr/>
          <p:nvPr/>
        </p:nvGrpSpPr>
        <p:grpSpPr>
          <a:xfrm>
            <a:off x="395536" y="548680"/>
            <a:ext cx="8208912" cy="5656624"/>
            <a:chOff x="-8749480" y="832902"/>
            <a:chExt cx="8064896" cy="5374893"/>
          </a:xfrm>
        </p:grpSpPr>
        <p:pic>
          <p:nvPicPr>
            <p:cNvPr id="17410" name="Picture 2" descr="http://mudrila.ru/content/2010/01/04/whiteh/whiteh10.jpg"/>
            <p:cNvPicPr>
              <a:picLocks noChangeAspect="1" noChangeArrowheads="1"/>
            </p:cNvPicPr>
            <p:nvPr/>
          </p:nvPicPr>
          <p:blipFill>
            <a:blip r:embed="rId4" cstate="email"/>
            <a:srcRect/>
            <a:stretch>
              <a:fillRect/>
            </a:stretch>
          </p:blipFill>
          <p:spPr bwMode="auto">
            <a:xfrm>
              <a:off x="-8749480" y="832902"/>
              <a:ext cx="8064896" cy="4752528"/>
            </a:xfrm>
            <a:prstGeom prst="rect">
              <a:avLst/>
            </a:prstGeom>
            <a:noFill/>
          </p:spPr>
        </p:pic>
        <p:sp>
          <p:nvSpPr>
            <p:cNvPr id="4" name="Прямоугольник 3"/>
            <p:cNvSpPr/>
            <p:nvPr/>
          </p:nvSpPr>
          <p:spPr>
            <a:xfrm>
              <a:off x="-8749480" y="5301208"/>
              <a:ext cx="8064896" cy="906587"/>
            </a:xfrm>
            <a:prstGeom prst="rect">
              <a:avLst/>
            </a:prstGeom>
            <a:solidFill>
              <a:srgbClr val="0C376A"/>
            </a:solidFill>
          </p:spPr>
          <p:txBody>
            <a:bodyPr wrap="square">
              <a:spAutoFit/>
            </a:bodyPr>
            <a:lstStyle/>
            <a:p>
              <a:pPr lvl="0" algn="ctr"/>
              <a:r>
                <a:rPr lang="en-US" sz="2800" b="1" dirty="0" smtClean="0">
                  <a:solidFill>
                    <a:schemeClr val="bg1"/>
                  </a:solidFill>
                </a:rPr>
                <a:t>The </a:t>
              </a:r>
              <a:r>
                <a:rPr lang="en-US" sz="2800" b="1" dirty="0">
                  <a:solidFill>
                    <a:schemeClr val="bg1"/>
                  </a:solidFill>
                </a:rPr>
                <a:t>Blue Room is the traditional location for the "primary" Christmas </a:t>
              </a:r>
              <a:r>
                <a:rPr lang="en-US" sz="2800" b="1" dirty="0" smtClean="0">
                  <a:solidFill>
                    <a:schemeClr val="bg1"/>
                  </a:solidFill>
                </a:rPr>
                <a:t>tree</a:t>
              </a:r>
              <a:endParaRPr lang="ru-RU" sz="2800" b="1" dirty="0" smtClean="0">
                <a:solidFill>
                  <a:schemeClr val="bg1"/>
                </a:solidFill>
              </a:endParaRPr>
            </a:p>
          </p:txBody>
        </p:sp>
      </p:grpSp>
      <p:grpSp>
        <p:nvGrpSpPr>
          <p:cNvPr id="11" name="Группа 10"/>
          <p:cNvGrpSpPr/>
          <p:nvPr/>
        </p:nvGrpSpPr>
        <p:grpSpPr>
          <a:xfrm>
            <a:off x="467544" y="548680"/>
            <a:ext cx="8136904" cy="5706635"/>
            <a:chOff x="-8533456" y="404664"/>
            <a:chExt cx="8136904" cy="5706635"/>
          </a:xfrm>
        </p:grpSpPr>
        <p:pic>
          <p:nvPicPr>
            <p:cNvPr id="17412" name="Picture 4" descr="http://mudrila.ru/content/2010/01/04/whiteh/whiteh07.jpg"/>
            <p:cNvPicPr>
              <a:picLocks noChangeAspect="1" noChangeArrowheads="1"/>
            </p:cNvPicPr>
            <p:nvPr/>
          </p:nvPicPr>
          <p:blipFill>
            <a:blip r:embed="rId5" cstate="email"/>
            <a:srcRect/>
            <a:stretch>
              <a:fillRect/>
            </a:stretch>
          </p:blipFill>
          <p:spPr bwMode="auto">
            <a:xfrm>
              <a:off x="-8533456" y="404664"/>
              <a:ext cx="8136904" cy="4752528"/>
            </a:xfrm>
            <a:prstGeom prst="rect">
              <a:avLst/>
            </a:prstGeom>
            <a:noFill/>
          </p:spPr>
        </p:pic>
        <p:sp>
          <p:nvSpPr>
            <p:cNvPr id="5" name="Прямоугольник 4"/>
            <p:cNvSpPr/>
            <p:nvPr/>
          </p:nvSpPr>
          <p:spPr>
            <a:xfrm>
              <a:off x="-8533456" y="5157192"/>
              <a:ext cx="8136904" cy="954107"/>
            </a:xfrm>
            <a:prstGeom prst="rect">
              <a:avLst/>
            </a:prstGeom>
            <a:solidFill>
              <a:srgbClr val="0C376A"/>
            </a:solidFill>
          </p:spPr>
          <p:txBody>
            <a:bodyPr wrap="square">
              <a:spAutoFit/>
            </a:bodyPr>
            <a:lstStyle/>
            <a:p>
              <a:pPr lvl="0" algn="ctr"/>
              <a:r>
                <a:rPr lang="en-US" sz="2800" b="1" dirty="0" smtClean="0">
                  <a:solidFill>
                    <a:schemeClr val="bg1"/>
                  </a:solidFill>
                </a:rPr>
                <a:t> </a:t>
              </a:r>
              <a:r>
                <a:rPr lang="en-US" sz="2800" b="1" dirty="0">
                  <a:solidFill>
                    <a:schemeClr val="bg1"/>
                  </a:solidFill>
                </a:rPr>
                <a:t>it can be decorated with the year's theme ornaments and </a:t>
              </a:r>
              <a:r>
                <a:rPr lang="en-US" sz="2800" b="1" dirty="0" smtClean="0">
                  <a:solidFill>
                    <a:schemeClr val="bg1"/>
                  </a:solidFill>
                </a:rPr>
                <a:t>decorations</a:t>
              </a:r>
              <a:endParaRPr lang="en-US" sz="2800" b="1" dirty="0">
                <a:solidFill>
                  <a:schemeClr val="bg1"/>
                </a:solidFill>
              </a:endParaRPr>
            </a:p>
          </p:txBody>
        </p:sp>
      </p:grpSp>
    </p:spTree>
    <p:extLst>
      <p:ext uri="{BB962C8B-B14F-4D97-AF65-F5344CB8AC3E}">
        <p14:creationId xmlns="" xmlns:p14="http://schemas.microsoft.com/office/powerpoint/2010/main" val="287234187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p:cNvGrpSpPr/>
          <p:nvPr/>
        </p:nvGrpSpPr>
        <p:grpSpPr>
          <a:xfrm>
            <a:off x="539552" y="548680"/>
            <a:ext cx="8025243" cy="5626751"/>
            <a:chOff x="529394" y="556556"/>
            <a:chExt cx="8025243" cy="5626751"/>
          </a:xfrm>
        </p:grpSpPr>
        <p:pic>
          <p:nvPicPr>
            <p:cNvPr id="1028" name="Picture 4"/>
            <p:cNvPicPr>
              <a:picLocks noChangeAspect="1" noChangeArrowheads="1"/>
            </p:cNvPicPr>
            <p:nvPr/>
          </p:nvPicPr>
          <p:blipFill>
            <a:blip r:embed="rId3" cstate="email"/>
            <a:stretch>
              <a:fillRect/>
            </a:stretch>
          </p:blipFill>
          <p:spPr bwMode="auto">
            <a:xfrm>
              <a:off x="529394" y="556556"/>
              <a:ext cx="8025243" cy="46647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539552" y="5229200"/>
              <a:ext cx="7992888" cy="954107"/>
            </a:xfrm>
            <a:prstGeom prst="rect">
              <a:avLst/>
            </a:prstGeom>
            <a:solidFill>
              <a:srgbClr val="0C376A"/>
            </a:solidFill>
          </p:spPr>
          <p:txBody>
            <a:bodyPr wrap="square">
              <a:spAutoFit/>
            </a:bodyPr>
            <a:lstStyle/>
            <a:p>
              <a:pPr lvl="0" algn="ctr"/>
              <a:r>
                <a:rPr lang="en-US" sz="2800" b="1" dirty="0" smtClean="0">
                  <a:solidFill>
                    <a:schemeClr val="bg1"/>
                  </a:solidFill>
                </a:rPr>
                <a:t>The </a:t>
              </a:r>
              <a:r>
                <a:rPr lang="en-US" sz="2800" b="1" dirty="0">
                  <a:solidFill>
                    <a:schemeClr val="bg1"/>
                  </a:solidFill>
                </a:rPr>
                <a:t>Red Room is one of three state parlors on the first floor in the White </a:t>
              </a:r>
              <a:r>
                <a:rPr lang="en-US" sz="2800" b="1" dirty="0" smtClean="0">
                  <a:solidFill>
                    <a:schemeClr val="bg1"/>
                  </a:solidFill>
                </a:rPr>
                <a:t>House</a:t>
              </a:r>
              <a:endParaRPr lang="ru-RU" sz="2800" b="1" dirty="0" smtClean="0">
                <a:solidFill>
                  <a:schemeClr val="bg1"/>
                </a:solidFill>
              </a:endParaRPr>
            </a:p>
          </p:txBody>
        </p:sp>
      </p:grpSp>
      <p:grpSp>
        <p:nvGrpSpPr>
          <p:cNvPr id="9" name="Группа 8"/>
          <p:cNvGrpSpPr/>
          <p:nvPr/>
        </p:nvGrpSpPr>
        <p:grpSpPr>
          <a:xfrm>
            <a:off x="467544" y="548680"/>
            <a:ext cx="8064896" cy="5634627"/>
            <a:chOff x="9468544" y="332656"/>
            <a:chExt cx="8064896" cy="5634627"/>
          </a:xfrm>
        </p:grpSpPr>
        <p:pic>
          <p:nvPicPr>
            <p:cNvPr id="15361" name="Picture 1" descr="C:\Users\Мила\Desktop\red.jpg"/>
            <p:cNvPicPr>
              <a:picLocks noChangeAspect="1" noChangeArrowheads="1"/>
            </p:cNvPicPr>
            <p:nvPr/>
          </p:nvPicPr>
          <p:blipFill>
            <a:blip r:embed="rId4" cstate="email"/>
            <a:srcRect/>
            <a:stretch>
              <a:fillRect/>
            </a:stretch>
          </p:blipFill>
          <p:spPr bwMode="auto">
            <a:xfrm>
              <a:off x="9468544" y="332656"/>
              <a:ext cx="8041699" cy="4680520"/>
            </a:xfrm>
            <a:prstGeom prst="rect">
              <a:avLst/>
            </a:prstGeom>
            <a:noFill/>
          </p:spPr>
        </p:pic>
        <p:sp>
          <p:nvSpPr>
            <p:cNvPr id="6" name="Прямоугольник 5"/>
            <p:cNvSpPr/>
            <p:nvPr/>
          </p:nvSpPr>
          <p:spPr>
            <a:xfrm>
              <a:off x="9468544" y="5013176"/>
              <a:ext cx="8064896" cy="954107"/>
            </a:xfrm>
            <a:prstGeom prst="rect">
              <a:avLst/>
            </a:prstGeom>
            <a:solidFill>
              <a:srgbClr val="0C376A"/>
            </a:solidFill>
          </p:spPr>
          <p:txBody>
            <a:bodyPr wrap="square">
              <a:spAutoFit/>
            </a:bodyPr>
            <a:lstStyle/>
            <a:p>
              <a:pPr lvl="0" algn="ctr"/>
              <a:r>
                <a:rPr lang="en-US" sz="2800" b="1" dirty="0" smtClean="0">
                  <a:solidFill>
                    <a:schemeClr val="bg1"/>
                  </a:solidFill>
                </a:rPr>
                <a:t>This room </a:t>
              </a:r>
              <a:r>
                <a:rPr lang="en-US" sz="2800" b="1" dirty="0">
                  <a:solidFill>
                    <a:schemeClr val="bg1"/>
                  </a:solidFill>
                </a:rPr>
                <a:t>has served as a parlor and music room, and </a:t>
              </a:r>
              <a:r>
                <a:rPr lang="en-US" sz="2800" b="1" dirty="0" smtClean="0">
                  <a:solidFill>
                    <a:schemeClr val="bg1"/>
                  </a:solidFill>
                </a:rPr>
                <a:t>presidents </a:t>
              </a:r>
              <a:r>
                <a:rPr lang="en-US" sz="2800" b="1" dirty="0">
                  <a:solidFill>
                    <a:schemeClr val="bg1"/>
                  </a:solidFill>
                </a:rPr>
                <a:t>have held small dinner parties in </a:t>
              </a:r>
              <a:r>
                <a:rPr lang="en-US" sz="2800" b="1" dirty="0" smtClean="0">
                  <a:solidFill>
                    <a:schemeClr val="bg1"/>
                  </a:solidFill>
                </a:rPr>
                <a:t>it </a:t>
              </a:r>
              <a:endParaRPr lang="en-US" sz="2800" b="1" dirty="0">
                <a:solidFill>
                  <a:schemeClr val="bg1"/>
                </a:solidFill>
              </a:endParaRPr>
            </a:p>
          </p:txBody>
        </p:sp>
      </p:grpSp>
    </p:spTree>
    <p:extLst>
      <p:ext uri="{BB962C8B-B14F-4D97-AF65-F5344CB8AC3E}">
        <p14:creationId xmlns="" xmlns:p14="http://schemas.microsoft.com/office/powerpoint/2010/main" val="75608450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539552" y="557428"/>
            <a:ext cx="7992888" cy="5696211"/>
            <a:chOff x="539552" y="559104"/>
            <a:chExt cx="7992888" cy="5696211"/>
          </a:xfrm>
        </p:grpSpPr>
        <p:pic>
          <p:nvPicPr>
            <p:cNvPr id="3074" name="Picture 2"/>
            <p:cNvPicPr>
              <a:picLocks noChangeAspect="1" noChangeArrowheads="1"/>
            </p:cNvPicPr>
            <p:nvPr/>
          </p:nvPicPr>
          <p:blipFill>
            <a:blip r:embed="rId3" cstate="email"/>
            <a:stretch>
              <a:fillRect/>
            </a:stretch>
          </p:blipFill>
          <p:spPr bwMode="auto">
            <a:xfrm>
              <a:off x="539552" y="559104"/>
              <a:ext cx="7992888" cy="47405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539552" y="5301208"/>
              <a:ext cx="7992888" cy="954107"/>
            </a:xfrm>
            <a:prstGeom prst="rect">
              <a:avLst/>
            </a:prstGeom>
            <a:solidFill>
              <a:srgbClr val="0C376A"/>
            </a:solidFill>
          </p:spPr>
          <p:txBody>
            <a:bodyPr wrap="square">
              <a:spAutoFit/>
            </a:bodyPr>
            <a:lstStyle/>
            <a:p>
              <a:pPr lvl="0" algn="ctr"/>
              <a:r>
                <a:rPr lang="en-US" sz="2800" b="1" dirty="0" smtClean="0">
                  <a:solidFill>
                    <a:schemeClr val="bg1"/>
                  </a:solidFill>
                </a:rPr>
                <a:t>The </a:t>
              </a:r>
              <a:r>
                <a:rPr lang="en-US" sz="2800" b="1" dirty="0">
                  <a:solidFill>
                    <a:schemeClr val="bg1"/>
                  </a:solidFill>
                </a:rPr>
                <a:t>Green Room </a:t>
              </a:r>
              <a:r>
                <a:rPr lang="en-US" sz="2800" b="1" dirty="0" smtClean="0">
                  <a:solidFill>
                    <a:schemeClr val="bg1"/>
                  </a:solidFill>
                </a:rPr>
                <a:t>is used </a:t>
              </a:r>
              <a:r>
                <a:rPr lang="en-US" sz="2800" b="1" dirty="0">
                  <a:solidFill>
                    <a:schemeClr val="bg1"/>
                  </a:solidFill>
                </a:rPr>
                <a:t>for small receptions and teas  </a:t>
              </a:r>
              <a:endParaRPr lang="ru-RU" sz="2800" b="1" dirty="0">
                <a:solidFill>
                  <a:schemeClr val="bg1"/>
                </a:solidFill>
              </a:endParaRPr>
            </a:p>
          </p:txBody>
        </p:sp>
      </p:grpSp>
      <p:grpSp>
        <p:nvGrpSpPr>
          <p:cNvPr id="7" name="Группа 6"/>
          <p:cNvGrpSpPr/>
          <p:nvPr/>
        </p:nvGrpSpPr>
        <p:grpSpPr>
          <a:xfrm>
            <a:off x="539552" y="548680"/>
            <a:ext cx="7992888" cy="5706635"/>
            <a:chOff x="9540552" y="476672"/>
            <a:chExt cx="7992888" cy="5706635"/>
          </a:xfrm>
        </p:grpSpPr>
        <p:pic>
          <p:nvPicPr>
            <p:cNvPr id="16385" name="Picture 1" descr="C:\Users\Мила\Desktop\8.jpg"/>
            <p:cNvPicPr>
              <a:picLocks noChangeAspect="1" noChangeArrowheads="1"/>
            </p:cNvPicPr>
            <p:nvPr/>
          </p:nvPicPr>
          <p:blipFill>
            <a:blip r:embed="rId4" cstate="email"/>
            <a:srcRect/>
            <a:stretch>
              <a:fillRect/>
            </a:stretch>
          </p:blipFill>
          <p:spPr bwMode="auto">
            <a:xfrm>
              <a:off x="9540552" y="476672"/>
              <a:ext cx="7992888" cy="4752528"/>
            </a:xfrm>
            <a:prstGeom prst="rect">
              <a:avLst/>
            </a:prstGeom>
            <a:noFill/>
          </p:spPr>
        </p:pic>
        <p:sp>
          <p:nvSpPr>
            <p:cNvPr id="6" name="Прямоугольник 5"/>
            <p:cNvSpPr/>
            <p:nvPr/>
          </p:nvSpPr>
          <p:spPr>
            <a:xfrm>
              <a:off x="9540552" y="5229200"/>
              <a:ext cx="7992888" cy="954107"/>
            </a:xfrm>
            <a:prstGeom prst="rect">
              <a:avLst/>
            </a:prstGeom>
            <a:solidFill>
              <a:srgbClr val="0C376A"/>
            </a:solidFill>
          </p:spPr>
          <p:txBody>
            <a:bodyPr wrap="square">
              <a:spAutoFit/>
            </a:bodyPr>
            <a:lstStyle/>
            <a:p>
              <a:pPr lvl="0" algn="ctr"/>
              <a:r>
                <a:rPr lang="en-US" sz="2800" b="1" dirty="0" smtClean="0">
                  <a:solidFill>
                    <a:schemeClr val="bg1"/>
                  </a:solidFill>
                </a:rPr>
                <a:t>The </a:t>
              </a:r>
              <a:r>
                <a:rPr lang="en-US" sz="2800" b="1" dirty="0">
                  <a:solidFill>
                    <a:schemeClr val="bg1"/>
                  </a:solidFill>
                </a:rPr>
                <a:t>White House collection of </a:t>
              </a:r>
              <a:r>
                <a:rPr lang="en-US" sz="2800" b="1" dirty="0" smtClean="0">
                  <a:solidFill>
                    <a:schemeClr val="bg1"/>
                  </a:solidFill>
                </a:rPr>
                <a:t>China </a:t>
              </a:r>
              <a:r>
                <a:rPr lang="en-US" sz="2800" b="1" dirty="0">
                  <a:solidFill>
                    <a:schemeClr val="bg1"/>
                  </a:solidFill>
                </a:rPr>
                <a:t>is housed in the White House China </a:t>
              </a:r>
              <a:r>
                <a:rPr lang="en-US" sz="2800" b="1" dirty="0" smtClean="0">
                  <a:solidFill>
                    <a:schemeClr val="bg1"/>
                  </a:solidFill>
                </a:rPr>
                <a:t>Room</a:t>
              </a:r>
              <a:endParaRPr lang="ru-RU" sz="2800" b="1" dirty="0">
                <a:solidFill>
                  <a:schemeClr val="bg1"/>
                </a:solidFill>
              </a:endParaRPr>
            </a:p>
          </p:txBody>
        </p:sp>
      </p:grpSp>
      <p:grpSp>
        <p:nvGrpSpPr>
          <p:cNvPr id="11" name="Группа 10"/>
          <p:cNvGrpSpPr/>
          <p:nvPr/>
        </p:nvGrpSpPr>
        <p:grpSpPr>
          <a:xfrm>
            <a:off x="539552" y="548680"/>
            <a:ext cx="7992888" cy="5706635"/>
            <a:chOff x="9540552" y="332656"/>
            <a:chExt cx="7992888" cy="5706635"/>
          </a:xfrm>
        </p:grpSpPr>
        <p:pic>
          <p:nvPicPr>
            <p:cNvPr id="16387" name="Picture 3" descr="Black Presidents White House4"/>
            <p:cNvPicPr>
              <a:picLocks noChangeAspect="1" noChangeArrowheads="1"/>
            </p:cNvPicPr>
            <p:nvPr/>
          </p:nvPicPr>
          <p:blipFill>
            <a:blip r:embed="rId5" cstate="email"/>
            <a:srcRect/>
            <a:stretch>
              <a:fillRect/>
            </a:stretch>
          </p:blipFill>
          <p:spPr bwMode="auto">
            <a:xfrm>
              <a:off x="9540552" y="332656"/>
              <a:ext cx="7992888" cy="4752528"/>
            </a:xfrm>
            <a:prstGeom prst="rect">
              <a:avLst/>
            </a:prstGeom>
            <a:noFill/>
          </p:spPr>
        </p:pic>
        <p:sp>
          <p:nvSpPr>
            <p:cNvPr id="9" name="Прямоугольник 8"/>
            <p:cNvSpPr/>
            <p:nvPr/>
          </p:nvSpPr>
          <p:spPr>
            <a:xfrm>
              <a:off x="9540552" y="5085184"/>
              <a:ext cx="7992888" cy="954107"/>
            </a:xfrm>
            <a:prstGeom prst="rect">
              <a:avLst/>
            </a:prstGeom>
            <a:solidFill>
              <a:srgbClr val="0C376A"/>
            </a:solidFill>
          </p:spPr>
          <p:txBody>
            <a:bodyPr wrap="square">
              <a:spAutoFit/>
            </a:bodyPr>
            <a:lstStyle/>
            <a:p>
              <a:pPr algn="ctr"/>
              <a:r>
                <a:rPr lang="en-US" sz="2800" b="1" dirty="0" smtClean="0">
                  <a:solidFill>
                    <a:schemeClr val="bg1"/>
                  </a:solidFill>
                </a:rPr>
                <a:t>The </a:t>
              </a:r>
              <a:r>
                <a:rPr lang="en-US" sz="2800" b="1" dirty="0">
                  <a:solidFill>
                    <a:schemeClr val="bg1"/>
                  </a:solidFill>
                </a:rPr>
                <a:t>Vermeil Room houses a collection of </a:t>
              </a:r>
              <a:r>
                <a:rPr lang="en-US" sz="2800" b="1" dirty="0" smtClean="0">
                  <a:solidFill>
                    <a:schemeClr val="bg1"/>
                  </a:solidFill>
                </a:rPr>
                <a:t> vermeil tableware and portraits </a:t>
              </a:r>
              <a:r>
                <a:rPr lang="en-US" sz="2800" b="1" dirty="0">
                  <a:solidFill>
                    <a:schemeClr val="bg1"/>
                  </a:solidFill>
                </a:rPr>
                <a:t>of American First Ladies </a:t>
              </a:r>
              <a:endParaRPr lang="ru-RU" sz="2800" b="1" dirty="0">
                <a:solidFill>
                  <a:schemeClr val="bg1"/>
                </a:solidFill>
              </a:endParaRPr>
            </a:p>
          </p:txBody>
        </p:sp>
      </p:grpSp>
      <p:grpSp>
        <p:nvGrpSpPr>
          <p:cNvPr id="15" name="Группа 14"/>
          <p:cNvGrpSpPr/>
          <p:nvPr/>
        </p:nvGrpSpPr>
        <p:grpSpPr>
          <a:xfrm>
            <a:off x="539552" y="548680"/>
            <a:ext cx="7992889" cy="6137523"/>
            <a:chOff x="9540552" y="-387424"/>
            <a:chExt cx="7992889" cy="6137523"/>
          </a:xfrm>
        </p:grpSpPr>
        <p:pic>
          <p:nvPicPr>
            <p:cNvPr id="16388" name="Picture 4" descr="C:\Users\Мила\Desktop\Black-Presidents-White-House3.jpg"/>
            <p:cNvPicPr>
              <a:picLocks noChangeAspect="1" noChangeArrowheads="1"/>
            </p:cNvPicPr>
            <p:nvPr/>
          </p:nvPicPr>
          <p:blipFill>
            <a:blip r:embed="rId6" cstate="email"/>
            <a:srcRect/>
            <a:stretch>
              <a:fillRect/>
            </a:stretch>
          </p:blipFill>
          <p:spPr bwMode="auto">
            <a:xfrm>
              <a:off x="9540552" y="-387424"/>
              <a:ext cx="7992889" cy="4752528"/>
            </a:xfrm>
            <a:prstGeom prst="rect">
              <a:avLst/>
            </a:prstGeom>
            <a:noFill/>
          </p:spPr>
        </p:pic>
        <p:sp>
          <p:nvSpPr>
            <p:cNvPr id="14" name="Прямоугольник 13"/>
            <p:cNvSpPr/>
            <p:nvPr/>
          </p:nvSpPr>
          <p:spPr>
            <a:xfrm>
              <a:off x="9540552" y="4365104"/>
              <a:ext cx="7992888" cy="1384995"/>
            </a:xfrm>
            <a:prstGeom prst="rect">
              <a:avLst/>
            </a:prstGeom>
            <a:solidFill>
              <a:srgbClr val="0C376A"/>
            </a:solidFill>
          </p:spPr>
          <p:txBody>
            <a:bodyPr wrap="square">
              <a:spAutoFit/>
            </a:bodyPr>
            <a:lstStyle/>
            <a:p>
              <a:pPr algn="ctr"/>
              <a:r>
                <a:rPr lang="en-US" sz="2800" b="1" dirty="0" smtClean="0">
                  <a:solidFill>
                    <a:schemeClr val="bg1"/>
                  </a:solidFill>
                </a:rPr>
                <a:t>The </a:t>
              </a:r>
              <a:r>
                <a:rPr lang="en-US" sz="2800" b="1" dirty="0">
                  <a:solidFill>
                    <a:schemeClr val="bg1"/>
                  </a:solidFill>
                </a:rPr>
                <a:t>Cabinet Room is the meeting room for the cabinet secretaries and advisors serving the President of the United </a:t>
              </a:r>
              <a:r>
                <a:rPr lang="en-US" sz="2800" b="1" dirty="0" smtClean="0">
                  <a:solidFill>
                    <a:schemeClr val="bg1"/>
                  </a:solidFill>
                </a:rPr>
                <a:t>States </a:t>
              </a:r>
              <a:endParaRPr lang="ru-RU" sz="2800" b="1" dirty="0">
                <a:solidFill>
                  <a:schemeClr val="bg1"/>
                </a:solidFill>
              </a:endParaRPr>
            </a:p>
          </p:txBody>
        </p:sp>
      </p:grpSp>
      <p:pic>
        <p:nvPicPr>
          <p:cNvPr id="18" name="Picture 2" descr="C:\Users\Адик\Desktop\165.jpg"/>
          <p:cNvPicPr>
            <a:picLocks noChangeAspect="1" noChangeArrowheads="1"/>
          </p:cNvPicPr>
          <p:nvPr/>
        </p:nvPicPr>
        <p:blipFill>
          <a:blip r:embed="rId7" cstate="email">
            <a:extLst>
              <a:ext uri="{28A0092B-C50C-407E-A947-70E740481C1C}">
                <a14:useLocalDpi xmlns="" xmlns:a14="http://schemas.microsoft.com/office/drawing/2010/main" val="0"/>
              </a:ext>
            </a:extLst>
          </a:blip>
          <a:srcRect/>
          <a:stretch>
            <a:fillRect/>
          </a:stretch>
        </p:blipFill>
        <p:spPr bwMode="auto">
          <a:xfrm>
            <a:off x="539552" y="548680"/>
            <a:ext cx="7992888" cy="6137524"/>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9" name="Группа 18"/>
          <p:cNvGrpSpPr/>
          <p:nvPr/>
        </p:nvGrpSpPr>
        <p:grpSpPr>
          <a:xfrm>
            <a:off x="6763271" y="5567309"/>
            <a:ext cx="1748500" cy="974878"/>
            <a:chOff x="3707905" y="2996952"/>
            <a:chExt cx="1591290" cy="974878"/>
          </a:xfrm>
        </p:grpSpPr>
        <p:pic>
          <p:nvPicPr>
            <p:cNvPr id="20" name="Picture 2" descr="C:\Users\Адик\Desktop\Презентация4.jpg"/>
            <p:cNvPicPr>
              <a:picLocks noChangeAspect="1" noChangeArrowheads="1"/>
            </p:cNvPicPr>
            <p:nvPr/>
          </p:nvPicPr>
          <p:blipFill>
            <a:blip r:embed="rId8" cstate="email">
              <a:extLst>
                <a:ext uri="{28A0092B-C50C-407E-A947-70E740481C1C}">
                  <a14:useLocalDpi xmlns="" xmlns:a14="http://schemas.microsoft.com/office/drawing/2010/main" val="0"/>
                </a:ext>
              </a:extLst>
            </a:blip>
            <a:srcRect/>
            <a:stretch>
              <a:fillRect/>
            </a:stretch>
          </p:blipFill>
          <p:spPr bwMode="auto">
            <a:xfrm>
              <a:off x="3707905" y="2996952"/>
              <a:ext cx="1584176" cy="974878"/>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TextBox 20">
              <a:hlinkClick r:id="rId9"/>
            </p:cNvPr>
            <p:cNvSpPr txBox="1"/>
            <p:nvPr/>
          </p:nvSpPr>
          <p:spPr>
            <a:xfrm>
              <a:off x="3912533" y="3253558"/>
              <a:ext cx="1386662" cy="461665"/>
            </a:xfrm>
            <a:prstGeom prst="rect">
              <a:avLst/>
            </a:prstGeom>
            <a:noFill/>
          </p:spPr>
          <p:txBody>
            <a:bodyPr wrap="none" rtlCol="0">
              <a:spAutoFit/>
            </a:bodyPr>
            <a:lstStyle/>
            <a:p>
              <a:r>
                <a:rPr lang="en-US" sz="2400" b="1" dirty="0" smtClean="0">
                  <a:solidFill>
                    <a:srgbClr val="FFFF00"/>
                  </a:solidFill>
                  <a:effectLst>
                    <a:outerShdw blurRad="38100" dist="38100" dir="2700000" algn="tl">
                      <a:srgbClr val="000000">
                        <a:alpha val="43137"/>
                      </a:srgbClr>
                    </a:outerShdw>
                  </a:effectLst>
                </a:rPr>
                <a:t>See more</a:t>
              </a:r>
              <a:endParaRPr lang="ru-RU" sz="2400" b="1" dirty="0">
                <a:solidFill>
                  <a:srgbClr val="FFFF00"/>
                </a:solidFill>
                <a:effectLst>
                  <a:outerShdw blurRad="38100" dist="38100" dir="2700000" algn="tl">
                    <a:srgbClr val="000000">
                      <a:alpha val="43137"/>
                    </a:srgbClr>
                  </a:outerShdw>
                </a:effectLst>
              </a:endParaRPr>
            </a:p>
          </p:txBody>
        </p:sp>
      </p:grpSp>
      <p:pic>
        <p:nvPicPr>
          <p:cNvPr id="22" name="Picture 2" descr="C:\Users\Мила\Desktop\Рисунок1.jpg">
            <a:hlinkClick r:id="rId10" action="ppaction://hlinksldjump"/>
          </p:cNvPr>
          <p:cNvPicPr>
            <a:picLocks noChangeAspect="1" noChangeArrowheads="1"/>
          </p:cNvPicPr>
          <p:nvPr/>
        </p:nvPicPr>
        <p:blipFill>
          <a:blip r:embed="rId11" cstate="email"/>
          <a:stretch>
            <a:fillRect/>
          </a:stretch>
        </p:blipFill>
        <p:spPr bwMode="auto">
          <a:xfrm>
            <a:off x="6763271" y="5629358"/>
            <a:ext cx="1769169" cy="850778"/>
          </a:xfrm>
          <a:prstGeom prst="rect">
            <a:avLst/>
          </a:prstGeom>
          <a:noFill/>
        </p:spPr>
      </p:pic>
    </p:spTree>
    <p:extLst>
      <p:ext uri="{BB962C8B-B14F-4D97-AF65-F5344CB8AC3E}">
        <p14:creationId xmlns="" xmlns:p14="http://schemas.microsoft.com/office/powerpoint/2010/main" val="281302359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0"/>
                                        <p:tgtEl>
                                          <p:spTgt spid="18"/>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20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фотоальбом">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3865</TotalTime>
  <Words>1405</Words>
  <Application>Microsoft Office PowerPoint</Application>
  <PresentationFormat>Экран (4:3)</PresentationFormat>
  <Paragraphs>229</Paragraphs>
  <Slides>21</Slides>
  <Notes>11</Notes>
  <HiddenSlides>4</HiddenSlides>
  <MMClips>2</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21</vt:i4>
      </vt:variant>
    </vt:vector>
  </HeadingPairs>
  <TitlesOfParts>
    <vt:vector size="23" baseType="lpstr">
      <vt:lpstr>фотоальбом</vt:lpstr>
      <vt:lpstr>Презентация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Адик</dc:creator>
  <cp:lastModifiedBy>Мила</cp:lastModifiedBy>
  <cp:revision>474</cp:revision>
  <dcterms:created xsi:type="dcterms:W3CDTF">2002-01-01T08:00:04Z</dcterms:created>
  <dcterms:modified xsi:type="dcterms:W3CDTF">2012-08-23T00:03:12Z</dcterms:modified>
</cp:coreProperties>
</file>