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8" r:id="rId2"/>
    <p:sldId id="323" r:id="rId3"/>
    <p:sldId id="326" r:id="rId4"/>
    <p:sldId id="324" r:id="rId5"/>
    <p:sldId id="264" r:id="rId6"/>
    <p:sldId id="277" r:id="rId7"/>
    <p:sldId id="303" r:id="rId8"/>
    <p:sldId id="304" r:id="rId9"/>
    <p:sldId id="319" r:id="rId10"/>
    <p:sldId id="320" r:id="rId11"/>
    <p:sldId id="322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3" r:id="rId20"/>
    <p:sldId id="314" r:id="rId21"/>
    <p:sldId id="315" r:id="rId22"/>
    <p:sldId id="316" r:id="rId23"/>
    <p:sldId id="317" r:id="rId24"/>
    <p:sldId id="327" r:id="rId25"/>
    <p:sldId id="30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800080"/>
    <a:srgbClr val="E65D00"/>
    <a:srgbClr val="FF6600"/>
    <a:srgbClr val="8643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DEFF0-A55A-493B-BDA2-A6558B33930F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AE6D8-B359-45D4-A321-AAA4B6A168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55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C2D07-DFE7-4CE1-9CB2-58F40F410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11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29ACF-B030-40A0-8663-546A04805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88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844B5-5004-4EAA-95F5-6E513B810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343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BECA2-7A76-4962-85AB-3F36606C3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EEF8-93D3-48F2-AF0A-F5782E74E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07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E1B6C-21DB-483F-BD20-8FE868A03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9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9C738-B850-43F6-A5A2-9D83845BA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14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23045-3980-4B3D-9426-F6334E2FD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6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292DA-69EF-462B-824C-7CD102CF2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2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B8423-1613-4771-9878-A4F7C475E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4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DB00D-EA4E-4114-BCCF-70CC51944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2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F3CD7-872A-4CCF-A314-D0F13B960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9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4B53FCD-4557-4414-A5D0-DC0051F8E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317432" cy="5400675"/>
          </a:xfrm>
        </p:spPr>
        <p:txBody>
          <a:bodyPr>
            <a:prstTxWarp prst="textDouble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КАК ПРЕКРАСЕН ЭТОТ МИР</a:t>
            </a:r>
            <a:br>
              <a:rPr lang="ru-RU" alt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Интеллектуально-развлекательно-познавательная программа </a:t>
            </a:r>
            <a:r>
              <a:rPr lang="ru-RU" sz="20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трудовому обучению</a:t>
            </a:r>
            <a:r>
              <a:rPr lang="ru-RU" alt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alt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 </a:t>
            </a:r>
            <a:br>
              <a:rPr lang="ru-RU" alt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</a:br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9" name="Picture 5" descr="Картинки по запросу картинки тру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365" y="2851056"/>
            <a:ext cx="3365811" cy="374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7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332656"/>
            <a:ext cx="8229600" cy="6096719"/>
          </a:xfrm>
        </p:spPr>
        <p:txBody>
          <a:bodyPr/>
          <a:lstStyle/>
          <a:p>
            <a:pPr algn="ctr"/>
            <a:r>
              <a:rPr lang="ru-RU" b="1" i="1" dirty="0">
                <a:latin typeface="Bookman Old Style" pitchFamily="18" charset="0"/>
              </a:rPr>
              <a:t>Первую “Е” снимают в ателье </a:t>
            </a:r>
            <a:endParaRPr lang="ru-RU" b="1" i="1" dirty="0" smtClean="0">
              <a:latin typeface="Bookman Old Style" pitchFamily="18" charset="0"/>
            </a:endParaRPr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pPr algn="ctr"/>
            <a:r>
              <a:rPr lang="ru-RU" b="1" i="1" dirty="0" smtClean="0">
                <a:latin typeface="Bookman Old Style" pitchFamily="18" charset="0"/>
              </a:rPr>
              <a:t>Этот </a:t>
            </a:r>
            <a:r>
              <a:rPr lang="ru-RU" b="1" i="1" dirty="0">
                <a:latin typeface="Bookman Old Style" pitchFamily="18" charset="0"/>
              </a:rPr>
              <a:t>“Е” у столяра в столе </a:t>
            </a:r>
            <a:endParaRPr lang="ru-RU" b="1" i="1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235709"/>
              </p:ext>
            </p:extLst>
          </p:nvPr>
        </p:nvGraphicFramePr>
        <p:xfrm>
          <a:off x="785785" y="1574474"/>
          <a:ext cx="683421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843"/>
                <a:gridCol w="1366843"/>
                <a:gridCol w="1366843"/>
                <a:gridCol w="1366843"/>
                <a:gridCol w="1366843"/>
              </a:tblGrid>
              <a:tr h="500066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54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37189"/>
              </p:ext>
            </p:extLst>
          </p:nvPr>
        </p:nvGraphicFramePr>
        <p:xfrm>
          <a:off x="785785" y="2646045"/>
          <a:ext cx="6834215" cy="7010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66843"/>
                <a:gridCol w="1366843"/>
                <a:gridCol w="1366843"/>
                <a:gridCol w="1366843"/>
                <a:gridCol w="1366843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</a:t>
                      </a:r>
                      <a:endParaRPr lang="ru-RU" sz="4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Е</a:t>
                      </a:r>
                      <a:endParaRPr lang="ru-RU" sz="4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Р</a:t>
                      </a:r>
                      <a:endParaRPr lang="ru-RU" sz="4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К</a:t>
                      </a:r>
                      <a:endParaRPr lang="ru-RU" sz="40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А</a:t>
                      </a:r>
                      <a:endParaRPr lang="ru-RU" sz="4000" dirty="0">
                        <a:latin typeface="Garamon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51524"/>
              </p:ext>
            </p:extLst>
          </p:nvPr>
        </p:nvGraphicFramePr>
        <p:xfrm>
          <a:off x="214280" y="4509121"/>
          <a:ext cx="8572560" cy="991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991582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4800" b="1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855298"/>
              </p:ext>
            </p:extLst>
          </p:nvPr>
        </p:nvGraphicFramePr>
        <p:xfrm>
          <a:off x="285720" y="5857892"/>
          <a:ext cx="8572560" cy="6429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50112"/>
                <a:gridCol w="850112"/>
                <a:gridCol w="850112"/>
                <a:gridCol w="850112"/>
                <a:gridCol w="850112"/>
                <a:gridCol w="850112"/>
                <a:gridCol w="850112"/>
                <a:gridCol w="850112"/>
                <a:gridCol w="850112"/>
                <a:gridCol w="92155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75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8229600" cy="5126038"/>
          </a:xfrm>
        </p:spPr>
        <p:txBody>
          <a:bodyPr/>
          <a:lstStyle/>
          <a:p>
            <a:pPr algn="ctr"/>
            <a:r>
              <a:rPr lang="ru-RU" b="1" i="1" dirty="0">
                <a:latin typeface="Bookman Old Style" pitchFamily="18" charset="0"/>
              </a:rPr>
              <a:t>Этими “Е” занимаются </a:t>
            </a:r>
            <a:r>
              <a:rPr lang="ru-RU" b="1" i="1" dirty="0" smtClean="0">
                <a:latin typeface="Bookman Old Style" pitchFamily="18" charset="0"/>
              </a:rPr>
              <a:t>модельеры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i="1" dirty="0" smtClean="0">
                <a:latin typeface="Bookman Old Style" pitchFamily="18" charset="0"/>
              </a:rPr>
              <a:t>Этот “Е”  из овощей на столе</a:t>
            </a:r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97142"/>
              </p:ext>
            </p:extLst>
          </p:nvPr>
        </p:nvGraphicFramePr>
        <p:xfrm>
          <a:off x="214276" y="1643050"/>
          <a:ext cx="8715447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419"/>
                <a:gridCol w="670419"/>
                <a:gridCol w="670419"/>
                <a:gridCol w="670419"/>
                <a:gridCol w="670419"/>
                <a:gridCol w="670419"/>
                <a:gridCol w="670419"/>
                <a:gridCol w="670419"/>
                <a:gridCol w="670419"/>
                <a:gridCol w="670419"/>
                <a:gridCol w="670419"/>
                <a:gridCol w="555015"/>
                <a:gridCol w="785823"/>
              </a:tblGrid>
              <a:tr h="571504"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4400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4400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063193"/>
              </p:ext>
            </p:extLst>
          </p:nvPr>
        </p:nvGraphicFramePr>
        <p:xfrm>
          <a:off x="214276" y="2714620"/>
          <a:ext cx="8643999" cy="64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  <a:gridCol w="664923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Д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Л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31205"/>
              </p:ext>
            </p:extLst>
          </p:nvPr>
        </p:nvGraphicFramePr>
        <p:xfrm>
          <a:off x="214280" y="4221088"/>
          <a:ext cx="8501128" cy="1136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641"/>
                <a:gridCol w="1062641"/>
                <a:gridCol w="1062641"/>
                <a:gridCol w="1062641"/>
                <a:gridCol w="1062641"/>
                <a:gridCol w="1062641"/>
                <a:gridCol w="1062641"/>
                <a:gridCol w="1062641"/>
              </a:tblGrid>
              <a:tr h="1136738">
                <a:tc>
                  <a:txBody>
                    <a:bodyPr/>
                    <a:lstStyle/>
                    <a:p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4400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2060"/>
                          </a:solidFill>
                          <a:latin typeface="Garamond" pitchFamily="18" charset="0"/>
                        </a:rPr>
                        <a:t>Е</a:t>
                      </a:r>
                      <a:endParaRPr lang="ru-RU" sz="4400" dirty="0">
                        <a:solidFill>
                          <a:srgbClr val="002060"/>
                        </a:solidFill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Garamond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811089"/>
              </p:ext>
            </p:extLst>
          </p:nvPr>
        </p:nvGraphicFramePr>
        <p:xfrm>
          <a:off x="214280" y="5715016"/>
          <a:ext cx="8501128" cy="714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2641"/>
                <a:gridCol w="1062641"/>
                <a:gridCol w="1062641"/>
                <a:gridCol w="1062641"/>
                <a:gridCol w="1062641"/>
                <a:gridCol w="1062641"/>
                <a:gridCol w="1062641"/>
                <a:gridCol w="1062641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</a:t>
                      </a:r>
                      <a:endParaRPr lang="ru-RU" sz="3600" dirty="0">
                        <a:latin typeface="Garamond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01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5261" y="1500174"/>
            <a:ext cx="8073492" cy="46434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Устройства компьютера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/>
          <a:srcRect l="27693" t="30000" r="26153" b="33076"/>
          <a:stretch>
            <a:fillRect/>
          </a:stretch>
        </p:blipFill>
        <p:spPr bwMode="auto">
          <a:xfrm>
            <a:off x="4179092" y="1928802"/>
            <a:ext cx="23217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973" b="27273"/>
          <a:stretch>
            <a:fillRect/>
          </a:stretch>
        </p:blipFill>
        <p:spPr bwMode="auto">
          <a:xfrm>
            <a:off x="3786182" y="3714752"/>
            <a:ext cx="183356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3857628"/>
            <a:ext cx="66675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screen"/>
          <a:srcRect l="22308" t="22307" r="24615" b="22308"/>
          <a:stretch>
            <a:fillRect/>
          </a:stretch>
        </p:blipFill>
        <p:spPr bwMode="auto">
          <a:xfrm flipH="1">
            <a:off x="3000364" y="2571744"/>
            <a:ext cx="1143008" cy="107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49" y="3143248"/>
            <a:ext cx="148371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64714">
            <a:off x="2465748" y="3511047"/>
            <a:ext cx="6429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screen"/>
          <a:srcRect l="26923" t="31538" r="33846" b="33846"/>
          <a:stretch>
            <a:fillRect/>
          </a:stretch>
        </p:blipFill>
        <p:spPr bwMode="auto">
          <a:xfrm>
            <a:off x="1142976" y="2214554"/>
            <a:ext cx="1357322" cy="11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101042" cy="857256"/>
          </a:xfrm>
        </p:spPr>
        <p:txBody>
          <a:bodyPr>
            <a:no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Ребусы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4356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/>
          <a:srcRect l="18366" t="20408" r="22450" b="28571"/>
          <a:stretch>
            <a:fillRect/>
          </a:stretch>
        </p:blipFill>
        <p:spPr bwMode="auto">
          <a:xfrm rot="2314631">
            <a:off x="571472" y="2357430"/>
            <a:ext cx="256891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428736"/>
            <a:ext cx="3476638" cy="34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571472" y="1785926"/>
            <a:ext cx="8215338" cy="2762258"/>
            <a:chOff x="571472" y="1785926"/>
            <a:chExt cx="8215338" cy="2762258"/>
          </a:xfrm>
        </p:grpSpPr>
        <p:pic>
          <p:nvPicPr>
            <p:cNvPr id="4" name="Picture 6" descr="накопитель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71472" y="1785926"/>
              <a:ext cx="660403" cy="857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214678" y="2714620"/>
              <a:ext cx="1833564" cy="1833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 descr="интернет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 flipH="1">
              <a:off x="8215338" y="2143116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5796136" y="6048285"/>
            <a:ext cx="3062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монитор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7918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649539" y="5945884"/>
            <a:ext cx="3419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клавиатура</a:t>
            </a:r>
            <a:endParaRPr lang="ru-RU" sz="28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904871" y="1500174"/>
            <a:ext cx="7453343" cy="3297586"/>
            <a:chOff x="357158" y="1500174"/>
            <a:chExt cx="7453343" cy="3297586"/>
          </a:xfrm>
        </p:grpSpPr>
        <p:pic>
          <p:nvPicPr>
            <p:cNvPr id="3" name="Picture 7" descr="интернет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flipH="1">
              <a:off x="2000232" y="1500174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7" descr="интернет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flipH="1">
              <a:off x="2500298" y="1500174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429256" y="1546232"/>
              <a:ext cx="2381245" cy="266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Группа 12"/>
            <p:cNvGrpSpPr/>
            <p:nvPr/>
          </p:nvGrpSpPr>
          <p:grpSpPr>
            <a:xfrm>
              <a:off x="5786446" y="1857364"/>
              <a:ext cx="714380" cy="642942"/>
              <a:chOff x="6643702" y="2214554"/>
              <a:chExt cx="714380" cy="642942"/>
            </a:xfrm>
          </p:grpSpPr>
          <p:pic>
            <p:nvPicPr>
              <p:cNvPr id="15365" name="Picture 5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6715140" y="2214554"/>
                <a:ext cx="642942" cy="6429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6643702" y="2214554"/>
                <a:ext cx="714380" cy="642942"/>
              </a:xfrm>
              <a:prstGeom prst="line">
                <a:avLst/>
              </a:prstGeom>
              <a:ln w="5715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10800000" flipV="1">
                <a:off x="6643702" y="2214554"/>
                <a:ext cx="714380" cy="642942"/>
              </a:xfrm>
              <a:prstGeom prst="line">
                <a:avLst/>
              </a:prstGeom>
              <a:ln w="5715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57158" y="2071678"/>
              <a:ext cx="2143140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3571868" y="1643050"/>
              <a:ext cx="1731564" cy="31547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199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А</a:t>
              </a:r>
              <a:endParaRPr lang="ru-RU" sz="199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28596" y="1619259"/>
            <a:ext cx="7786710" cy="3119416"/>
            <a:chOff x="428596" y="1619259"/>
            <a:chExt cx="7786710" cy="3119416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28596" y="1619259"/>
              <a:ext cx="3095625" cy="309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7" descr="интернет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flipH="1">
              <a:off x="3000364" y="1714488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333895" y="1643050"/>
              <a:ext cx="3095625" cy="309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7" descr="интернет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flipH="1">
              <a:off x="7143768" y="1714488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 descr="интернет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flipH="1">
              <a:off x="7643834" y="1714488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6042448" y="5853079"/>
            <a:ext cx="2774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принтер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4097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428596" y="1428736"/>
            <a:ext cx="8001024" cy="3218382"/>
            <a:chOff x="428596" y="1428736"/>
            <a:chExt cx="8001024" cy="321838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2000240"/>
              <a:ext cx="2674129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16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КА</a:t>
              </a:r>
              <a:endParaRPr lang="ru-RU" sz="1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3615522" y="1996568"/>
              <a:ext cx="1527982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6600" b="1" dirty="0" smtClean="0">
                  <a:ln/>
                  <a:solidFill>
                    <a:schemeClr val="accent3"/>
                  </a:solidFill>
                </a:rPr>
                <a:t>Н</a:t>
              </a:r>
              <a:endParaRPr lang="ru-RU" sz="16600" b="1" dirty="0">
                <a:ln/>
                <a:solidFill>
                  <a:schemeClr val="accent3"/>
                </a:solidFill>
              </a:endParaRPr>
            </a:p>
          </p:txBody>
        </p:sp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619779" y="1428736"/>
              <a:ext cx="2738435" cy="2738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7" descr="интернет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flipH="1">
              <a:off x="7858148" y="2357430"/>
              <a:ext cx="571472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 descr="интернет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429256" y="2357430"/>
              <a:ext cx="500066" cy="600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714620"/>
              <a:ext cx="1143008" cy="1404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913465">
              <a:off x="4857752" y="3214686"/>
              <a:ext cx="71438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45841" flipH="1">
            <a:off x="34955" y="3330860"/>
            <a:ext cx="70890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679289" y="5897911"/>
            <a:ext cx="3000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сканер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3482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96863"/>
            <a:ext cx="8712200" cy="5400675"/>
          </a:xfrm>
        </p:spPr>
        <p:txBody>
          <a:bodyPr/>
          <a:lstStyle/>
          <a:p>
            <a: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60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Музыкальная пауза</a:t>
            </a:r>
            <a: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127250" y="4797425"/>
            <a:ext cx="7016750" cy="1752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r="13376"/>
          <a:stretch/>
        </p:blipFill>
        <p:spPr bwMode="auto">
          <a:xfrm>
            <a:off x="2483768" y="2996952"/>
            <a:ext cx="333696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Garamond" pitchFamily="18" charset="0"/>
              </a:rPr>
              <a:t>ВИКТОРИНА «Верю – не верю»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На вопросы достаточно ответить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ДА</a:t>
            </a:r>
            <a:r>
              <a:rPr lang="ru-RU" dirty="0" smtClean="0"/>
              <a:t> </a:t>
            </a:r>
            <a:r>
              <a:rPr lang="ru-RU" dirty="0"/>
              <a:t>или </a:t>
            </a:r>
            <a:r>
              <a:rPr lang="ru-RU" b="1" dirty="0" smtClean="0">
                <a:solidFill>
                  <a:srgbClr val="C00000"/>
                </a:solidFill>
              </a:rPr>
              <a:t>НЕТ</a:t>
            </a:r>
          </a:p>
          <a:p>
            <a:pPr algn="ctr">
              <a:buNone/>
            </a:pPr>
            <a:r>
              <a:rPr lang="ru-RU" sz="4000" b="1" i="1" dirty="0" smtClean="0">
                <a:latin typeface="Bookman Old Style" pitchFamily="18" charset="0"/>
              </a:rPr>
              <a:t>“</a:t>
            </a:r>
            <a:r>
              <a:rPr lang="ru-RU" sz="4000" b="1" i="1" dirty="0">
                <a:latin typeface="Bookman Old Style" pitchFamily="18" charset="0"/>
              </a:rPr>
              <a:t>Верите ли вы, что</a:t>
            </a:r>
            <a:r>
              <a:rPr lang="ru-RU" sz="4000" b="1" i="1" dirty="0" smtClean="0">
                <a:latin typeface="Bookman Old Style" pitchFamily="18" charset="0"/>
              </a:rPr>
              <a:t>…”:</a:t>
            </a:r>
          </a:p>
          <a:p>
            <a:pPr marL="514350" lvl="0" indent="-514350" algn="just">
              <a:buAutoNum type="arabicPeriod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Первый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проект швейной 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lvl="0" indent="-514350" algn="just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машины предложил</a:t>
            </a:r>
          </a:p>
          <a:p>
            <a:pPr marL="514350" lvl="0" indent="-514350" algn="just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Леонардо да Винчи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514350" lvl="0" indent="-514350" algn="just">
              <a:buNone/>
            </a:pPr>
            <a:endParaRPr lang="ru-RU" sz="2800" dirty="0" smtClean="0"/>
          </a:p>
          <a:p>
            <a:pPr marL="514350" lvl="0" indent="-514350" algn="ctr">
              <a:buAutoNum type="arabicPeriod"/>
            </a:pPr>
            <a:endParaRPr lang="ru-RU" sz="2800" dirty="0"/>
          </a:p>
          <a:p>
            <a:pPr algn="ctr">
              <a:buNone/>
            </a:pPr>
            <a:endParaRPr lang="ru-RU" sz="4000" b="1" i="1" dirty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Рис. 11. Портрет Леонардо да Винчи, созданный с помощью программы «Гравер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500438"/>
            <a:ext cx="2309643" cy="30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http://img-fotki.yandex.ru/get/5812/111874181.6c/0_8e2dd_1ca0a8cb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71868" y="3933709"/>
            <a:ext cx="2814630" cy="2924291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3714744" y="4572008"/>
            <a:ext cx="2024058" cy="9906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3050" marR="0" lvl="0" indent="1698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конце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века.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14348" y="5500702"/>
            <a:ext cx="1676400" cy="10668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ДА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7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6900882" cy="9286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“Верите ли вы, что…”:</a:t>
            </a:r>
            <a:br>
              <a:rPr lang="ru-RU" b="1" i="1" dirty="0" smtClean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Существуют машины </a:t>
            </a:r>
            <a:r>
              <a:rPr lang="ru-RU" sz="2800" b="1" dirty="0" smtClean="0">
                <a:solidFill>
                  <a:srgbClr val="C00000"/>
                </a:solidFill>
              </a:rPr>
              <a:t>не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только с ручным приводом,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но </a:t>
            </a:r>
            <a:r>
              <a:rPr lang="ru-RU" sz="2800" b="1" dirty="0">
                <a:solidFill>
                  <a:srgbClr val="C00000"/>
                </a:solidFill>
              </a:rPr>
              <a:t>и с ручным тормозом</a:t>
            </a:r>
            <a:r>
              <a:rPr lang="ru-RU" sz="2800" b="1" dirty="0" smtClean="0">
                <a:solidFill>
                  <a:srgbClr val="C00000"/>
                </a:solidFill>
              </a:rPr>
              <a:t>?</a:t>
            </a:r>
          </a:p>
          <a:p>
            <a:pPr marL="0" lvl="0" indent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="1" dirty="0"/>
              <a:t>(Нет</a:t>
            </a:r>
            <a:r>
              <a:rPr lang="ru-RU" sz="2800" b="1" dirty="0" smtClean="0"/>
              <a:t>)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Первый завод в России </a:t>
            </a:r>
            <a:r>
              <a:rPr lang="ru-RU" sz="2800" b="1" dirty="0" smtClean="0">
                <a:solidFill>
                  <a:srgbClr val="C00000"/>
                </a:solidFill>
              </a:rPr>
              <a:t>по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выпуску швейных машин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был </a:t>
            </a:r>
            <a:r>
              <a:rPr lang="ru-RU" sz="2800" b="1" dirty="0">
                <a:solidFill>
                  <a:srgbClr val="C00000"/>
                </a:solidFill>
              </a:rPr>
              <a:t>основан в городе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Подольске </a:t>
            </a:r>
            <a:r>
              <a:rPr lang="ru-RU" sz="2800" b="1" dirty="0">
                <a:solidFill>
                  <a:srgbClr val="C00000"/>
                </a:solidFill>
              </a:rPr>
              <a:t>фирмой “Зингер</a:t>
            </a:r>
            <a:r>
              <a:rPr lang="ru-RU" sz="2800" b="1" dirty="0" smtClean="0">
                <a:solidFill>
                  <a:srgbClr val="C00000"/>
                </a:solidFill>
              </a:rPr>
              <a:t>”</a:t>
            </a:r>
            <a:r>
              <a:rPr lang="ru-RU" sz="2800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/>
              <a:t>(</a:t>
            </a:r>
            <a:r>
              <a:rPr lang="ru-RU" sz="2800" b="1" dirty="0"/>
              <a:t>Да. В 1900 г.)</a:t>
            </a:r>
          </a:p>
          <a:p>
            <a:pPr lvl="0"/>
            <a:endParaRPr lang="ru-RU" sz="2800" dirty="0"/>
          </a:p>
          <a:p>
            <a:endParaRPr lang="ru-RU" dirty="0"/>
          </a:p>
        </p:txBody>
      </p:sp>
      <p:pic>
        <p:nvPicPr>
          <p:cNvPr id="4" name="Picture 4" descr="http://images.reklama.com.ua/2010-07-04/468676/photos0-800x600.jpeg"/>
          <p:cNvPicPr>
            <a:picLocks noChangeAspect="1" noChangeArrowheads="1"/>
          </p:cNvPicPr>
          <p:nvPr/>
        </p:nvPicPr>
        <p:blipFill>
          <a:blip r:embed="rId2" cstate="print"/>
          <a:srcRect l="21000" t="4000" r="21000"/>
          <a:stretch>
            <a:fillRect/>
          </a:stretch>
        </p:blipFill>
        <p:spPr bwMode="auto">
          <a:xfrm>
            <a:off x="5286380" y="1571612"/>
            <a:ext cx="3602563" cy="44721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2545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kartina96.ru/sh/marina/M_004_18970/M_004_18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64" y="1943960"/>
            <a:ext cx="4215320" cy="270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692696"/>
            <a:ext cx="8712968" cy="5400675"/>
          </a:xfrm>
        </p:spPr>
        <p:txBody>
          <a:bodyPr/>
          <a:lstStyle/>
          <a:p>
            <a: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2" name="Picture 4" descr="Картинки по запросу экологические картинки разлива нефт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5" t="7983" r="26970"/>
          <a:stretch/>
        </p:blipFill>
        <p:spPr bwMode="auto">
          <a:xfrm>
            <a:off x="307964" y="4129620"/>
            <a:ext cx="2470067" cy="261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экологические картинки разлива неф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67229"/>
            <a:ext cx="4081611" cy="21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&amp;Fcy;&amp;ocy;&amp;tcy;&amp;ocy; &amp;ncy;&amp;acy; www.fotto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2" y="333816"/>
            <a:ext cx="2295390" cy="161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Картинки по запросу экологические картинки разлива нефт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693" y="273660"/>
            <a:ext cx="2838470" cy="21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eaturepics.com/StockImage/20100329/problems-ecology-stock-photo-149871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7" r="14099" b="10166"/>
          <a:stretch/>
        </p:blipFill>
        <p:spPr bwMode="auto">
          <a:xfrm>
            <a:off x="3238720" y="2022559"/>
            <a:ext cx="1368150" cy="254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live4fun.ru/data/old_pictures/img_15668533_83_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870" y="2183208"/>
            <a:ext cx="4262542" cy="431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ciencexxi.com/wp-content/uploads/2015/07/%D0%BF%D1%82%D0%B8%D1%86%D0%B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693" y="4658882"/>
            <a:ext cx="3199518" cy="202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58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5757874" cy="9175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“Верите ли вы, что…”:</a:t>
            </a:r>
            <a:br>
              <a:rPr lang="ru-RU" b="1" i="1" dirty="0" smtClean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0017"/>
            <a:ext cx="8229600" cy="5286412"/>
          </a:xfrm>
        </p:spPr>
        <p:txBody>
          <a:bodyPr>
            <a:normAutofit/>
          </a:bodyPr>
          <a:lstStyle/>
          <a:p>
            <a:pPr lvl="0"/>
            <a:r>
              <a:rPr lang="ru-RU" sz="3300" b="1" dirty="0" smtClean="0">
                <a:solidFill>
                  <a:srgbClr val="002060"/>
                </a:solidFill>
              </a:rPr>
              <a:t>В </a:t>
            </a:r>
            <a:r>
              <a:rPr lang="ru-RU" sz="3300" b="1" dirty="0">
                <a:solidFill>
                  <a:srgbClr val="002060"/>
                </a:solidFill>
              </a:rPr>
              <a:t>первых моделях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швейной </a:t>
            </a:r>
            <a:r>
              <a:rPr lang="ru-RU" sz="3300" b="1" dirty="0">
                <a:solidFill>
                  <a:srgbClr val="002060"/>
                </a:solidFill>
              </a:rPr>
              <a:t>машины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использовались </a:t>
            </a:r>
            <a:r>
              <a:rPr lang="ru-RU" sz="3300" b="1" dirty="0">
                <a:solidFill>
                  <a:srgbClr val="002060"/>
                </a:solidFill>
              </a:rPr>
              <a:t>иглы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кактуса</a:t>
            </a:r>
            <a:r>
              <a:rPr lang="ru-RU" sz="3300" b="1" dirty="0">
                <a:solidFill>
                  <a:srgbClr val="002060"/>
                </a:solidFill>
              </a:rPr>
              <a:t>, которые 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специально привозились</a:t>
            </a: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>
                <a:solidFill>
                  <a:srgbClr val="002060"/>
                </a:solidFill>
              </a:rPr>
              <a:t>из Африки</a:t>
            </a:r>
            <a:r>
              <a:rPr lang="ru-RU" sz="3300" b="1" dirty="0" smtClean="0">
                <a:solidFill>
                  <a:srgbClr val="002060"/>
                </a:solidFill>
              </a:rPr>
              <a:t>?</a:t>
            </a:r>
          </a:p>
          <a:p>
            <a:pPr lvl="0">
              <a:buNone/>
            </a:pPr>
            <a:endParaRPr lang="ru-RU" sz="3300" dirty="0"/>
          </a:p>
          <a:p>
            <a:endParaRPr lang="ru-RU" dirty="0"/>
          </a:p>
        </p:txBody>
      </p:sp>
      <p:pic>
        <p:nvPicPr>
          <p:cNvPr id="4" name="Picture 2" descr="http://static.diary.ru/userdir/6/7/5/4/675469/71740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85728"/>
            <a:ext cx="2846690" cy="2201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1857356" y="4869160"/>
            <a:ext cx="2210588" cy="17697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НЕТ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Picture 2" descr="http://img-fotki.yandex.ru/get/5812/111874181.6c/0_8e2dd_1ca0a8cb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57752" y="2357430"/>
            <a:ext cx="4038600" cy="4286280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5643570" y="2857496"/>
            <a:ext cx="2096782" cy="250507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2682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Иглы для швейных машин всегда были металлическими.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17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814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Существуют машины, которые шьют без ниток? 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6081" y="332656"/>
            <a:ext cx="6920772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“Верите ли вы, что…”:</a:t>
            </a:r>
            <a:br>
              <a:rPr lang="ru-RU" b="1" i="1" dirty="0" smtClean="0"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6" name="Picture 2" descr="Картинка 382 из 558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8496944" cy="5013175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539552" y="2143116"/>
            <a:ext cx="7556672" cy="4343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3050" marR="0" lvl="1" indent="84138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1" indent="84138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так называемые </a:t>
            </a: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безниточные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машины, которые соединяют ткань путем сварки. Такие машины могут не только «сшивать» химические материалы, но и изготавливать петли, выполнять отделку и «вышивку» изделий и т.д. С их помощью были изготовлены специальные жилеты для собак Белки и Стрелки, побывавших в космосе, а также одежда для космонавтов.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332656"/>
            <a:ext cx="2448272" cy="129614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ДА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127250" y="4797425"/>
            <a:ext cx="7016750" cy="1752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92150"/>
            <a:ext cx="8712200" cy="5400675"/>
          </a:xfrm>
        </p:spPr>
        <p:txBody>
          <a:bodyPr/>
          <a:lstStyle/>
          <a:p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altLang="ru-RU" sz="54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ОПЫТЫ</a:t>
            </a:r>
            <a: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57" y="389773"/>
            <a:ext cx="2353204" cy="222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2" r="14580"/>
          <a:stretch/>
        </p:blipFill>
        <p:spPr bwMode="auto">
          <a:xfrm>
            <a:off x="6192390" y="332656"/>
            <a:ext cx="2577113" cy="2280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660" y="4260803"/>
            <a:ext cx="2264928" cy="224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82" y="3274488"/>
            <a:ext cx="2409079" cy="321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http://artworks.narod.ru/HanMaker-catalog/source/image/b21-ai-0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2780928"/>
            <a:ext cx="37718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83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692697"/>
            <a:ext cx="8712968" cy="1512168"/>
          </a:xfrm>
        </p:spPr>
        <p:txBody>
          <a:bodyPr/>
          <a:lstStyle/>
          <a:p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altLang="ru-RU" sz="54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ПАРАД КОСТЮМОВ</a:t>
            </a:r>
            <a:r>
              <a:rPr lang="ru-RU" altLang="ru-RU" sz="9600" i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endParaRPr lang="ru-RU" alt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97414"/>
            <a:ext cx="8172400" cy="392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67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3.bp.blogspot.com/-70sI-LPlezo/V-6kfWOxp-I/AAAAAAAACKI/c7d0Sqf6hiQpN8Dwj2Cetl4xEHqU7mDUACLcB/s1600/psikhpro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158"/>
            <a:ext cx="5140314" cy="470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сов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924944"/>
            <a:ext cx="3714776" cy="365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6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348880"/>
            <a:ext cx="68483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8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МОЛОДЦЫ!!!</a:t>
            </a:r>
            <a:endParaRPr lang="ru-RU" sz="8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7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317432" cy="5400675"/>
          </a:xfrm>
        </p:spPr>
        <p:txBody>
          <a:bodyPr>
            <a:prstTxWarp prst="textDouble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КАК ПРЕКРАСЕН ЭТОТ МИР</a:t>
            </a:r>
            <a:br>
              <a:rPr lang="ru-RU" alt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Интеллектуально-развлекательно-познавательная программа </a:t>
            </a:r>
            <a:r>
              <a:rPr lang="ru-RU" sz="2000" b="1" i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трудовому обучению</a:t>
            </a:r>
            <a:r>
              <a:rPr lang="ru-RU" alt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20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alt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 </a:t>
            </a:r>
            <a:br>
              <a:rPr lang="ru-RU" alt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</a:br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4" name="Picture 2" descr="http://images.clipartpanda.com/craft-clip-art-sewing_supplies_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8" y="3735451"/>
            <a:ext cx="3055532" cy="28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kudryavtceva.ppds5.edumsko.ru/uploads/3000/8605/persona/articles/.thumbs/REbyonok_i_komp_yuter.jpg?14768837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88" y="3951035"/>
            <a:ext cx="3427011" cy="257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ba1b8e5da93044cbae1665c349220346&amp;n=33&amp;h=215&amp;w=3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35147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s://s3.hostingkartinok.com/uploads/images/2013/05/0d09c0120ffd9df8d37b2ae01f3e04d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https://s3.hostingkartinok.com/uploads/images/2013/05/0d09c0120ffd9df8d37b2ae01f3e04dd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87931" y="4519772"/>
            <a:ext cx="1841031" cy="227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692696"/>
            <a:ext cx="8712968" cy="5400675"/>
          </a:xfrm>
        </p:spPr>
        <p:txBody>
          <a:bodyPr/>
          <a:lstStyle/>
          <a:p>
            <a: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2" name="Picture 4" descr="https://1.bp.blogspot.com/-yD_9Qmoyb-s/V9vp-rlFxxI/AAAAAAAAO1w/ijn430aeD5gP17J6Cmf2LqmTFNh2k5l4QCLcB/s1600/%25D0%2593%25D0%259E%25D0%2594%2B%25D0%25AD%25D0%259A%25D0%259E%25D0%259B%2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9" y="0"/>
            <a:ext cx="8220405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17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692696"/>
            <a:ext cx="8712968" cy="5400675"/>
          </a:xfrm>
        </p:spPr>
        <p:txBody>
          <a:bodyPr/>
          <a:lstStyle/>
          <a:p>
            <a: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6000" b="1" dirty="0" smtClean="0">
                <a:solidFill>
                  <a:srgbClr val="0000CC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 </a:t>
            </a:r>
            <a:r>
              <a:rPr lang="ru-RU" altLang="ru-RU" sz="54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>Интеллектуальный</a:t>
            </a:r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</a:t>
            </a:r>
            <a:b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>марафон   </a:t>
            </a:r>
            <a:b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797152"/>
            <a:ext cx="7016750" cy="1752600"/>
          </a:xfrm>
        </p:spPr>
        <p:txBody>
          <a:bodyPr/>
          <a:lstStyle/>
          <a:p>
            <a:pPr eaLnBrk="1" hangingPunct="1"/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C:\Users\admin\Documents\-3_1_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2420863" cy="2378392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738536"/>
            <a:ext cx="4176464" cy="4464496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тко</a:t>
            </a:r>
            <a:r>
              <a:rPr lang="ru-RU" altLang="ru-RU" sz="44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реди</a:t>
            </a: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дир</a:t>
            </a:r>
            <a:r>
              <a:rPr lang="ru-RU" altLang="ru-RU" sz="44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еайз</a:t>
            </a: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err="1">
                <a:latin typeface="Times New Roman" pitchFamily="18" charset="0"/>
                <a:cs typeface="Times New Roman" pitchFamily="18" charset="0"/>
              </a:rPr>
              <a:t>коэгло</a:t>
            </a: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вцветод</a:t>
            </a:r>
            <a:r>
              <a:rPr lang="ru-RU" alt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дьмлое</a:t>
            </a: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рпрогаммс</a:t>
            </a:r>
            <a:r>
              <a:rPr lang="ru-RU" altLang="ru-RU" sz="4400" b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400" b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1108006"/>
            <a:ext cx="3744912" cy="446959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кондитер </a:t>
            </a:r>
            <a:endParaRPr lang="en-US" alt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дизайнер </a:t>
            </a:r>
            <a:endParaRPr lang="en-US" alt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цветовод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программист</a:t>
            </a:r>
          </a:p>
        </p:txBody>
      </p:sp>
      <p:pic>
        <p:nvPicPr>
          <p:cNvPr id="5" name="Picture 4" descr="C:\Users\Маина\Desktop\анимашки(2)\3str5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5999995"/>
            <a:ext cx="689248" cy="34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284767"/>
            <a:ext cx="6768752" cy="1344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80920" cy="418058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00CC"/>
                </a:solidFill>
                <a:latin typeface="Segoe Script" pitchFamily="34" charset="0"/>
              </a:rPr>
              <a:t>Немного из истории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5086" y="860253"/>
            <a:ext cx="7769322" cy="559308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AutoNum type="arabicPeriod"/>
            </a:pPr>
            <a:r>
              <a:rPr lang="ru-RU" sz="2400" b="1" dirty="0" smtClean="0"/>
              <a:t>Представителя </a:t>
            </a:r>
            <a:r>
              <a:rPr lang="ru-RU" sz="2400" b="1" dirty="0"/>
              <a:t>какой профессии на Руси называли «золотых дел мастер</a:t>
            </a:r>
            <a:r>
              <a:rPr lang="ru-RU" sz="2400" b="1" dirty="0" smtClean="0"/>
              <a:t>»?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buAutoNum type="arabicPeriod"/>
            </a:pPr>
            <a:r>
              <a:rPr lang="ru-RU" sz="2400" b="1" dirty="0" smtClean="0"/>
              <a:t>Как </a:t>
            </a:r>
            <a:r>
              <a:rPr lang="ru-RU" sz="2400" b="1" dirty="0"/>
              <a:t>называли торговца подержанными вещами: маклак или вахлак?</a:t>
            </a: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/>
              <a:t>Кого в старину называли «офенями»: торговцев или женихов?</a:t>
            </a: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/>
              <a:t>Коробейник на Руси занимался торговлей или изготовлением коробов из бересты</a:t>
            </a:r>
            <a:r>
              <a:rPr lang="ru-RU" sz="2400" b="1" dirty="0" smtClean="0"/>
              <a:t>?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altLang="ru-RU" sz="2400" b="1" dirty="0" smtClean="0"/>
              <a:t>5. </a:t>
            </a:r>
            <a:r>
              <a:rPr lang="ru-RU" sz="2400" b="1" dirty="0"/>
              <a:t>За какое из царских развлечений прежде отвечал егермейстер?</a:t>
            </a:r>
            <a:endParaRPr lang="ru-RU" sz="2400" dirty="0"/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b="1" dirty="0" smtClean="0"/>
              <a:t>6. В </a:t>
            </a:r>
            <a:r>
              <a:rPr lang="ru-RU" sz="2400" b="1" dirty="0"/>
              <a:t>Древнем Риме – учитель, обучавший детей азам языкознания – грамматик. Учитель чтения – литератор. Раб, сопровождавший детей в школу и из школы – педагог. А как в Древнем Риме называли учителя арифметики</a:t>
            </a:r>
            <a:r>
              <a:rPr lang="ru-RU" sz="2400" b="1" dirty="0" smtClean="0"/>
              <a:t>?                                       </a:t>
            </a: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46101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04664"/>
            <a:ext cx="8712200" cy="5400675"/>
          </a:xfrm>
        </p:spPr>
        <p:txBody>
          <a:bodyPr/>
          <a:lstStyle/>
          <a:p>
            <a:r>
              <a:rPr lang="ru-RU" altLang="ru-RU" sz="7200" b="1" i="1" dirty="0" smtClean="0">
                <a:solidFill>
                  <a:srgbClr val="80008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altLang="ru-RU" sz="6600" b="1" i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Музыкальная пауза</a:t>
            </a:r>
            <a: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altLang="ru-RU" sz="9600" b="1" i="1" dirty="0" smtClean="0">
                <a:solidFill>
                  <a:srgbClr val="E65D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9600" i="1" dirty="0" smtClean="0">
                <a:solidFill>
                  <a:srgbClr val="E65D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br>
              <a:rPr lang="ru-RU" altLang="ru-RU" sz="6000" b="1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 smtClean="0">
              <a:solidFill>
                <a:srgbClr val="669900"/>
              </a:solidFill>
              <a:latin typeface="Book Antiqua" pitchFamily="18" charset="0"/>
            </a:endParaRPr>
          </a:p>
        </p:txBody>
      </p:sp>
      <p:pic>
        <p:nvPicPr>
          <p:cNvPr id="4102" name="Picture 6" descr="https://wallpapera.ru/images/trueimg/originals/30/F61B19F80A7E-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780928"/>
            <a:ext cx="587585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6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8229600" cy="491172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>
                <a:latin typeface="Bookman Old Style" pitchFamily="18" charset="0"/>
              </a:rPr>
              <a:t>Во </a:t>
            </a:r>
            <a:r>
              <a:rPr lang="ru-RU" sz="4400" b="1" dirty="0">
                <a:latin typeface="Bookman Old Style" pitchFamily="18" charset="0"/>
              </a:rPr>
              <a:t>всех </a:t>
            </a:r>
            <a:r>
              <a:rPr lang="ru-RU" sz="4400" b="1" dirty="0" smtClean="0">
                <a:latin typeface="Bookman Old Style" pitchFamily="18" charset="0"/>
              </a:rPr>
              <a:t>четырёх </a:t>
            </a:r>
            <a:r>
              <a:rPr lang="ru-RU" sz="4400" b="1" dirty="0">
                <a:latin typeface="Bookman Old Style" pitchFamily="18" charset="0"/>
              </a:rPr>
              <a:t>предложенных словах присутствует буква “Е</a:t>
            </a:r>
            <a:r>
              <a:rPr lang="ru-RU" sz="4400" b="1" dirty="0" smtClean="0">
                <a:latin typeface="Bookman Old Style" pitchFamily="18" charset="0"/>
              </a:rPr>
              <a:t>”.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>
                <a:latin typeface="Bookman Old Style" pitchFamily="18" charset="0"/>
              </a:rPr>
              <a:t>Пользуясь определениями, отгадайте эти слова</a:t>
            </a:r>
            <a:r>
              <a:rPr lang="ru-RU" sz="4400" dirty="0">
                <a:latin typeface="Bookman Old Style" pitchFamily="18" charset="0"/>
              </a:rPr>
              <a:t> </a:t>
            </a:r>
            <a:r>
              <a:rPr lang="ru-RU" sz="4400" dirty="0" smtClean="0">
                <a:latin typeface="Bookman Old Style" pitchFamily="18" charset="0"/>
              </a:rPr>
              <a:t>:</a:t>
            </a:r>
          </a:p>
          <a:p>
            <a:pPr marL="514350" indent="-514350" algn="ctr">
              <a:buNone/>
            </a:pPr>
            <a:endParaRPr lang="ru-RU" dirty="0"/>
          </a:p>
          <a:p>
            <a:pPr marL="514350" indent="-514350" algn="ctr">
              <a:buNone/>
            </a:pPr>
            <a:endParaRPr lang="ru-RU" u="sng" dirty="0" smtClean="0"/>
          </a:p>
          <a:p>
            <a:pPr algn="just">
              <a:buNone/>
            </a:pPr>
            <a:endParaRPr lang="ru-RU" dirty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91092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“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Четыре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 </a:t>
            </a:r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Е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800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”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80008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3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444</Words>
  <Application>Microsoft Office PowerPoint</Application>
  <PresentationFormat>Экран (4:3)</PresentationFormat>
  <Paragraphs>140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  КАК ПРЕКРАСЕН ЭТОТ МИР Интеллектуально-развлекательно-познавательная программа по трудовому обучению      </vt:lpstr>
      <vt:lpstr>      </vt:lpstr>
      <vt:lpstr>  КАК ПРЕКРАСЕН ЭТОТ МИР Интеллектуально-развлекательно-познавательная программа по трудовому обучению      </vt:lpstr>
      <vt:lpstr>         </vt:lpstr>
      <vt:lpstr>   Интеллектуальный  марафон         </vt:lpstr>
      <vt:lpstr>Презентация PowerPoint</vt:lpstr>
      <vt:lpstr>Немного из истории</vt:lpstr>
      <vt:lpstr> Музыкальная пауза      </vt:lpstr>
      <vt:lpstr>Презентация PowerPoint</vt:lpstr>
      <vt:lpstr>Презентация PowerPoint</vt:lpstr>
      <vt:lpstr>Презентация PowerPoint</vt:lpstr>
      <vt:lpstr> Ребусы </vt:lpstr>
      <vt:lpstr>Презентация PowerPoint</vt:lpstr>
      <vt:lpstr>Презентация PowerPoint</vt:lpstr>
      <vt:lpstr>Презентация PowerPoint</vt:lpstr>
      <vt:lpstr>Презентация PowerPoint</vt:lpstr>
      <vt:lpstr>   Музыкальная пауза      </vt:lpstr>
      <vt:lpstr>ВИКТОРИНА «Верю – не верю»  </vt:lpstr>
      <vt:lpstr>“Верите ли вы, что…”: </vt:lpstr>
      <vt:lpstr>“Верите ли вы, что…”: </vt:lpstr>
      <vt:lpstr>“Верите ли вы, что…”: </vt:lpstr>
      <vt:lpstr> ОПЫТЫ      </vt:lpstr>
      <vt:lpstr> ПАРАД КОСТЮМОВ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Английское чаепитие</dc:title>
  <dc:creator>Павел</dc:creator>
  <cp:lastModifiedBy>Ольга Филатова</cp:lastModifiedBy>
  <cp:revision>103</cp:revision>
  <dcterms:created xsi:type="dcterms:W3CDTF">2011-05-25T13:49:38Z</dcterms:created>
  <dcterms:modified xsi:type="dcterms:W3CDTF">2017-04-04T07:40:28Z</dcterms:modified>
</cp:coreProperties>
</file>