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80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8" r:id="rId22"/>
    <p:sldId id="279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 xmlns="">
        <p14:section name="Раздел по умолчанию" id="{B1D703A3-C9F3-4812-B7EF-359048943777}">
          <p14:sldIdLst>
            <p14:sldId id="256"/>
            <p14:sldId id="257"/>
            <p14:sldId id="258"/>
            <p14:sldId id="259"/>
            <p14:sldId id="260"/>
            <p14:sldId id="261"/>
            <p14:sldId id="262"/>
            <p14:sldId id="263"/>
            <p14:sldId id="280"/>
            <p14:sldId id="264"/>
            <p14:sldId id="265"/>
            <p14:sldId id="266"/>
            <p14:sldId id="267"/>
            <p14:sldId id="268"/>
            <p14:sldId id="269"/>
            <p14:sldId id="270"/>
            <p14:sldId id="271"/>
            <p14:sldId id="272"/>
            <p14:sldId id="273"/>
            <p14:sldId id="274"/>
            <p14:sldId id="278"/>
            <p14:sldId id="279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4991" autoAdjust="0"/>
  </p:normalViewPr>
  <p:slideViewPr>
    <p:cSldViewPr>
      <p:cViewPr varScale="1">
        <p:scale>
          <a:sx n="92" d="100"/>
          <a:sy n="92" d="100"/>
        </p:scale>
        <p:origin x="-5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06.09.2021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06.09.2021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06.09.2021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06.09.2021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06.09.2021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06.09.2021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06.09.2021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06.09.2021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06.09.2021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06.09.2021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06.09.2021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06.09.2021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972816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«Повторение и обобщение изученного по теме «Синтаксис и Пунктуация»</a:t>
            </a:r>
            <a:endParaRPr lang="ru-RU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8" name="Picture 4" descr="Продвижение сайтов: Что такое синтаксис — предмет изучения этого разде... |  Средняя школа, Грамматика, Точки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724128" y="3922650"/>
            <a:ext cx="3074371" cy="21520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Пунктуация в английском языке, правила расстановки запятых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9512" y="188640"/>
            <a:ext cx="2448272" cy="12241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-2" y="6279876"/>
            <a:ext cx="970592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Выполнила: </a:t>
            </a:r>
            <a:r>
              <a:rPr lang="ru-RU" sz="1200" dirty="0" err="1" smtClean="0">
                <a:latin typeface="Times New Roman" pitchFamily="18" charset="0"/>
                <a:cs typeface="Times New Roman" pitchFamily="18" charset="0"/>
              </a:rPr>
              <a:t>Поляхова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М.В., учитель русского языка и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литературы, 1 </a:t>
            </a:r>
            <a:r>
              <a:rPr lang="ru-RU" sz="1200" smtClean="0">
                <a:latin typeface="Times New Roman" pitchFamily="18" charset="0"/>
                <a:cs typeface="Times New Roman" pitchFamily="18" charset="0"/>
              </a:rPr>
              <a:t>квалификационная  категория</a:t>
            </a:r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Муниципальное бюджетное общеобразовательное учреждение городского округа Ивантеевка Московской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области «СОШ №5».</a:t>
            </a:r>
          </a:p>
          <a:p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42985391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72067" y="1340768"/>
            <a:ext cx="7408333" cy="4785395"/>
          </a:xfrm>
        </p:spPr>
        <p:txBody>
          <a:bodyPr>
            <a:no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9. Какие бывают предложения по наличию второстепенных членов?</a:t>
            </a:r>
          </a:p>
          <a:p>
            <a:r>
              <a:rPr lang="ru-RU" sz="4000" b="1" i="1" u="sng" dirty="0" smtClean="0">
                <a:latin typeface="Times New Roman" pitchFamily="18" charset="0"/>
                <a:cs typeface="Times New Roman" pitchFamily="18" charset="0"/>
              </a:rPr>
              <a:t>Задание: подчеркните все второстепенные члены предложения, укажите чем они выражены.</a:t>
            </a:r>
            <a:endParaRPr lang="ru-RU" sz="4000" b="1" i="1" u="sng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9802524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72067" y="1916832"/>
            <a:ext cx="7408333" cy="4209331"/>
          </a:xfrm>
        </p:spPr>
        <p:txBody>
          <a:bodyPr>
            <a:noAutofit/>
          </a:bodyPr>
          <a:lstStyle/>
          <a:p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А) В саду осыпаются листья золотым дождём.</a:t>
            </a:r>
          </a:p>
          <a:p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Б) Мы не успели засветло выйти на тропу.</a:t>
            </a:r>
          </a:p>
          <a:p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В) Внезапно поднялся сильный ветер. </a:t>
            </a:r>
            <a:endParaRPr lang="ru-RU" sz="40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0142512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72067" y="692696"/>
            <a:ext cx="7408333" cy="5433467"/>
          </a:xfrm>
        </p:spPr>
        <p:txBody>
          <a:bodyPr>
            <a:noAutofit/>
          </a:bodyPr>
          <a:lstStyle/>
          <a:p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10. Какие предложения называются распространёнными? Нераспространёнными? </a:t>
            </a:r>
          </a:p>
          <a:p>
            <a:r>
              <a:rPr lang="ru-RU" sz="4000" b="1" i="1" u="sng" dirty="0" smtClean="0">
                <a:latin typeface="Times New Roman" pitchFamily="18" charset="0"/>
                <a:cs typeface="Times New Roman" pitchFamily="18" charset="0"/>
              </a:rPr>
              <a:t>Задание: укажите какое из предложений </a:t>
            </a:r>
            <a:r>
              <a:rPr lang="ru-RU" sz="4000" b="1" i="1" u="sng" dirty="0" err="1" smtClean="0">
                <a:latin typeface="Times New Roman" pitchFamily="18" charset="0"/>
                <a:cs typeface="Times New Roman" pitchFamily="18" charset="0"/>
              </a:rPr>
              <a:t>распрост</a:t>
            </a:r>
            <a:r>
              <a:rPr lang="ru-RU" sz="4000" b="1" i="1" u="sng" dirty="0" smtClean="0">
                <a:latin typeface="Times New Roman" pitchFamily="18" charset="0"/>
                <a:cs typeface="Times New Roman" pitchFamily="18" charset="0"/>
              </a:rPr>
              <a:t>.,а какое </a:t>
            </a:r>
            <a:r>
              <a:rPr lang="ru-RU" sz="4000" b="1" i="1" u="sng" dirty="0" err="1" smtClean="0">
                <a:latin typeface="Times New Roman" pitchFamily="18" charset="0"/>
                <a:cs typeface="Times New Roman" pitchFamily="18" charset="0"/>
              </a:rPr>
              <a:t>нераспрост</a:t>
            </a:r>
            <a:r>
              <a:rPr lang="ru-RU" sz="4000" b="1" i="1" u="sng" dirty="0" smtClean="0">
                <a:latin typeface="Times New Roman" pitchFamily="18" charset="0"/>
                <a:cs typeface="Times New Roman" pitchFamily="18" charset="0"/>
              </a:rPr>
              <a:t>.?</a:t>
            </a:r>
          </a:p>
          <a:p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А) Клевер цветёт.</a:t>
            </a:r>
          </a:p>
          <a:p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Б) Шмели гудят над клевером.</a:t>
            </a:r>
          </a:p>
        </p:txBody>
      </p:sp>
    </p:spTree>
    <p:extLst>
      <p:ext uri="{BB962C8B-B14F-4D97-AF65-F5344CB8AC3E}">
        <p14:creationId xmlns:p14="http://schemas.microsoft.com/office/powerpoint/2010/main" xmlns="" val="41167565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95535" y="1484784"/>
            <a:ext cx="7884865" cy="4641379"/>
          </a:xfrm>
        </p:spPr>
        <p:txBody>
          <a:bodyPr>
            <a:normAutofit/>
          </a:bodyPr>
          <a:lstStyle/>
          <a:p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11. Какие предложения называются однородными? Какие знаки препинания в предложениях с ОЧ?</a:t>
            </a:r>
          </a:p>
          <a:p>
            <a:r>
              <a:rPr lang="ru-RU" sz="4000" b="1" i="1" u="sng" dirty="0" smtClean="0">
                <a:latin typeface="Times New Roman" pitchFamily="18" charset="0"/>
                <a:cs typeface="Times New Roman" pitchFamily="18" charset="0"/>
              </a:rPr>
              <a:t>Задание: подчеркните чем выражены ОЧ, расставьте знаки препинания.</a:t>
            </a:r>
          </a:p>
          <a:p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xmlns="" val="150523106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27584" y="1484784"/>
            <a:ext cx="7408333" cy="4536504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А) Кузнечики  сверчки скрипачи и медведки затянули в траве свою скрипучую музыку.</a:t>
            </a:r>
          </a:p>
          <a:p>
            <a:pPr marL="0" indent="0">
              <a:buNone/>
            </a:pPr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Б) Лес зазвенел застонал затрещал.</a:t>
            </a:r>
          </a:p>
          <a:p>
            <a:pPr marL="0" indent="0">
              <a:buNone/>
            </a:pPr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В) Искры летели налево направо вверх.</a:t>
            </a:r>
            <a:endParaRPr lang="ru-RU" sz="40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9651811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72067" y="1772816"/>
            <a:ext cx="7408333" cy="4353347"/>
          </a:xfrm>
        </p:spPr>
        <p:txBody>
          <a:bodyPr>
            <a:normAutofit lnSpcReduction="10000"/>
          </a:bodyPr>
          <a:lstStyle/>
          <a:p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12. Какие слова называются Обобщающими? Какие знаки препинания ставятся </a:t>
            </a:r>
            <a:r>
              <a:rPr lang="ru-RU" sz="4000" b="1" i="1" u="sng" dirty="0" smtClean="0">
                <a:latin typeface="Times New Roman" pitchFamily="18" charset="0"/>
                <a:cs typeface="Times New Roman" pitchFamily="18" charset="0"/>
              </a:rPr>
              <a:t>ПОСЛЕ</a:t>
            </a:r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 обобщающего слова?</a:t>
            </a:r>
          </a:p>
          <a:p>
            <a:r>
              <a:rPr lang="ru-RU" sz="4000" b="1" i="1" u="sng" dirty="0" smtClean="0">
                <a:latin typeface="Times New Roman" pitchFamily="18" charset="0"/>
                <a:cs typeface="Times New Roman" pitchFamily="18" charset="0"/>
              </a:rPr>
              <a:t>Задание: найти обобщающие слова ( знаки препинания не расставлены)</a:t>
            </a:r>
            <a:endParaRPr lang="ru-RU" sz="4000" b="1" i="1" u="sng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0416395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72067" y="2276872"/>
            <a:ext cx="7408333" cy="3849291"/>
          </a:xfrm>
        </p:spPr>
        <p:txBody>
          <a:bodyPr>
            <a:normAutofit/>
          </a:bodyPr>
          <a:lstStyle/>
          <a:p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А) В вазе лежали фрукты яблоки груши сливы.</a:t>
            </a:r>
          </a:p>
          <a:p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Б) Из кармана посыпались конфеты ириски карамельки помадки.</a:t>
            </a:r>
          </a:p>
        </p:txBody>
      </p:sp>
    </p:spTree>
    <p:extLst>
      <p:ext uri="{BB962C8B-B14F-4D97-AF65-F5344CB8AC3E}">
        <p14:creationId xmlns:p14="http://schemas.microsoft.com/office/powerpoint/2010/main" xmlns="" val="421670830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72067" y="2132856"/>
            <a:ext cx="7408333" cy="3993307"/>
          </a:xfrm>
        </p:spPr>
        <p:txBody>
          <a:bodyPr/>
          <a:lstStyle/>
          <a:p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13. Что такое Обращение? Как мы выделяем его вначале, в середине, в конце?</a:t>
            </a:r>
          </a:p>
          <a:p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Задание: расставьте знаки препинания.</a:t>
            </a:r>
          </a:p>
          <a:p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xmlns="" val="273403590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sz="4300" b="1" i="1" dirty="0" smtClean="0">
                <a:latin typeface="Times New Roman" pitchFamily="18" charset="0"/>
                <a:cs typeface="Times New Roman" pitchFamily="18" charset="0"/>
              </a:rPr>
              <a:t>А) Настя ты почему не была в школе?</a:t>
            </a:r>
          </a:p>
          <a:p>
            <a:r>
              <a:rPr lang="ru-RU" sz="4300" b="1" i="1" dirty="0" smtClean="0">
                <a:latin typeface="Times New Roman" pitchFamily="18" charset="0"/>
                <a:cs typeface="Times New Roman" pitchFamily="18" charset="0"/>
              </a:rPr>
              <a:t>Б) Ты почему Настя не была в школе?</a:t>
            </a:r>
          </a:p>
          <a:p>
            <a:r>
              <a:rPr lang="ru-RU" sz="4300" b="1" i="1" dirty="0" smtClean="0">
                <a:latin typeface="Times New Roman" pitchFamily="18" charset="0"/>
                <a:cs typeface="Times New Roman" pitchFamily="18" charset="0"/>
              </a:rPr>
              <a:t>В) Почему ты не была в школе Настя?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69778193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72067" y="2492897"/>
            <a:ext cx="7408333" cy="3168352"/>
          </a:xfrm>
        </p:spPr>
        <p:txBody>
          <a:bodyPr>
            <a:noAutofit/>
          </a:bodyPr>
          <a:lstStyle/>
          <a:p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14. Какие предложения называются сложными? Какие предложения называются простыми?</a:t>
            </a:r>
          </a:p>
        </p:txBody>
      </p:sp>
    </p:spTree>
    <p:extLst>
      <p:ext uri="{BB962C8B-B14F-4D97-AF65-F5344CB8AC3E}">
        <p14:creationId xmlns:p14="http://schemas.microsoft.com/office/powerpoint/2010/main" xmlns="" val="8387647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539553" y="1844824"/>
            <a:ext cx="8208912" cy="4608512"/>
          </a:xfrm>
        </p:spPr>
        <p:txBody>
          <a:bodyPr>
            <a:noAutofit/>
          </a:bodyPr>
          <a:lstStyle/>
          <a:p>
            <a:pPr marL="0"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2000" b="1" i="1" dirty="0">
                <a:latin typeface="Times New Roman" pitchFamily="18" charset="0"/>
                <a:ea typeface="Calibri"/>
                <a:cs typeface="Times New Roman" pitchFamily="18" charset="0"/>
              </a:rPr>
              <a:t>Образовательные: </a:t>
            </a:r>
          </a:p>
          <a:p>
            <a:pPr indent="449580" algn="just">
              <a:lnSpc>
                <a:spcPct val="115000"/>
              </a:lnSpc>
              <a:spcAft>
                <a:spcPts val="0"/>
              </a:spcAft>
            </a:pPr>
            <a:r>
              <a:rPr lang="ru-RU" sz="2000" b="1" i="1" dirty="0">
                <a:latin typeface="Times New Roman" pitchFamily="18" charset="0"/>
                <a:ea typeface="Calibri"/>
                <a:cs typeface="Times New Roman" pitchFamily="18" charset="0"/>
              </a:rPr>
              <a:t>- обобщить и систематизировать знания учащихся, полученные при </a:t>
            </a:r>
            <a:r>
              <a:rPr lang="ru-RU" sz="2000" b="1" i="1" dirty="0" smtClean="0"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r>
              <a:rPr lang="ru-RU" sz="2000" b="1" i="1" dirty="0">
                <a:latin typeface="Times New Roman" pitchFamily="18" charset="0"/>
                <a:ea typeface="Calibri"/>
                <a:cs typeface="Times New Roman" pitchFamily="18" charset="0"/>
              </a:rPr>
              <a:t>изучении темы «Синтаксис и </a:t>
            </a:r>
            <a:r>
              <a:rPr lang="ru-RU" sz="2000" b="1" i="1" dirty="0" smtClean="0">
                <a:latin typeface="Times New Roman" pitchFamily="18" charset="0"/>
                <a:ea typeface="Calibri"/>
                <a:cs typeface="Times New Roman" pitchFamily="18" charset="0"/>
              </a:rPr>
              <a:t>Пунктуация</a:t>
            </a:r>
            <a:r>
              <a:rPr lang="ru-RU" sz="2000" b="1" i="1" dirty="0">
                <a:latin typeface="Times New Roman" pitchFamily="18" charset="0"/>
                <a:ea typeface="Calibri"/>
                <a:cs typeface="Times New Roman" pitchFamily="18" charset="0"/>
              </a:rPr>
              <a:t>»;</a:t>
            </a:r>
          </a:p>
          <a:p>
            <a:pPr indent="449580" algn="just">
              <a:lnSpc>
                <a:spcPct val="115000"/>
              </a:lnSpc>
              <a:spcAft>
                <a:spcPts val="0"/>
              </a:spcAft>
            </a:pPr>
            <a:r>
              <a:rPr lang="ru-RU" sz="2000" b="1" i="1" dirty="0" smtClean="0">
                <a:latin typeface="Times New Roman" pitchFamily="18" charset="0"/>
                <a:ea typeface="Calibri"/>
                <a:cs typeface="Times New Roman" pitchFamily="18" charset="0"/>
              </a:rPr>
              <a:t>- применять </a:t>
            </a:r>
            <a:r>
              <a:rPr lang="ru-RU" sz="2000" b="1" i="1" dirty="0">
                <a:latin typeface="Times New Roman" pitchFamily="18" charset="0"/>
                <a:ea typeface="Calibri"/>
                <a:cs typeface="Times New Roman" pitchFamily="18" charset="0"/>
              </a:rPr>
              <a:t>их на практике. </a:t>
            </a:r>
          </a:p>
          <a:p>
            <a:pPr marL="0"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2000" b="1" i="1" dirty="0">
                <a:latin typeface="Times New Roman" pitchFamily="18" charset="0"/>
                <a:ea typeface="Calibri"/>
                <a:cs typeface="Times New Roman" pitchFamily="18" charset="0"/>
              </a:rPr>
              <a:t>Развивающие: </a:t>
            </a:r>
          </a:p>
          <a:p>
            <a:pPr indent="449580" algn="just">
              <a:lnSpc>
                <a:spcPct val="115000"/>
              </a:lnSpc>
              <a:spcAft>
                <a:spcPts val="0"/>
              </a:spcAft>
            </a:pPr>
            <a:r>
              <a:rPr lang="ru-RU" sz="2000" b="1" i="1" dirty="0">
                <a:latin typeface="Times New Roman" pitchFamily="18" charset="0"/>
                <a:ea typeface="Calibri"/>
                <a:cs typeface="Times New Roman" pitchFamily="18" charset="0"/>
              </a:rPr>
              <a:t>- учитывать и развивать индивидуальные способности учащихся;</a:t>
            </a:r>
          </a:p>
          <a:p>
            <a:pPr indent="449580" algn="just">
              <a:lnSpc>
                <a:spcPct val="115000"/>
              </a:lnSpc>
              <a:spcAft>
                <a:spcPts val="0"/>
              </a:spcAft>
            </a:pPr>
            <a:r>
              <a:rPr lang="ru-RU" sz="2000" b="1" i="1" dirty="0">
                <a:latin typeface="Times New Roman" pitchFamily="18" charset="0"/>
                <a:ea typeface="Calibri"/>
                <a:cs typeface="Times New Roman" pitchFamily="18" charset="0"/>
              </a:rPr>
              <a:t>- работать над развитием устной и письменной речи.</a:t>
            </a:r>
          </a:p>
          <a:p>
            <a:pPr marL="0"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2000" b="1" i="1" dirty="0">
                <a:latin typeface="Times New Roman" pitchFamily="18" charset="0"/>
                <a:ea typeface="Calibri"/>
                <a:cs typeface="Times New Roman" pitchFamily="18" charset="0"/>
              </a:rPr>
              <a:t>Воспитательные: </a:t>
            </a:r>
          </a:p>
          <a:p>
            <a:pPr indent="449580" algn="just">
              <a:lnSpc>
                <a:spcPct val="115000"/>
              </a:lnSpc>
              <a:spcAft>
                <a:spcPts val="0"/>
              </a:spcAft>
            </a:pPr>
            <a:r>
              <a:rPr lang="ru-RU" sz="2000" b="1" i="1" dirty="0">
                <a:latin typeface="Times New Roman" pitchFamily="18" charset="0"/>
                <a:ea typeface="Calibri"/>
                <a:cs typeface="Times New Roman" pitchFamily="18" charset="0"/>
              </a:rPr>
              <a:t>- через разнообразие форм прививать интерес к изучению русского языка</a:t>
            </a:r>
            <a:r>
              <a:rPr lang="ru-RU" sz="2000" b="1" i="1" dirty="0" smtClean="0">
                <a:latin typeface="Times New Roman" pitchFamily="18" charset="0"/>
                <a:ea typeface="Calibri"/>
                <a:cs typeface="Times New Roman" pitchFamily="18" charset="0"/>
              </a:rPr>
              <a:t>.</a:t>
            </a:r>
            <a:r>
              <a:rPr lang="ru-RU" sz="2000" b="1" i="1" dirty="0">
                <a:latin typeface="Times New Roman" pitchFamily="18" charset="0"/>
                <a:ea typeface="Calibri"/>
                <a:cs typeface="Times New Roman" pitchFamily="18" charset="0"/>
              </a:rPr>
              <a:t> 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Цели: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3563507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755576" y="1196752"/>
            <a:ext cx="7408333" cy="5145435"/>
          </a:xfrm>
        </p:spPr>
        <p:txBody>
          <a:bodyPr>
            <a:noAutofit/>
          </a:bodyPr>
          <a:lstStyle/>
          <a:p>
            <a:r>
              <a:rPr lang="ru-RU" sz="4000" b="1" i="1" u="sng" dirty="0" smtClean="0">
                <a:latin typeface="Times New Roman" pitchFamily="18" charset="0"/>
                <a:cs typeface="Times New Roman" pitchFamily="18" charset="0"/>
              </a:rPr>
              <a:t>Задание: подчеркните главные члены предложения. Составьте схему предложений.</a:t>
            </a:r>
          </a:p>
          <a:p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А) Утка в дудочку играет, а утята подпевают.</a:t>
            </a:r>
          </a:p>
          <a:p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Б) Опустел сад, осыпались листья.</a:t>
            </a:r>
            <a:endParaRPr lang="ru-RU" sz="40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1722602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72067" y="2420888"/>
            <a:ext cx="7408333" cy="3705275"/>
          </a:xfrm>
        </p:spPr>
        <p:txBody>
          <a:bodyPr>
            <a:normAutofit/>
          </a:bodyPr>
          <a:lstStyle/>
          <a:p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Повторить параграфы 24- 49; повторить порядок синтаксического разбора; подготовиться к контрольному диктанту.</a:t>
            </a:r>
            <a:endParaRPr lang="ru-RU" sz="40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Домашнее задание на 25.11.2020</a:t>
            </a:r>
            <a:r>
              <a:rPr lang="ru-RU" b="1" i="1" dirty="0" smtClean="0"/>
              <a:t/>
            </a:r>
            <a:br>
              <a:rPr lang="ru-RU" b="1" i="1" dirty="0" smtClean="0"/>
            </a:br>
            <a:endParaRPr lang="ru-RU" b="1" i="1" dirty="0"/>
          </a:p>
        </p:txBody>
      </p:sp>
    </p:spTree>
    <p:extLst>
      <p:ext uri="{BB962C8B-B14F-4D97-AF65-F5344CB8AC3E}">
        <p14:creationId xmlns:p14="http://schemas.microsoft.com/office/powerpoint/2010/main" xmlns="" val="24267546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68363" y="1706563"/>
            <a:ext cx="7407275" cy="3451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20763" y="1858963"/>
            <a:ext cx="7407275" cy="3451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1" name="Picture 5" descr="Спасибо за урок - 9776-10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900608" y="-276237"/>
            <a:ext cx="10297184" cy="74168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572888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1. Что изучает Синтаксис?</a:t>
            </a:r>
          </a:p>
          <a:p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2. Что изучает Пунктуация?</a:t>
            </a:r>
          </a:p>
          <a:p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3. Какие знаки препинания ставятся в конце и середине предложения?</a:t>
            </a:r>
            <a:endParaRPr lang="ru-RU" sz="40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  Вопросы и задания по изученным темам: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 descr="Приём педагогической техники ЗАДАЙ ВОПРОС — Дидактор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5536" y="404662"/>
            <a:ext cx="1367565" cy="13675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0998085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72067" y="764704"/>
            <a:ext cx="7516357" cy="5904656"/>
          </a:xfrm>
        </p:spPr>
        <p:txBody>
          <a:bodyPr>
            <a:noAutofit/>
          </a:bodyPr>
          <a:lstStyle/>
          <a:p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4. Что такое словосочетание? Из каких частей оно стоит?</a:t>
            </a:r>
          </a:p>
          <a:p>
            <a:r>
              <a:rPr lang="ru-RU" sz="4000" b="1" i="1" u="sng" dirty="0" smtClean="0">
                <a:latin typeface="Times New Roman" pitchFamily="18" charset="0"/>
                <a:cs typeface="Times New Roman" pitchFamily="18" charset="0"/>
              </a:rPr>
              <a:t>Задание: найти главное и зависимое слово.</a:t>
            </a:r>
          </a:p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А) Любоваться пейзажем;</a:t>
            </a:r>
          </a:p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Б) Поучительная история;</a:t>
            </a:r>
          </a:p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4000" b="1" smtClean="0">
                <a:latin typeface="Times New Roman" pitchFamily="18" charset="0"/>
                <a:cs typeface="Times New Roman" pitchFamily="18" charset="0"/>
              </a:rPr>
              <a:t>) Познакомиться 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с местностью.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627028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sz="4300" b="1" i="1" dirty="0" smtClean="0">
                <a:latin typeface="Times New Roman" pitchFamily="18" charset="0"/>
                <a:cs typeface="Times New Roman" pitchFamily="18" charset="0"/>
              </a:rPr>
              <a:t>5. Что такое Предложение?</a:t>
            </a:r>
          </a:p>
          <a:p>
            <a:r>
              <a:rPr lang="ru-RU" sz="4300" b="1" i="1" dirty="0" smtClean="0">
                <a:latin typeface="Times New Roman" pitchFamily="18" charset="0"/>
                <a:cs typeface="Times New Roman" pitchFamily="18" charset="0"/>
              </a:rPr>
              <a:t>6. Какими бывают предложения по цели высказывания?</a:t>
            </a:r>
          </a:p>
          <a:p>
            <a:r>
              <a:rPr lang="ru-RU" sz="4000" b="1" i="1" u="sng" dirty="0" smtClean="0">
                <a:latin typeface="Times New Roman" pitchFamily="18" charset="0"/>
                <a:cs typeface="Times New Roman" pitchFamily="18" charset="0"/>
              </a:rPr>
              <a:t>Задание: дайте характеристику предложениям:</a:t>
            </a:r>
            <a:endParaRPr lang="ru-RU" sz="4000" b="1" i="1" u="sng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603060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72067" y="1124744"/>
            <a:ext cx="7408333" cy="5001419"/>
          </a:xfrm>
        </p:spPr>
        <p:txBody>
          <a:bodyPr>
            <a:no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А) Расскажите нам, пожалуйста, о писателе А.С. Пушкине.</a:t>
            </a:r>
          </a:p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Б) Какие книги вы любите читать?</a:t>
            </a:r>
          </a:p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В) Сегодня на уроке русского языка мы узнали много нового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0150793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72067" y="1052736"/>
            <a:ext cx="7408333" cy="5073427"/>
          </a:xfrm>
        </p:spPr>
        <p:txBody>
          <a:bodyPr>
            <a:no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7. Какие предложения бывают по интонации?</a:t>
            </a:r>
          </a:p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8. Какие мы с вами знаем главные и второстепенные члены предложения?</a:t>
            </a:r>
          </a:p>
          <a:p>
            <a:r>
              <a:rPr lang="ru-RU" sz="4000" b="1" i="1" u="sng" dirty="0" smtClean="0">
                <a:latin typeface="Times New Roman" pitchFamily="18" charset="0"/>
                <a:cs typeface="Times New Roman" pitchFamily="18" charset="0"/>
              </a:rPr>
              <a:t>Задание: подчеркните грамматическую основу предложения.</a:t>
            </a:r>
            <a:endParaRPr lang="ru-RU" sz="4000" b="1" i="1" u="sng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2231240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115616" y="2564905"/>
            <a:ext cx="7164784" cy="3561258"/>
          </a:xfrm>
        </p:spPr>
        <p:txBody>
          <a:bodyPr>
            <a:normAutofit/>
          </a:bodyPr>
          <a:lstStyle/>
          <a:p>
            <a:pPr algn="just"/>
            <a:endParaRPr lang="ru-RU" sz="4000" b="1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А) Октябрь уж наступил.</a:t>
            </a:r>
          </a:p>
          <a:p>
            <a:pPr algn="just"/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Б)  Дуб могучий</a:t>
            </a:r>
          </a:p>
        </p:txBody>
      </p:sp>
    </p:spTree>
    <p:extLst>
      <p:ext uri="{BB962C8B-B14F-4D97-AF65-F5344CB8AC3E}">
        <p14:creationId xmlns:p14="http://schemas.microsoft.com/office/powerpoint/2010/main" xmlns="" val="88499385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08520" y="-50483"/>
            <a:ext cx="9753600" cy="7305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57454807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84</TotalTime>
  <Words>556</Words>
  <Application>Microsoft Office PowerPoint</Application>
  <PresentationFormat>Экран (4:3)</PresentationFormat>
  <Paragraphs>62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Волна</vt:lpstr>
      <vt:lpstr>«Повторение и обобщение изученного по теме «Синтаксис и Пунктуация»</vt:lpstr>
      <vt:lpstr>Цели:</vt:lpstr>
      <vt:lpstr>   Вопросы и задания по изученным темам: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Домашнее задание на 25.11.2020 </vt:lpstr>
      <vt:lpstr>Слайд 22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«Повторение и обобщение изученного по теме «Синтаксис и Пунктуация».</dc:title>
  <dc:creator>Пользователь</dc:creator>
  <cp:lastModifiedBy>ОГЭ</cp:lastModifiedBy>
  <cp:revision>15</cp:revision>
  <dcterms:created xsi:type="dcterms:W3CDTF">2020-11-22T18:31:29Z</dcterms:created>
  <dcterms:modified xsi:type="dcterms:W3CDTF">2021-09-06T10:31:38Z</dcterms:modified>
</cp:coreProperties>
</file>