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3" r:id="rId3"/>
    <p:sldId id="274" r:id="rId4"/>
    <p:sldId id="260" r:id="rId5"/>
    <p:sldId id="272" r:id="rId6"/>
    <p:sldId id="261" r:id="rId7"/>
    <p:sldId id="262" r:id="rId8"/>
    <p:sldId id="276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80" r:id="rId18"/>
    <p:sldId id="277" r:id="rId19"/>
    <p:sldId id="281" r:id="rId20"/>
    <p:sldId id="278" r:id="rId21"/>
    <p:sldId id="279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im0-tub-ru.yandex.net/i?id=29d67627545d92cd84c0d0b73cd953eb-l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57266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785794"/>
            <a:ext cx="7643834" cy="364333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Проектная работа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По курсу «Воспитательной работы военно-патриотической направленности 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Я-кадет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»».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Патриотическое воспитание.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429124" y="4857760"/>
            <a:ext cx="4429156" cy="1500198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Автор: </a:t>
            </a:r>
            <a:r>
              <a:rPr lang="ru-RU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Морозенко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Галина Леонидовна</a:t>
            </a:r>
          </a:p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ГБОУ КШИ «Туапсинский 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Морской 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Кадетский Корпус»</a:t>
            </a:r>
          </a:p>
          <a:p>
            <a:endParaRPr lang="ru-RU" dirty="0"/>
          </a:p>
        </p:txBody>
      </p:sp>
      <p:pic>
        <p:nvPicPr>
          <p:cNvPr id="6" name="Рисунок 5" descr="C:\Users\Эдуард\Desktop\Без названия.jpg"/>
          <p:cNvPicPr/>
          <p:nvPr/>
        </p:nvPicPr>
        <p:blipFill>
          <a:blip r:embed="rId3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009775" cy="22764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ds04.infourok.ru/uploads/ex/05ee/00041115-ed7a9f66/img3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71472" y="1428736"/>
            <a:ext cx="371477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Кадетская школа-интернат военизированное учебное заведение. Поступившие в корпус дети принимают кодекс Кадетской чести и Клятву кадета.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F:\7-а\посвяшение в кадеты\WhatsApp Image 2018-11-17 at 13.19.33.jpe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4643437" y="2071678"/>
            <a:ext cx="3874588" cy="3643338"/>
          </a:xfrm>
          <a:prstGeom prst="rect">
            <a:avLst/>
          </a:prstGeom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softEdge rad="11250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ds04.infourok.ru/uploads/ex/05ee/00041115-ed7a9f66/img3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5" name="Рисунок 4" descr="F:\7-а\посвяшение в кадеты\IMG-20181117-WA0163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1285860"/>
            <a:ext cx="3776667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6" name="Прямоугольник 5"/>
          <p:cNvSpPr/>
          <p:nvPr/>
        </p:nvSpPr>
        <p:spPr>
          <a:xfrm>
            <a:off x="4429124" y="1357298"/>
            <a:ext cx="414340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Обучающимся в корпусе выдается удостоверение установленного образца.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71472" y="4000504"/>
            <a:ext cx="385765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Кадеты имеют комплект военно-морской формы с соответствующими знаками различия в зависимости от занимаемой должности и присвоенного кадетского чина.</a:t>
            </a:r>
            <a:endParaRPr lang="ru-RU" sz="2400" dirty="0"/>
          </a:p>
        </p:txBody>
      </p:sp>
      <p:pic>
        <p:nvPicPr>
          <p:cNvPr id="9" name="Рисунок 8" descr="F:\7-а\сбор\IMG-20180906-WA0003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3643314"/>
            <a:ext cx="3857652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ds04.infourok.ru/uploads/ex/05ee/00041115-ed7a9f66/img3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85786" y="1285860"/>
            <a:ext cx="3786214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Военная подготовка в корпусе является обязательным предметом и проводится в рамках обязательных дополнительных образовательных программ, являясь единой дисциплиной с первого по пятый курс.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F:\фото 7А\20181203_14505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84544">
            <a:off x="4848120" y="3946240"/>
            <a:ext cx="3476625" cy="2564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7" name="Рисунок 6" descr="F:\фото 7А\20181205_151724.jpg"/>
          <p:cNvPicPr/>
          <p:nvPr/>
        </p:nvPicPr>
        <p:blipFill>
          <a:blip r:embed="rId4" cstate="print"/>
          <a:srcRect t="3947" r="23272"/>
          <a:stretch>
            <a:fillRect/>
          </a:stretch>
        </p:blipFill>
        <p:spPr bwMode="auto">
          <a:xfrm rot="20989771">
            <a:off x="4763240" y="1350702"/>
            <a:ext cx="3381375" cy="246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ds04.infourok.ru/uploads/ex/05ee/00041115-ed7a9f66/img3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6" name="Рисунок 5" descr="C:\Users\Морозенко\AppData\Local\Microsoft\Windows\Temporary Internet Files\Content.Word\20191223_10484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369506">
            <a:off x="4773852" y="3680385"/>
            <a:ext cx="3495672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928662" y="1857364"/>
            <a:ext cx="7072362" cy="1857388"/>
          </a:xfrm>
        </p:spPr>
        <p:txBody>
          <a:bodyPr>
            <a:normAutofit fontScale="90000"/>
          </a:bodyPr>
          <a:lstStyle/>
          <a:p>
            <a:pPr algn="l"/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Духовно-нравственное  и патриотическое; воспитание у подрастающего поколения, чувство духовного патриотизма.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7" name="Рисунок 6" descr="http://sochi-eparhia.ru/wp-content/uploads/2019/12/%D0%B8%D0%B5%D1%80.%D0%94.%D0%91%D0%B0%D1%80%D0%B8%D1%86%D0%BA%D0%B8%D0%B9-400x540.jpg"/>
          <p:cNvPicPr/>
          <p:nvPr/>
        </p:nvPicPr>
        <p:blipFill>
          <a:blip r:embed="rId4"/>
          <a:srcRect b="22433"/>
          <a:stretch>
            <a:fillRect/>
          </a:stretch>
        </p:blipFill>
        <p:spPr bwMode="auto">
          <a:xfrm rot="21244780">
            <a:off x="878550" y="3640809"/>
            <a:ext cx="3299504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ds04.infourok.ru/uploads/ex/05ee/00041115-ed7a9f66/img3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5" name="Рисунок 4" descr="F:\101NIKON\DSCN079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1643050"/>
            <a:ext cx="3181350" cy="2247902"/>
          </a:xfrm>
          <a:prstGeom prst="rect">
            <a:avLst/>
          </a:prstGeom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  <a:softEdge rad="112500"/>
          </a:effectLst>
        </p:spPr>
      </p:pic>
      <p:pic>
        <p:nvPicPr>
          <p:cNvPr id="6" name="Рисунок 5" descr="F:\100NIKON\DSCN060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6" y="4357694"/>
            <a:ext cx="3133725" cy="2109788"/>
          </a:xfrm>
          <a:prstGeom prst="rect">
            <a:avLst/>
          </a:prstGeom>
          <a:ln>
            <a:noFill/>
          </a:ln>
          <a:effectLst>
            <a:glow rad="139700">
              <a:schemeClr val="accent2">
                <a:satMod val="175000"/>
                <a:alpha val="40000"/>
              </a:schemeClr>
            </a:glow>
            <a:softEdge rad="112500"/>
          </a:effectLst>
        </p:spPr>
      </p:pic>
      <p:pic>
        <p:nvPicPr>
          <p:cNvPr id="7" name="Рисунок 6" descr="C:\Users\Морозенко\AppData\Local\Microsoft\Windows\Temporary Internet Files\Content.Word\20191121_142238.jpg"/>
          <p:cNvPicPr/>
          <p:nvPr/>
        </p:nvPicPr>
        <p:blipFill>
          <a:blip r:embed="rId5" cstate="print"/>
          <a:srcRect l="23427" r="27865"/>
          <a:stretch>
            <a:fillRect/>
          </a:stretch>
        </p:blipFill>
        <p:spPr bwMode="auto">
          <a:xfrm rot="5400000">
            <a:off x="1760049" y="3812059"/>
            <a:ext cx="2123440" cy="3214710"/>
          </a:xfrm>
          <a:prstGeom prst="rect">
            <a:avLst/>
          </a:prstGeom>
          <a:ln>
            <a:noFill/>
          </a:ln>
          <a:effectLst>
            <a:glow rad="139700">
              <a:schemeClr val="accent2">
                <a:satMod val="175000"/>
                <a:alpha val="40000"/>
              </a:schemeClr>
            </a:glow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571472" y="1428736"/>
            <a:ext cx="421484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Встреча обучающихся с ветеранами ВОВ. Посещение музеев. Изучение истории своей страны.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ds04.infourok.ru/uploads/ex/05ee/00041115-ed7a9f66/img3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5" name="Рисунок 4" descr="F:\100NIKON\DSCN059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359011">
            <a:off x="5133396" y="1224682"/>
            <a:ext cx="3353709" cy="2633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6" name="Рисунок 5" descr="F:\101NIKON\DSCN073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221454">
            <a:off x="5073166" y="3966142"/>
            <a:ext cx="3411323" cy="2472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8" name="Прямоугольник 7"/>
          <p:cNvSpPr/>
          <p:nvPr/>
        </p:nvSpPr>
        <p:spPr>
          <a:xfrm>
            <a:off x="571472" y="1357298"/>
            <a:ext cx="450059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История государства Российского - это вместе с тем и история его вооруженной защиты. Значение военной истории в учебном процессе определяется прежде всего ее огромными познавательными возможностями.  Военно-исторические знания занимают особое место в формировании личностных, прежде всего, морально-боевых качеств будущих офицеров.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ds04.infourok.ru/uploads/ex/05ee/00041115-ed7a9f66/img3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5" name="Рисунок 4" descr="F:\101NIKON\DSCN078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1500174"/>
            <a:ext cx="3400425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6" name="Рисунок 5" descr="F:\101NIKON\DSCN078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1538" y="1500174"/>
            <a:ext cx="3419475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sp>
        <p:nvSpPr>
          <p:cNvPr id="7" name="Прямоугольник 6"/>
          <p:cNvSpPr/>
          <p:nvPr/>
        </p:nvSpPr>
        <p:spPr>
          <a:xfrm>
            <a:off x="857224" y="4214818"/>
            <a:ext cx="75724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Знакомство воспитанников с памятными местами времен Великой Отечественной войны.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Формирование представления о памятниках, как исторических источниках.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Воспитание уважительного отношения к ветеранам войны, труженикам тыла, чувства патриотизма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ds04.infourok.ru/uploads/ex/05ee/00041115-ed7a9f66/img3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6" name="Содержимое 3" descr="C:\Users\Морозенко\AppData\Local\Microsoft\Windows\Temporary Internet Files\Content.Word\20200205_161228.jpg"/>
          <p:cNvPicPr>
            <a:picLocks/>
          </p:cNvPicPr>
          <p:nvPr/>
        </p:nvPicPr>
        <p:blipFill>
          <a:blip r:embed="rId3" cstate="print"/>
          <a:srcRect r="18477" b="10025"/>
          <a:stretch>
            <a:fillRect/>
          </a:stretch>
        </p:blipFill>
        <p:spPr bwMode="auto">
          <a:xfrm rot="654217">
            <a:off x="4923891" y="1521300"/>
            <a:ext cx="3476625" cy="24302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5" name="Рисунок 4" descr="F:\101NIKON\DSCN075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820237">
            <a:off x="803226" y="1474949"/>
            <a:ext cx="3228975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071538" y="4500570"/>
            <a:ext cx="7143800" cy="2000264"/>
          </a:xfrm>
        </p:spPr>
        <p:txBody>
          <a:bodyPr>
            <a:normAutofit/>
          </a:bodyPr>
          <a:lstStyle/>
          <a:p>
            <a:pPr algn="l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Активное участие в  акции по уборке памятников и воинских захоронений. 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Письмо и подарок бойцу с малой Родины.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ds04.infourok.ru/uploads/ex/05ee/00041115-ed7a9f66/img3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500034" y="1428737"/>
            <a:ext cx="8143932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результате реализации проекта ожидается: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вовлечение в работу по гражданско-патриотическому воспитанию представителей всех субъектов образовательной деятельности;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обогащение содержания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гражданско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патриотического воспитания;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привитие интереса к историческому и героическому прошлому своей Родины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развитие творческих способностей, навыков исследовательской деятельности;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формирование гордости за сопричастность к деяниям старшего поколения;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формирование активной жизненной позиции; знание и соблюдение норм и правил правового государства.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ds04.infourok.ru/uploads/ex/05ee/00041115-ed7a9f66/img3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1500174"/>
            <a:ext cx="8143932" cy="107157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Список Литературы.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571472" y="2000240"/>
            <a:ext cx="8001056" cy="4357718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endParaRPr lang="ru-RU" dirty="0" smtClean="0"/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Педагогическая энциклопедия. Т. 3. М.: Изд-во "Советская энциклопедия". М.; 1996. — 879 с.</a:t>
            </a:r>
          </a:p>
          <a:p>
            <a:pPr lvl="0"/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Устякин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В.Н. Патриотическое и нравственно-эстетическое воспитание учащихся при изучении предметов гуманитарного цикла.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Дис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... канд.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пед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наук. М., 2006.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Милюкова И.А.,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Винокурова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Н.М. Патриотизм в системе ценностных ориентаций старшеклассников.- Петрозаводск, 2007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ЦОР «Система работы по воспитанию патриотизма у учащихся 5 – 11 классов»</a:t>
            </a:r>
          </a:p>
          <a:p>
            <a:pPr lvl="0"/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Грецов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А. Тренинг общения для подростков.-Питер,2009.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ds04.infourok.ru/uploads/ex/05ee/00041115-ed7a9f66/img3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500166" y="2000240"/>
            <a:ext cx="585791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«Мы должны строить свое будущее на прочном фундаменте, и такой фундамент - патриотизм. От того, как сегодня мы воспитываем молодежь, зависит будущее России как современного эффективного государства»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			(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Владимир Путин).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ds04.infourok.ru/uploads/ex/05ee/00041115-ed7a9f66/img3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30724" name="Picture 4" descr="https://ds04.infourok.ru/uploads/ex/0e67/000d7be6-f118c897/img14.jpg"/>
          <p:cNvPicPr>
            <a:picLocks noChangeAspect="1" noChangeArrowheads="1"/>
          </p:cNvPicPr>
          <p:nvPr/>
        </p:nvPicPr>
        <p:blipFill>
          <a:blip r:embed="rId3"/>
          <a:srcRect t="30851"/>
          <a:stretch>
            <a:fillRect/>
          </a:stretch>
        </p:blipFill>
        <p:spPr bwMode="auto">
          <a:xfrm>
            <a:off x="500032" y="2000240"/>
            <a:ext cx="8143933" cy="46434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ds04.infourok.ru/uploads/ex/05ee/00041115-ed7a9f66/img3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29698" name="Picture 2" descr="http://900igr.net/up/datas/245168/06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643050"/>
            <a:ext cx="8143932" cy="50006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ds04.infourok.ru/uploads/ex/05ee/00041115-ed7a9f66/img3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000232" y="1285860"/>
            <a:ext cx="5143536" cy="1285884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Введение.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2143116"/>
            <a:ext cx="8229600" cy="3983047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Патриотическое становление школьников является важнейшей задачей государственной политики, поскольку предусматривает социальную адаптацию молодого поколения, самоопределение личности, включение ее в общественные процессы экономико-политической жизни.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ds04.infourok.ru/uploads/ex/05ee/00041115-ed7a9f66/img3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736"/>
            <a:ext cx="8229600" cy="1643074"/>
          </a:xfrm>
        </p:spPr>
        <p:txBody>
          <a:bodyPr>
            <a:normAutofit fontScale="90000"/>
          </a:bodyPr>
          <a:lstStyle/>
          <a:p>
            <a:pPr lvl="0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Актуальность патриотического воспитания.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2643182"/>
            <a:ext cx="7786742" cy="4000528"/>
          </a:xfrm>
        </p:spPr>
        <p:txBody>
          <a:bodyPr>
            <a:normAutofit fontScale="925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Патриотическое воспитание – это систематическая и целенаправленная деятельность по формированию у молодых граждан высокого патриотического сознания, чувства верности своему Отечеству, готовности к выполнению гражданского долга и конституционных обязанностей по защите интересов Родины.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ds04.infourok.ru/uploads/ex/05ee/00041115-ed7a9f66/img3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214422"/>
            <a:ext cx="8229600" cy="1357322"/>
          </a:xfrm>
        </p:spPr>
        <p:txBody>
          <a:bodyPr>
            <a:normAutofit fontScale="90000"/>
          </a:bodyPr>
          <a:lstStyle/>
          <a:p>
            <a:pPr lvl="0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Описание проекта.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2500306"/>
            <a:ext cx="8229600" cy="4143404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Проект является составной частью плана учебно-воспитательной работы школы и включает следующие направления: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— гражданско-патриотическое;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— 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историко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краеведческое;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— 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героико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патриотическое;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— духовно – нравственное.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ds04.infourok.ru/uploads/ex/05ee/00041115-ed7a9f66/img3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857224" y="2000240"/>
            <a:ext cx="7786742" cy="4555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Цель: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Вовлечение учащихся, родителей, общественность в активную деятельность по патриотическому воспитанию школьников с целью формирования у обучающихся гражданственности, патриотизма, активной жизненной позиции, воспитания чувства гордости за свой народ, его историю, традиции, культурные достижения.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ds04.infourok.ru/uploads/ex/05ee/00041115-ed7a9f66/img3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571472" y="1714488"/>
            <a:ext cx="7929618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Главные задачи кадетской школы: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Дать качественное общее образование;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Создать благоприятные условия для разностороннего развития личности, выработки высоких нравственных качеств, любви к Отечеству.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Воспитать высокое чувство патриотизма, любви к военной службе, профессии офицера военно-морского флота.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ds04.infourok.ru/uploads/ex/05ee/00041115-ed7a9f66/img3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2" name="Рисунок 1" descr="F:\7-а\посвяшение в кадеты\IMG-20181117-WA0012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1500174"/>
            <a:ext cx="3238500" cy="226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3" name="Рисунок 2" descr="F:\7-а\1 сент\IMG-20180901-WA0026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4" y="4071942"/>
            <a:ext cx="3181350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714348" y="1500174"/>
            <a:ext cx="4071966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Возрождение кадетского движения, воспитание всесторонне развитых молодых людей, умеющих ценить и продолжать лучшие традиции Отечества,- признак духовного обновления страны.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http://school1.dobryanka-edu.ru/upload/versions/20759/26201/Deviz_kade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Рисунок 4" descr="C:\Users\Эдуард\Desktop\Без названия.jpg"/>
          <p:cNvPicPr/>
          <p:nvPr/>
        </p:nvPicPr>
        <p:blipFill>
          <a:blip r:embed="rId3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3428992" y="0"/>
            <a:ext cx="2214578" cy="2285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826</TotalTime>
  <Words>558</Words>
  <PresentationFormat>Экран (4:3)</PresentationFormat>
  <Paragraphs>47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Проектная работа  По курсу «Воспитательной работы военно-патриотической направленности «Я-кадет»». Патриотическое воспитание.</vt:lpstr>
      <vt:lpstr>Слайд 2</vt:lpstr>
      <vt:lpstr>Введение. </vt:lpstr>
      <vt:lpstr>Актуальность патриотического воспитания. </vt:lpstr>
      <vt:lpstr>Описание проекта. 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Духовно-нравственное  и патриотическое; воспитание у подрастающего поколения, чувство духовного патриотизма.    </vt:lpstr>
      <vt:lpstr>Слайд 14</vt:lpstr>
      <vt:lpstr>Слайд 15</vt:lpstr>
      <vt:lpstr>Слайд 16</vt:lpstr>
      <vt:lpstr>Активное участие в  акции по уборке памятников и воинских захоронений.  Письмо и подарок бойцу с малой Родины. </vt:lpstr>
      <vt:lpstr>Слайд 18</vt:lpstr>
      <vt:lpstr> Список Литературы. 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Морозенко</dc:creator>
  <cp:lastModifiedBy>Морозенко</cp:lastModifiedBy>
  <cp:revision>54</cp:revision>
  <dcterms:created xsi:type="dcterms:W3CDTF">2020-02-20T06:23:19Z</dcterms:created>
  <dcterms:modified xsi:type="dcterms:W3CDTF">2020-02-27T16:56:31Z</dcterms:modified>
</cp:coreProperties>
</file>