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59" r:id="rId5"/>
    <p:sldId id="261" r:id="rId6"/>
    <p:sldId id="275" r:id="rId7"/>
    <p:sldId id="260" r:id="rId8"/>
    <p:sldId id="276" r:id="rId9"/>
    <p:sldId id="262" r:id="rId10"/>
    <p:sldId id="277" r:id="rId11"/>
    <p:sldId id="269" r:id="rId12"/>
    <p:sldId id="273" r:id="rId13"/>
    <p:sldId id="263" r:id="rId14"/>
    <p:sldId id="279" r:id="rId15"/>
    <p:sldId id="270" r:id="rId16"/>
    <p:sldId id="272" r:id="rId17"/>
    <p:sldId id="278" r:id="rId18"/>
    <p:sldId id="274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DB4C7-8F1A-4BBF-B78D-787C51AA76DC}" type="datetimeFigureOut">
              <a:rPr lang="ru-RU" smtClean="0"/>
              <a:pPr/>
              <a:t>11.09.2021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969F4-2189-4DAD-8799-2893A01F5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143932" cy="3071833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«Формулы сокращенного умножения»</a:t>
            </a:r>
            <a:r>
              <a:rPr lang="ru-RU" sz="5400" b="1" dirty="0" smtClean="0"/>
              <a:t>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5357826"/>
            <a:ext cx="6400800" cy="85725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Monotype Corsiva" pitchFamily="66" charset="0"/>
              </a:rPr>
              <a:t>Алгебра, 7 класс</a:t>
            </a:r>
          </a:p>
          <a:p>
            <a:pPr algn="r"/>
            <a:endParaRPr lang="ru-RU" dirty="0" smtClean="0">
              <a:solidFill>
                <a:srgbClr val="0066FF"/>
              </a:solidFill>
            </a:endParaRPr>
          </a:p>
          <a:p>
            <a:endParaRPr lang="ru-RU" dirty="0"/>
          </a:p>
        </p:txBody>
      </p:sp>
      <p:pic>
        <p:nvPicPr>
          <p:cNvPr id="14338" name="Picture 2" descr="https://cf2.ppt-online.org/files2/slide/f/fZKd2iIqyguGTsC6l49kNJ0BpPvVL15SeR8ADt/slide-4.jpg"/>
          <p:cNvPicPr>
            <a:picLocks noChangeAspect="1" noChangeArrowheads="1"/>
          </p:cNvPicPr>
          <p:nvPr/>
        </p:nvPicPr>
        <p:blipFill>
          <a:blip r:embed="rId2"/>
          <a:srcRect l="602" t="22555" r="4915" b="23664"/>
          <a:stretch>
            <a:fillRect/>
          </a:stretch>
        </p:blipFill>
        <p:spPr bwMode="auto">
          <a:xfrm>
            <a:off x="1357290" y="2428868"/>
            <a:ext cx="6429420" cy="2741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3. Проверка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1.(4у-3х)(4у+3х) =  </a:t>
            </a:r>
            <a:r>
              <a:rPr lang="ru-RU" b="1" dirty="0" smtClean="0">
                <a:solidFill>
                  <a:srgbClr val="C00000"/>
                </a:solidFill>
              </a:rPr>
              <a:t>16</a:t>
            </a:r>
            <a:r>
              <a:rPr lang="ru-RU" dirty="0" smtClean="0">
                <a:solidFill>
                  <a:srgbClr val="002060"/>
                </a:solidFill>
              </a:rPr>
              <a:t>у² - 9х²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2.100х²-4у² = (</a:t>
            </a:r>
            <a:r>
              <a:rPr lang="ru-RU" b="1" dirty="0" smtClean="0">
                <a:solidFill>
                  <a:srgbClr val="C00000"/>
                </a:solidFill>
              </a:rPr>
              <a:t>10</a:t>
            </a:r>
            <a:r>
              <a:rPr lang="ru-RU" dirty="0" smtClean="0">
                <a:solidFill>
                  <a:srgbClr val="002060"/>
                </a:solidFill>
              </a:rPr>
              <a:t>х-2у)(</a:t>
            </a:r>
            <a:r>
              <a:rPr lang="ru-RU" b="1" dirty="0" smtClean="0">
                <a:solidFill>
                  <a:srgbClr val="C00000"/>
                </a:solidFill>
              </a:rPr>
              <a:t>10</a:t>
            </a:r>
            <a:r>
              <a:rPr lang="ru-RU" dirty="0" smtClean="0">
                <a:solidFill>
                  <a:srgbClr val="002060"/>
                </a:solidFill>
              </a:rPr>
              <a:t>х+2у)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3.(3х+у)² = 9х²</a:t>
            </a:r>
            <a:r>
              <a:rPr lang="ru-RU" b="1" dirty="0" smtClean="0">
                <a:solidFill>
                  <a:srgbClr val="C00000"/>
                </a:solidFill>
              </a:rPr>
              <a:t>+</a:t>
            </a:r>
            <a:r>
              <a:rPr lang="ru-RU" dirty="0" smtClean="0">
                <a:solidFill>
                  <a:srgbClr val="002060"/>
                </a:solidFill>
              </a:rPr>
              <a:t>6ху+у²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4.(6a-9c)² = 36a²-</a:t>
            </a:r>
            <a:r>
              <a:rPr lang="ru-RU" b="1" dirty="0" smtClean="0">
                <a:solidFill>
                  <a:srgbClr val="C00000"/>
                </a:solidFill>
              </a:rPr>
              <a:t>108</a:t>
            </a:r>
            <a:r>
              <a:rPr lang="ru-RU" dirty="0" smtClean="0">
                <a:solidFill>
                  <a:srgbClr val="002060"/>
                </a:solidFill>
              </a:rPr>
              <a:t>ac+81c²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5.х³+8 = (х+2)(х²-</a:t>
            </a:r>
            <a:r>
              <a:rPr lang="ru-RU" b="1" dirty="0" smtClean="0">
                <a:solidFill>
                  <a:srgbClr val="C0000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х+4)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14290"/>
            <a:ext cx="8501122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Физминутка</a:t>
            </a:r>
            <a:endParaRPr kumimoji="0" lang="ru-RU" sz="3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Поднимает руки класс — это «раз».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Повернулась голова – это «два».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Руки вниз, вперёд смотри – это «три».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Руки в стороны пошире развернули на «четыре»,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 силой их к ногам прижать –это «пять».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Всем ребятам надо сесть –это «шесть».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https://www.culture.ru/storage/images/2f0a07dfeb79a0ddd2dc5775a8c33a1d/96c0a6bad77301036d66895e9b1d99c2.jpeg"/>
          <p:cNvPicPr>
            <a:picLocks noChangeAspect="1" noChangeArrowheads="1"/>
          </p:cNvPicPr>
          <p:nvPr/>
        </p:nvPicPr>
        <p:blipFill>
          <a:blip r:embed="rId2"/>
          <a:srcRect l="13281" t="26042" r="10937" b="13541"/>
          <a:stretch>
            <a:fillRect/>
          </a:stretch>
        </p:blipFill>
        <p:spPr bwMode="auto">
          <a:xfrm>
            <a:off x="428596" y="4071942"/>
            <a:ext cx="4071966" cy="2434784"/>
          </a:xfrm>
          <a:prstGeom prst="rect">
            <a:avLst/>
          </a:prstGeom>
          <a:noFill/>
        </p:spPr>
      </p:pic>
      <p:pic>
        <p:nvPicPr>
          <p:cNvPr id="7172" name="Picture 4" descr="https://sun9-6.userapi.com/c604527/v604527041/3fcfd/Wfp0jvQ8UkA.jpg"/>
          <p:cNvPicPr>
            <a:picLocks noChangeAspect="1" noChangeArrowheads="1"/>
          </p:cNvPicPr>
          <p:nvPr/>
        </p:nvPicPr>
        <p:blipFill>
          <a:blip r:embed="rId3"/>
          <a:srcRect l="15921" t="27998" r="14542" b="15710"/>
          <a:stretch>
            <a:fillRect/>
          </a:stretch>
        </p:blipFill>
        <p:spPr bwMode="auto">
          <a:xfrm>
            <a:off x="4714876" y="4071942"/>
            <a:ext cx="4000528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85728"/>
            <a:ext cx="750099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Решить уравнение </a:t>
            </a:r>
          </a:p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№917 (а) </a:t>
            </a:r>
          </a:p>
          <a:p>
            <a:endParaRPr lang="ru-RU" sz="3200" dirty="0" smtClean="0"/>
          </a:p>
          <a:p>
            <a:r>
              <a:rPr lang="ru-RU" sz="3200" dirty="0" smtClean="0"/>
              <a:t>(2х – 3)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 – 2х(4+2х) = 11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571876"/>
            <a:ext cx="66437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4х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 – 12х + 9 – 8х – 4х</a:t>
            </a:r>
            <a:r>
              <a:rPr lang="ru-RU" sz="3200" baseline="30000" dirty="0" smtClean="0"/>
              <a:t>2</a:t>
            </a:r>
            <a:r>
              <a:rPr lang="ru-RU" sz="3200" dirty="0" smtClean="0"/>
              <a:t> = 11</a:t>
            </a:r>
          </a:p>
          <a:p>
            <a:r>
              <a:rPr lang="ru-RU" sz="3200" dirty="0" smtClean="0"/>
              <a:t>-20х = 11 – 9 </a:t>
            </a:r>
          </a:p>
          <a:p>
            <a:r>
              <a:rPr lang="ru-RU" sz="3200" dirty="0" smtClean="0"/>
              <a:t>-20х = 2</a:t>
            </a:r>
          </a:p>
          <a:p>
            <a:r>
              <a:rPr lang="ru-RU" sz="3200" dirty="0" err="1" smtClean="0"/>
              <a:t>х</a:t>
            </a:r>
            <a:r>
              <a:rPr lang="ru-RU" sz="3200" dirty="0" smtClean="0"/>
              <a:t> = -0,1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472" y="2643182"/>
            <a:ext cx="764386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4у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+12у+9+у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-8у+16-3у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+3у-14= =2у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+7у+11=2*900+7*30+11=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2021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104298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(2у+3)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+(у-4)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-3у(у-1)-14        при у=30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Найти значение выражения 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286256"/>
            <a:ext cx="85725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2021</a:t>
            </a:r>
            <a:r>
              <a:rPr lang="ru-RU" sz="2800" i="1" dirty="0" smtClean="0"/>
              <a:t> – год науки и технологий Российской Федерации. </a:t>
            </a:r>
          </a:p>
          <a:p>
            <a:r>
              <a:rPr lang="ru-RU" sz="2800" i="1" dirty="0" smtClean="0"/>
              <a:t>Соответствующий Указ Владимир Владимирович </a:t>
            </a:r>
            <a:r>
              <a:rPr lang="ru-RU" sz="2800" i="1" dirty="0" smtClean="0"/>
              <a:t>Путин </a:t>
            </a:r>
            <a:r>
              <a:rPr lang="ru-RU" sz="2800" i="1" dirty="0" smtClean="0"/>
              <a:t>подписал 25 декабря 2020 года.</a:t>
            </a:r>
            <a:endParaRPr lang="ru-RU" sz="2800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3" grpId="0" build="p"/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2021 Год науки и технологий"/>
          <p:cNvPicPr>
            <a:picLocks noChangeAspect="1" noChangeArrowheads="1"/>
          </p:cNvPicPr>
          <p:nvPr/>
        </p:nvPicPr>
        <p:blipFill>
          <a:blip r:embed="rId2"/>
          <a:srcRect l="2501" t="13333" r="1666" b="1083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3200" b="1" i="1" dirty="0" err="1" smtClean="0">
                <a:solidFill>
                  <a:srgbClr val="C00000"/>
                </a:solidFill>
              </a:rPr>
              <a:t>Пюрвя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Мучкаевич</a:t>
            </a:r>
            <a:r>
              <a:rPr lang="ru-RU" sz="3200" b="1" i="1" dirty="0" smtClean="0">
                <a:solidFill>
                  <a:srgbClr val="C00000"/>
                </a:solidFill>
              </a:rPr>
              <a:t> Эрдниев  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smtClean="0">
                <a:solidFill>
                  <a:srgbClr val="0070C0"/>
                </a:solidFill>
              </a:rPr>
              <a:t>(</a:t>
            </a:r>
            <a:r>
              <a:rPr lang="ru-RU" sz="2700" b="1" i="1" dirty="0" smtClean="0">
                <a:solidFill>
                  <a:srgbClr val="0070C0"/>
                </a:solidFill>
              </a:rPr>
              <a:t>15.10.1921 – 16.04.2019 г.)</a:t>
            </a: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http://lib.kalmsu.ru/img/ErdnievPM/3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392909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72000" y="1428736"/>
            <a:ext cx="40005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cs typeface="Arial" pitchFamily="34" charset="0"/>
              </a:rPr>
              <a:t>Педагог, математик-методист, автор технологии УДЕ, академик РАО, доктор педагогических наук, </a:t>
            </a:r>
            <a:r>
              <a:rPr lang="ru-RU" sz="2400" b="1" dirty="0" smtClean="0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заслуженный деятель науки РСФСР, заслуженный деятель науки Калмыцкой АССР, Почетный гражданин Республики Калмыкия, Герой Калмыкии. Награжден орденом «Знак Почёта», орденом Дружбы. </a:t>
            </a:r>
            <a:endParaRPr lang="ru-RU" sz="2400" b="1" dirty="0" smtClean="0">
              <a:solidFill>
                <a:srgbClr val="0070C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s://s0.slide-share.ru/s_slide/d73474300d952888358929deb7759da7/5e9f8a90-e4e0-4730-a88a-fdceef1366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s0.slide-share.ru/s_slide/d73474300d952888358929deb7759da7/5e9f8a90-e4e0-4730-a88a-fdceef1366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s0.slide-share.ru/s_slide/d73474300d952888358929deb7759da7/5e9f8a90-e4e0-4730-a88a-fdceef1366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https://s0.slide-share.ru/s_slide/d73474300d952888358929deb7759da7/5e9f8a90-e4e0-4730-a88a-fdceef1366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https://s0.slide-share.ru/s_slide/d73474300d952888358929deb7759da7/5e9f8a90-e4e0-4730-a88a-fdceef1366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AutoShape 12" descr="https://s0.slide-share.ru/s_slide/d73474300d952888358929deb7759da7/5e9f8a90-e4e0-4730-a88a-fdceef13663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8" name="Picture 16" descr="https://theslide.ru/img/thumbs/b00b2dbe078c372a529db0069e395ca6-800x.jpg"/>
          <p:cNvPicPr>
            <a:picLocks noChangeAspect="1" noChangeArrowheads="1"/>
          </p:cNvPicPr>
          <p:nvPr/>
        </p:nvPicPr>
        <p:blipFill>
          <a:blip r:embed="rId2"/>
          <a:srcRect l="12021" t="6749" b="14500"/>
          <a:stretch>
            <a:fillRect/>
          </a:stretch>
        </p:blipFill>
        <p:spPr bwMode="auto">
          <a:xfrm>
            <a:off x="2786050" y="214290"/>
            <a:ext cx="3571900" cy="207170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00034" y="3071810"/>
            <a:ext cx="36433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endParaRPr lang="ru-RU" b="1" baseline="30000" dirty="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57158" y="2643182"/>
          <a:ext cx="8215370" cy="2931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7685"/>
                <a:gridCol w="410768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вариант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вариант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а) 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□² - 81 = (с - □)(</a:t>
                      </a:r>
                      <a:r>
                        <a:rPr lang="ru-RU" b="0" dirty="0" err="1" smtClean="0">
                          <a:solidFill>
                            <a:srgbClr val="002060"/>
                          </a:solidFill>
                        </a:rPr>
                        <a:t>с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□) </a:t>
                      </a:r>
                      <a:endParaRPr lang="ru-RU" b="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а) 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□² - 25 = 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d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- □)(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d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□) </a:t>
                      </a:r>
                      <a:endParaRPr lang="ru-RU" b="0" dirty="0" smtClean="0"/>
                    </a:p>
                    <a:p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б)   125 - □³ = (□ - а)(□ + □ + □)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б)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64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- □³ = (□ -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b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)(□ + □ + □)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в)  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m² - 20m + 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□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 = (m - 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□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)²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в)  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x² - 24x + 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□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 = (x - 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□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)²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г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  □ + □ + 16 = (5х + □)²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г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  □ + □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25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= 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4y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□)²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357166"/>
            <a:ext cx="27799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Проверка 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1500174"/>
          <a:ext cx="8215370" cy="2931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7685"/>
                <a:gridCol w="410768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вариант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вариант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а) с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² - 81 = (с - 9)(с + 9) </a:t>
                      </a:r>
                      <a:endParaRPr lang="ru-RU" b="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а)  </a:t>
                      </a:r>
                      <a:r>
                        <a:rPr lang="en-US" dirty="0" smtClean="0"/>
                        <a:t>d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² - 25 = 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d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-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)(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d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) </a:t>
                      </a:r>
                      <a:endParaRPr lang="ru-RU" b="0" dirty="0" smtClean="0"/>
                    </a:p>
                    <a:p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б)   125 -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a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³ = 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- а)(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25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5a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a²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б)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64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-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b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³ = 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-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b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)(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16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4b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b²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в)  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m² - 20m + 100 = (m - 10)²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в)  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x² - 24x + 144= (x - 12)²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г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 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25x²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40x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+ 16 = (5х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)²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г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 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16y²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40y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25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= (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4y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 + </a:t>
                      </a:r>
                      <a:r>
                        <a:rPr lang="en-US" b="0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)²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857232"/>
            <a:ext cx="850112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       </a:t>
            </a:r>
            <a:r>
              <a:rPr lang="ru-RU" sz="5400" b="1" i="1" dirty="0" smtClean="0">
                <a:solidFill>
                  <a:srgbClr val="7030A0"/>
                </a:solidFill>
                <a:latin typeface="Monotype Corsiva" pitchFamily="66" charset="0"/>
              </a:rPr>
              <a:t>Домашнее задание</a:t>
            </a:r>
          </a:p>
          <a:p>
            <a:endParaRPr lang="ru-RU" sz="3200" b="1" i="1" dirty="0" smtClean="0">
              <a:solidFill>
                <a:srgbClr val="C00000"/>
              </a:solidFill>
            </a:endParaRPr>
          </a:p>
          <a:p>
            <a:endParaRPr lang="ru-RU" sz="3200" b="1" dirty="0" smtClean="0">
              <a:solidFill>
                <a:srgbClr val="0070C0"/>
              </a:solidFill>
            </a:endParaRPr>
          </a:p>
          <a:p>
            <a:pPr marL="514350" indent="-514350">
              <a:buAutoNum type="arabicPeriod"/>
            </a:pPr>
            <a:r>
              <a:rPr lang="ru-RU" sz="3200" b="1" dirty="0" smtClean="0">
                <a:solidFill>
                  <a:srgbClr val="0070C0"/>
                </a:solidFill>
              </a:rPr>
              <a:t>Творческое задание: с помощью различных картинок, геометрических фигур запишите формулы сокращённого умножения.</a:t>
            </a:r>
          </a:p>
          <a:p>
            <a:pPr marL="514350" indent="-514350"/>
            <a:r>
              <a:rPr lang="ru-RU" sz="3200" b="1" dirty="0" smtClean="0">
                <a:solidFill>
                  <a:srgbClr val="0070C0"/>
                </a:solidFill>
              </a:rPr>
              <a:t>                                </a:t>
            </a:r>
            <a:r>
              <a:rPr lang="ru-RU" sz="3200" b="1" i="1" dirty="0" smtClean="0">
                <a:solidFill>
                  <a:srgbClr val="C00000"/>
                </a:solidFill>
              </a:rPr>
              <a:t>или 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2. Решите №917 (</a:t>
            </a:r>
            <a:r>
              <a:rPr lang="ru-RU" sz="3200" b="1" dirty="0" err="1" smtClean="0">
                <a:solidFill>
                  <a:srgbClr val="0070C0"/>
                </a:solidFill>
              </a:rPr>
              <a:t>б,в</a:t>
            </a:r>
            <a:r>
              <a:rPr lang="ru-RU" sz="3200" b="1" dirty="0" smtClean="0">
                <a:solidFill>
                  <a:srgbClr val="0070C0"/>
                </a:solidFill>
              </a:rPr>
              <a:t>)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3" name="Picture 14" descr="Милый мальчик исследование с ноутбуком мультфильм значок иллюстрации. концепция значок технологии образования изолированы. плоский мультяшном стиле Бесплатные векторы"/>
          <p:cNvPicPr>
            <a:picLocks noChangeAspect="1" noChangeArrowheads="1"/>
          </p:cNvPicPr>
          <p:nvPr/>
        </p:nvPicPr>
        <p:blipFill>
          <a:blip r:embed="rId2"/>
          <a:srcRect l="12965" t="15662" r="7960" b="6023"/>
          <a:stretch>
            <a:fillRect/>
          </a:stretch>
        </p:blipFill>
        <p:spPr bwMode="auto">
          <a:xfrm>
            <a:off x="6572264" y="285728"/>
            <a:ext cx="2286016" cy="22513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Рефлексия 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1. Мне было интересно..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2. Мне было трудно…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3. Я выполнил задание..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4. Теперь я могу..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5. У меня получилось…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6. Мне захотелось…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itexts.net/files/online_html/319053/i_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290"/>
            <a:ext cx="3243992" cy="450059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572000" y="357166"/>
            <a:ext cx="414340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7338" algn="just">
              <a:buNone/>
            </a:pPr>
            <a:r>
              <a:rPr lang="ru-RU" sz="3200" b="1" i="1" dirty="0" smtClean="0">
                <a:solidFill>
                  <a:srgbClr val="C00000"/>
                </a:solidFill>
              </a:rPr>
              <a:t>«Тысячи неразгаданных тайн таит в себе наука, и без вас, без вашей молодости, смелости, энтузиазма, они не будут разгаданы. Наука ждёт вас, друзья».</a:t>
            </a:r>
          </a:p>
          <a:p>
            <a:pPr algn="r">
              <a:buNone/>
            </a:pP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714884"/>
            <a:ext cx="471487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Александр Николаевич Несмеянов 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(1899-1980)        </a:t>
            </a:r>
            <a:r>
              <a:rPr lang="ru-RU" sz="2400" b="1" dirty="0" smtClean="0">
                <a:solidFill>
                  <a:srgbClr val="0070C0"/>
                </a:solidFill>
              </a:rPr>
              <a:t>          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советский химик-органик, организатор советской науки. Президент Академии наук СССР, ректор Московского университета, директор ИНЭОС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Повторим формулы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571612"/>
            <a:ext cx="1543032" cy="4525963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(</a:t>
            </a:r>
            <a:r>
              <a:rPr lang="ru-RU" dirty="0" err="1" smtClean="0">
                <a:solidFill>
                  <a:srgbClr val="002060"/>
                </a:solidFill>
              </a:rPr>
              <a:t>а+в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=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 err="1" smtClean="0">
                <a:solidFill>
                  <a:srgbClr val="002060"/>
                </a:solidFill>
              </a:rPr>
              <a:t>а-в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=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а</a:t>
            </a:r>
            <a:r>
              <a:rPr lang="ru-RU" baseline="30000" dirty="0">
                <a:solidFill>
                  <a:srgbClr val="002060"/>
                </a:solidFill>
              </a:rPr>
              <a:t>2</a:t>
            </a:r>
            <a:r>
              <a:rPr lang="ru-RU" dirty="0">
                <a:solidFill>
                  <a:srgbClr val="002060"/>
                </a:solidFill>
              </a:rPr>
              <a:t>-в</a:t>
            </a:r>
            <a:r>
              <a:rPr lang="ru-RU" baseline="30000" dirty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=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(</a:t>
            </a:r>
            <a:r>
              <a:rPr lang="ru-RU" dirty="0" err="1" smtClean="0">
                <a:solidFill>
                  <a:srgbClr val="002060"/>
                </a:solidFill>
              </a:rPr>
              <a:t>а+в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=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 err="1" smtClean="0">
                <a:solidFill>
                  <a:srgbClr val="002060"/>
                </a:solidFill>
              </a:rPr>
              <a:t>а-в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=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а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+в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=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а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-в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=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43438" y="1571612"/>
            <a:ext cx="404336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3200" dirty="0" smtClean="0">
                <a:solidFill>
                  <a:srgbClr val="002060"/>
                </a:solidFill>
              </a:rPr>
              <a:t>а</a:t>
            </a:r>
            <a:r>
              <a:rPr lang="ru-RU" sz="3200" baseline="30000" dirty="0" smtClean="0">
                <a:solidFill>
                  <a:srgbClr val="002060"/>
                </a:solidFill>
              </a:rPr>
              <a:t>2</a:t>
            </a:r>
            <a:r>
              <a:rPr lang="ru-RU" sz="3200" dirty="0" smtClean="0">
                <a:solidFill>
                  <a:srgbClr val="002060"/>
                </a:solidFill>
              </a:rPr>
              <a:t>+2ав+в</a:t>
            </a:r>
            <a:r>
              <a:rPr lang="ru-RU" sz="3200" baseline="30000" dirty="0" smtClean="0">
                <a:solidFill>
                  <a:srgbClr val="002060"/>
                </a:solidFill>
              </a:rPr>
              <a:t>2</a:t>
            </a:r>
            <a:endParaRPr lang="en-US" sz="3200" baseline="30000" dirty="0" smtClean="0">
              <a:solidFill>
                <a:srgbClr val="00206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-2ав+в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а-в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)(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а+в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+3а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в+3ав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+в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3200" dirty="0" smtClean="0">
                <a:solidFill>
                  <a:srgbClr val="002060"/>
                </a:solidFill>
              </a:rPr>
              <a:t>а</a:t>
            </a:r>
            <a:r>
              <a:rPr lang="ru-RU" sz="3200" baseline="30000" dirty="0" smtClean="0">
                <a:solidFill>
                  <a:srgbClr val="002060"/>
                </a:solidFill>
              </a:rPr>
              <a:t>3</a:t>
            </a:r>
            <a:r>
              <a:rPr lang="ru-RU" sz="3200" dirty="0" smtClean="0">
                <a:solidFill>
                  <a:srgbClr val="002060"/>
                </a:solidFill>
              </a:rPr>
              <a:t>-3а</a:t>
            </a:r>
            <a:r>
              <a:rPr lang="ru-RU" sz="3200" baseline="30000" dirty="0" smtClean="0">
                <a:solidFill>
                  <a:srgbClr val="002060"/>
                </a:solidFill>
              </a:rPr>
              <a:t>2</a:t>
            </a:r>
            <a:r>
              <a:rPr lang="ru-RU" sz="3200" dirty="0" smtClean="0">
                <a:solidFill>
                  <a:srgbClr val="002060"/>
                </a:solidFill>
              </a:rPr>
              <a:t>в+3ав</a:t>
            </a:r>
            <a:r>
              <a:rPr lang="ru-RU" sz="3200" baseline="30000" dirty="0" smtClean="0">
                <a:solidFill>
                  <a:srgbClr val="002060"/>
                </a:solidFill>
              </a:rPr>
              <a:t>2</a:t>
            </a:r>
            <a:r>
              <a:rPr lang="ru-RU" sz="3200" dirty="0" smtClean="0">
                <a:solidFill>
                  <a:srgbClr val="002060"/>
                </a:solidFill>
              </a:rPr>
              <a:t>-в</a:t>
            </a:r>
            <a:r>
              <a:rPr lang="ru-RU" sz="3200" baseline="30000" dirty="0" smtClean="0">
                <a:solidFill>
                  <a:srgbClr val="002060"/>
                </a:solidFill>
              </a:rPr>
              <a:t>3</a:t>
            </a:r>
            <a:endParaRPr lang="ru-RU" sz="3200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а+в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)(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lang="en-US" sz="3200" dirty="0">
                <a:solidFill>
                  <a:srgbClr val="002060"/>
                </a:solidFill>
              </a:rPr>
              <a:t>-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ав+в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3200" dirty="0">
                <a:solidFill>
                  <a:srgbClr val="002060"/>
                </a:solidFill>
              </a:rPr>
              <a:t>(</a:t>
            </a:r>
            <a:r>
              <a:rPr lang="ru-RU" sz="3200" dirty="0" smtClean="0">
                <a:solidFill>
                  <a:srgbClr val="002060"/>
                </a:solidFill>
              </a:rPr>
              <a:t>а</a:t>
            </a:r>
            <a:r>
              <a:rPr lang="en-US" sz="3200" dirty="0" smtClean="0">
                <a:solidFill>
                  <a:srgbClr val="002060"/>
                </a:solidFill>
              </a:rPr>
              <a:t>-</a:t>
            </a:r>
            <a:r>
              <a:rPr lang="ru-RU" sz="3200" dirty="0" smtClean="0">
                <a:solidFill>
                  <a:srgbClr val="002060"/>
                </a:solidFill>
              </a:rPr>
              <a:t>в</a:t>
            </a:r>
            <a:r>
              <a:rPr lang="ru-RU" sz="3200" dirty="0">
                <a:solidFill>
                  <a:srgbClr val="002060"/>
                </a:solidFill>
              </a:rPr>
              <a:t>)(</a:t>
            </a:r>
            <a:r>
              <a:rPr lang="ru-RU" sz="3200" dirty="0" smtClean="0">
                <a:solidFill>
                  <a:srgbClr val="002060"/>
                </a:solidFill>
              </a:rPr>
              <a:t>а</a:t>
            </a:r>
            <a:r>
              <a:rPr lang="ru-RU" sz="3200" baseline="30000" dirty="0" smtClean="0">
                <a:solidFill>
                  <a:srgbClr val="002060"/>
                </a:solidFill>
              </a:rPr>
              <a:t>2</a:t>
            </a:r>
            <a:r>
              <a:rPr lang="en-US" sz="3200" dirty="0" smtClean="0">
                <a:solidFill>
                  <a:srgbClr val="002060"/>
                </a:solidFill>
              </a:rPr>
              <a:t>+</a:t>
            </a:r>
            <a:r>
              <a:rPr lang="ru-RU" sz="3200" dirty="0" smtClean="0">
                <a:solidFill>
                  <a:srgbClr val="002060"/>
                </a:solidFill>
              </a:rPr>
              <a:t>ав+в</a:t>
            </a:r>
            <a:r>
              <a:rPr lang="ru-RU" sz="3200" baseline="30000" dirty="0" smtClean="0">
                <a:solidFill>
                  <a:srgbClr val="002060"/>
                </a:solidFill>
              </a:rPr>
              <a:t>2</a:t>
            </a:r>
            <a:r>
              <a:rPr lang="ru-RU" sz="3200" dirty="0">
                <a:solidFill>
                  <a:srgbClr val="002060"/>
                </a:solidFill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Возведите в степень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571612"/>
            <a:ext cx="254316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>
                <a:solidFill>
                  <a:srgbClr val="002060"/>
                </a:solidFill>
              </a:rPr>
              <a:t>(5</a:t>
            </a:r>
            <a:r>
              <a:rPr lang="en-US" sz="4000" dirty="0">
                <a:solidFill>
                  <a:srgbClr val="002060"/>
                </a:solidFill>
              </a:rPr>
              <a:t>m</a:t>
            </a:r>
            <a:r>
              <a:rPr lang="ru-RU" sz="4000" dirty="0">
                <a:solidFill>
                  <a:srgbClr val="002060"/>
                </a:solidFill>
              </a:rPr>
              <a:t>)</a:t>
            </a:r>
            <a:r>
              <a:rPr lang="en-US" sz="4000" baseline="30000" dirty="0" smtClean="0">
                <a:solidFill>
                  <a:srgbClr val="002060"/>
                </a:solidFill>
              </a:rPr>
              <a:t>2</a:t>
            </a:r>
            <a:r>
              <a:rPr lang="ru-RU" sz="4000" baseline="30000" dirty="0" smtClean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=</a:t>
            </a:r>
            <a:endParaRPr lang="ru-RU" sz="40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4000" dirty="0">
                <a:solidFill>
                  <a:srgbClr val="002060"/>
                </a:solidFill>
              </a:rPr>
              <a:t>(4ab)</a:t>
            </a:r>
            <a:r>
              <a:rPr lang="ru-RU" sz="4000" baseline="30000" dirty="0" smtClean="0">
                <a:solidFill>
                  <a:srgbClr val="002060"/>
                </a:solidFill>
              </a:rPr>
              <a:t>3 </a:t>
            </a:r>
            <a:r>
              <a:rPr lang="ru-RU" sz="4000" dirty="0" smtClean="0">
                <a:solidFill>
                  <a:srgbClr val="002060"/>
                </a:solidFill>
              </a:rPr>
              <a:t>=</a:t>
            </a:r>
            <a:endParaRPr lang="ru-RU" sz="40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4000" dirty="0">
                <a:solidFill>
                  <a:srgbClr val="002060"/>
                </a:solidFill>
              </a:rPr>
              <a:t>(-</a:t>
            </a:r>
            <a:r>
              <a:rPr lang="ru-RU" sz="4000" dirty="0">
                <a:solidFill>
                  <a:srgbClr val="002060"/>
                </a:solidFill>
              </a:rPr>
              <a:t>3</a:t>
            </a:r>
            <a:r>
              <a:rPr lang="en-US" sz="4000" dirty="0">
                <a:solidFill>
                  <a:srgbClr val="002060"/>
                </a:solidFill>
              </a:rPr>
              <a:t>d)</a:t>
            </a:r>
            <a:r>
              <a:rPr lang="ru-RU" sz="4000" baseline="30000" dirty="0" smtClean="0">
                <a:solidFill>
                  <a:srgbClr val="002060"/>
                </a:solidFill>
              </a:rPr>
              <a:t>3 </a:t>
            </a:r>
            <a:r>
              <a:rPr lang="ru-RU" sz="4000" dirty="0" smtClean="0">
                <a:solidFill>
                  <a:srgbClr val="002060"/>
                </a:solidFill>
              </a:rPr>
              <a:t>=</a:t>
            </a:r>
            <a:endParaRPr lang="ru-RU" sz="40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4000" dirty="0">
                <a:solidFill>
                  <a:srgbClr val="002060"/>
                </a:solidFill>
              </a:rPr>
              <a:t>(</a:t>
            </a:r>
            <a:r>
              <a:rPr lang="en-US" sz="4000" dirty="0" smtClean="0">
                <a:solidFill>
                  <a:srgbClr val="002060"/>
                </a:solidFill>
              </a:rPr>
              <a:t>x</a:t>
            </a:r>
            <a:r>
              <a:rPr lang="en-US" sz="4000" baseline="30000" dirty="0" smtClean="0">
                <a:solidFill>
                  <a:srgbClr val="002060"/>
                </a:solidFill>
              </a:rPr>
              <a:t>2</a:t>
            </a:r>
            <a:r>
              <a:rPr lang="en-US" sz="4000" dirty="0" smtClean="0">
                <a:solidFill>
                  <a:srgbClr val="002060"/>
                </a:solidFill>
              </a:rPr>
              <a:t>y)</a:t>
            </a:r>
            <a:r>
              <a:rPr lang="en-US" sz="4000" baseline="30000" dirty="0" smtClean="0">
                <a:solidFill>
                  <a:srgbClr val="002060"/>
                </a:solidFill>
              </a:rPr>
              <a:t>2</a:t>
            </a:r>
            <a:r>
              <a:rPr lang="ru-RU" sz="4000" baseline="30000" dirty="0" smtClean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=</a:t>
            </a:r>
            <a:endParaRPr lang="ru-RU" sz="40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4000" dirty="0">
                <a:solidFill>
                  <a:srgbClr val="002060"/>
                </a:solidFill>
              </a:rPr>
              <a:t>(</a:t>
            </a:r>
            <a:r>
              <a:rPr lang="en-US" sz="4000" dirty="0" smtClean="0">
                <a:solidFill>
                  <a:srgbClr val="002060"/>
                </a:solidFill>
              </a:rPr>
              <a:t>20c</a:t>
            </a:r>
            <a:r>
              <a:rPr lang="en-US" sz="4000" baseline="30000" dirty="0" smtClean="0">
                <a:solidFill>
                  <a:srgbClr val="002060"/>
                </a:solidFill>
              </a:rPr>
              <a:t>4</a:t>
            </a:r>
            <a:r>
              <a:rPr lang="en-US" sz="4000" dirty="0" smtClean="0">
                <a:solidFill>
                  <a:srgbClr val="002060"/>
                </a:solidFill>
              </a:rPr>
              <a:t>x)</a:t>
            </a:r>
            <a:r>
              <a:rPr lang="en-US" sz="4000" baseline="30000" dirty="0" smtClean="0">
                <a:solidFill>
                  <a:srgbClr val="002060"/>
                </a:solidFill>
              </a:rPr>
              <a:t>2</a:t>
            </a:r>
            <a:r>
              <a:rPr lang="ru-RU" sz="4000" baseline="30000" dirty="0" smtClean="0">
                <a:solidFill>
                  <a:srgbClr val="00206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=</a:t>
            </a:r>
            <a:endParaRPr lang="ru-RU" sz="4000" dirty="0">
              <a:solidFill>
                <a:srgbClr val="002060"/>
              </a:solidFill>
            </a:endParaRPr>
          </a:p>
          <a:p>
            <a:pPr>
              <a:buNone/>
            </a:pP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00562" y="1500174"/>
            <a:ext cx="254316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000" dirty="0">
                <a:solidFill>
                  <a:srgbClr val="002060"/>
                </a:solidFill>
              </a:rPr>
              <a:t>2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</a:t>
            </a:r>
            <a:r>
              <a:rPr kumimoji="0" lang="en-US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4a</a:t>
            </a:r>
            <a:r>
              <a:rPr lang="ru-RU" sz="4000" baseline="30000" dirty="0">
                <a:solidFill>
                  <a:srgbClr val="002060"/>
                </a:solidFill>
              </a:rPr>
              <a:t> 3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27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US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400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40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25538"/>
          </a:xfrm>
        </p:spPr>
        <p:txBody>
          <a:bodyPr/>
          <a:lstStyle/>
          <a:p>
            <a:r>
              <a:rPr lang="en-US" sz="5400" b="1" dirty="0" smtClean="0">
                <a:solidFill>
                  <a:srgbClr val="7030A0"/>
                </a:solidFill>
                <a:latin typeface="Monotype Corsiva" pitchFamily="66" charset="0"/>
              </a:rPr>
              <a:t>1. </a:t>
            </a:r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Выполни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357298"/>
            <a:ext cx="4500562" cy="40322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dirty="0">
                <a:solidFill>
                  <a:srgbClr val="002060"/>
                </a:solidFill>
              </a:rPr>
              <a:t>Представьте в виде многочлена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Пример: </a:t>
            </a: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(5а+6в)</a:t>
            </a:r>
            <a:r>
              <a:rPr lang="ru-RU" sz="2400" b="1" baseline="30000" dirty="0" smtClean="0">
                <a:solidFill>
                  <a:srgbClr val="002060"/>
                </a:solidFill>
              </a:rPr>
              <a:t>2</a:t>
            </a:r>
            <a:r>
              <a:rPr lang="ru-RU" sz="2400" b="1" dirty="0" smtClean="0">
                <a:solidFill>
                  <a:srgbClr val="002060"/>
                </a:solidFill>
              </a:rPr>
              <a:t>=25а</a:t>
            </a:r>
            <a:r>
              <a:rPr lang="ru-RU" sz="2400" b="1" baseline="30000" dirty="0" smtClean="0">
                <a:solidFill>
                  <a:srgbClr val="002060"/>
                </a:solidFill>
              </a:rPr>
              <a:t>2</a:t>
            </a:r>
            <a:r>
              <a:rPr lang="ru-RU" sz="2400" b="1" dirty="0" smtClean="0">
                <a:solidFill>
                  <a:srgbClr val="002060"/>
                </a:solidFill>
              </a:rPr>
              <a:t>+60ав+36в</a:t>
            </a:r>
            <a:r>
              <a:rPr lang="ru-RU" sz="2400" b="1" baseline="30000" dirty="0" smtClean="0">
                <a:solidFill>
                  <a:srgbClr val="002060"/>
                </a:solidFill>
              </a:rPr>
              <a:t>2</a:t>
            </a:r>
            <a:endParaRPr lang="ru-RU" sz="2400" b="1" baseline="30000" dirty="0">
              <a:solidFill>
                <a:srgbClr val="002060"/>
              </a:solidFill>
            </a:endParaRPr>
          </a:p>
          <a:p>
            <a:pPr>
              <a:buFontTx/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а) </a:t>
            </a:r>
            <a:r>
              <a:rPr lang="ru-RU" sz="2400" b="1" dirty="0">
                <a:solidFill>
                  <a:srgbClr val="002060"/>
                </a:solidFill>
              </a:rPr>
              <a:t>(□ + □)</a:t>
            </a:r>
            <a:r>
              <a:rPr lang="ru-RU" sz="2400" b="1" baseline="30000" dirty="0">
                <a:solidFill>
                  <a:srgbClr val="002060"/>
                </a:solidFill>
              </a:rPr>
              <a:t>2</a:t>
            </a:r>
            <a:r>
              <a:rPr lang="ru-RU" sz="2400" b="1" dirty="0">
                <a:solidFill>
                  <a:srgbClr val="002060"/>
                </a:solidFill>
              </a:rPr>
              <a:t> = □ + □ + □</a:t>
            </a: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б) </a:t>
            </a:r>
            <a:r>
              <a:rPr lang="ru-RU" sz="2400" b="1" dirty="0">
                <a:solidFill>
                  <a:srgbClr val="002060"/>
                </a:solidFill>
              </a:rPr>
              <a:t>(2х-3у)</a:t>
            </a:r>
            <a:r>
              <a:rPr lang="ru-RU" sz="2400" b="1" baseline="30000" dirty="0">
                <a:solidFill>
                  <a:srgbClr val="002060"/>
                </a:solidFill>
              </a:rPr>
              <a:t>2</a:t>
            </a:r>
            <a:r>
              <a:rPr lang="ru-RU" sz="2400" b="1" dirty="0">
                <a:solidFill>
                  <a:srgbClr val="002060"/>
                </a:solidFill>
              </a:rPr>
              <a:t>= …</a:t>
            </a: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в) </a:t>
            </a:r>
            <a:r>
              <a:rPr lang="ru-RU" sz="2400" b="1" dirty="0">
                <a:solidFill>
                  <a:srgbClr val="002060"/>
                </a:solidFill>
              </a:rPr>
              <a:t>…………..</a:t>
            </a:r>
          </a:p>
          <a:p>
            <a:pPr>
              <a:buFontTx/>
              <a:buNone/>
            </a:pPr>
            <a:r>
              <a:rPr lang="ru-RU" sz="2400" b="1" dirty="0">
                <a:solidFill>
                  <a:srgbClr val="002060"/>
                </a:solidFill>
              </a:rPr>
              <a:t>г</a:t>
            </a:r>
            <a:r>
              <a:rPr lang="ru-RU" sz="2400" b="1" dirty="0" smtClean="0">
                <a:solidFill>
                  <a:srgbClr val="002060"/>
                </a:solidFill>
              </a:rPr>
              <a:t>) </a:t>
            </a:r>
            <a:r>
              <a:rPr lang="ru-RU" sz="2400" b="1" dirty="0">
                <a:solidFill>
                  <a:srgbClr val="002060"/>
                </a:solidFill>
              </a:rPr>
              <a:t>(4а-в)(4а+в)= …</a:t>
            </a:r>
          </a:p>
          <a:p>
            <a:pPr>
              <a:buFontTx/>
              <a:buNone/>
            </a:pPr>
            <a:r>
              <a:rPr lang="ru-RU" sz="2400" b="1" dirty="0">
                <a:solidFill>
                  <a:srgbClr val="002060"/>
                </a:solidFill>
              </a:rPr>
              <a:t>д</a:t>
            </a:r>
            <a:r>
              <a:rPr lang="ru-RU" sz="2400" b="1" dirty="0" smtClean="0">
                <a:solidFill>
                  <a:srgbClr val="002060"/>
                </a:solidFill>
              </a:rPr>
              <a:t>) …………..</a:t>
            </a:r>
          </a:p>
          <a:p>
            <a:pPr>
              <a:buNone/>
            </a:pPr>
            <a:r>
              <a:rPr lang="ru-RU" sz="2400" b="1" dirty="0">
                <a:solidFill>
                  <a:srgbClr val="002060"/>
                </a:solidFill>
              </a:rPr>
              <a:t>е</a:t>
            </a:r>
            <a:r>
              <a:rPr lang="ru-RU" sz="2400" b="1" dirty="0" smtClean="0">
                <a:solidFill>
                  <a:srgbClr val="002060"/>
                </a:solidFill>
              </a:rPr>
              <a:t>) </a:t>
            </a:r>
            <a:r>
              <a:rPr lang="ru-RU" sz="2400" b="1" dirty="0">
                <a:solidFill>
                  <a:srgbClr val="002060"/>
                </a:solidFill>
              </a:rPr>
              <a:t>(2с+</a:t>
            </a:r>
            <a:r>
              <a:rPr lang="en-US" sz="2400" b="1" dirty="0">
                <a:solidFill>
                  <a:srgbClr val="002060"/>
                </a:solidFill>
              </a:rPr>
              <a:t>d</a:t>
            </a:r>
            <a:r>
              <a:rPr lang="ru-RU" sz="2400" b="1" dirty="0">
                <a:solidFill>
                  <a:srgbClr val="002060"/>
                </a:solidFill>
              </a:rPr>
              <a:t>)(4с</a:t>
            </a:r>
            <a:r>
              <a:rPr lang="ru-RU" sz="2400" b="1" baseline="30000" dirty="0">
                <a:solidFill>
                  <a:srgbClr val="002060"/>
                </a:solidFill>
              </a:rPr>
              <a:t>2</a:t>
            </a:r>
            <a:r>
              <a:rPr lang="ru-RU" sz="2400" b="1" dirty="0">
                <a:solidFill>
                  <a:srgbClr val="002060"/>
                </a:solidFill>
              </a:rPr>
              <a:t>-2с</a:t>
            </a:r>
            <a:r>
              <a:rPr lang="en-US" sz="2400" b="1" dirty="0">
                <a:solidFill>
                  <a:srgbClr val="002060"/>
                </a:solidFill>
              </a:rPr>
              <a:t>d+d</a:t>
            </a:r>
            <a:r>
              <a:rPr lang="en-US" sz="2400" b="1" baseline="30000" dirty="0">
                <a:solidFill>
                  <a:srgbClr val="002060"/>
                </a:solidFill>
              </a:rPr>
              <a:t>2</a:t>
            </a:r>
            <a:r>
              <a:rPr lang="en-US" sz="2400" b="1" dirty="0">
                <a:solidFill>
                  <a:srgbClr val="002060"/>
                </a:solidFill>
              </a:rPr>
              <a:t>)=</a:t>
            </a:r>
            <a:r>
              <a:rPr lang="ru-RU" sz="2400" b="1" dirty="0">
                <a:solidFill>
                  <a:srgbClr val="002060"/>
                </a:solidFill>
              </a:rPr>
              <a:t>…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857752" y="1357298"/>
            <a:ext cx="4103687" cy="437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Разложите на множители</a:t>
            </a:r>
          </a:p>
          <a:p>
            <a:endParaRPr lang="ru-RU" sz="800" b="1" dirty="0" smtClean="0">
              <a:solidFill>
                <a:srgbClr val="002060"/>
              </a:solidFill>
            </a:endParaRPr>
          </a:p>
          <a:p>
            <a:endParaRPr lang="ru-RU" sz="800" b="1" dirty="0" smtClean="0">
              <a:solidFill>
                <a:srgbClr val="002060"/>
              </a:solidFill>
            </a:endParaRPr>
          </a:p>
          <a:p>
            <a:endParaRPr lang="ru-RU" sz="800" b="1" dirty="0" smtClean="0">
              <a:solidFill>
                <a:srgbClr val="002060"/>
              </a:solidFill>
            </a:endParaRPr>
          </a:p>
          <a:p>
            <a:endParaRPr lang="ru-RU" sz="800" b="1" dirty="0" smtClean="0">
              <a:solidFill>
                <a:srgbClr val="002060"/>
              </a:solidFill>
            </a:endParaRPr>
          </a:p>
          <a:p>
            <a:endParaRPr lang="ru-RU" sz="800" b="1" dirty="0" smtClean="0">
              <a:solidFill>
                <a:srgbClr val="002060"/>
              </a:solidFill>
            </a:endParaRPr>
          </a:p>
          <a:p>
            <a:pPr>
              <a:lnSpc>
                <a:spcPts val="3500"/>
              </a:lnSpc>
            </a:pPr>
            <a:r>
              <a:rPr lang="ru-RU" sz="2200" b="1" dirty="0" smtClean="0">
                <a:solidFill>
                  <a:srgbClr val="002060"/>
                </a:solidFill>
              </a:rPr>
              <a:t>25а</a:t>
            </a:r>
            <a:r>
              <a:rPr lang="ru-RU" sz="2200" b="1" baseline="30000" dirty="0" smtClean="0">
                <a:solidFill>
                  <a:srgbClr val="002060"/>
                </a:solidFill>
              </a:rPr>
              <a:t>2</a:t>
            </a:r>
            <a:r>
              <a:rPr lang="ru-RU" sz="2200" b="1" dirty="0" smtClean="0">
                <a:solidFill>
                  <a:srgbClr val="002060"/>
                </a:solidFill>
              </a:rPr>
              <a:t>+60ав+36в</a:t>
            </a:r>
            <a:r>
              <a:rPr lang="ru-RU" sz="2200" b="1" baseline="30000" dirty="0" smtClean="0">
                <a:solidFill>
                  <a:srgbClr val="002060"/>
                </a:solidFill>
              </a:rPr>
              <a:t>2</a:t>
            </a:r>
            <a:r>
              <a:rPr lang="ru-RU" sz="2200" b="1" dirty="0">
                <a:solidFill>
                  <a:srgbClr val="002060"/>
                </a:solidFill>
              </a:rPr>
              <a:t>=(</a:t>
            </a:r>
            <a:r>
              <a:rPr lang="ru-RU" sz="2200" b="1" dirty="0" smtClean="0">
                <a:solidFill>
                  <a:srgbClr val="002060"/>
                </a:solidFill>
              </a:rPr>
              <a:t>5а+6в)</a:t>
            </a:r>
            <a:r>
              <a:rPr lang="ru-RU" sz="2200" b="1" baseline="30000" dirty="0" smtClean="0">
                <a:solidFill>
                  <a:srgbClr val="002060"/>
                </a:solidFill>
              </a:rPr>
              <a:t>2</a:t>
            </a:r>
          </a:p>
          <a:p>
            <a:pPr>
              <a:lnSpc>
                <a:spcPts val="3500"/>
              </a:lnSpc>
            </a:pPr>
            <a:endParaRPr lang="ru-RU" sz="800" b="1" dirty="0" smtClean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100+80с+16с</a:t>
            </a:r>
            <a:r>
              <a:rPr lang="ru-RU" sz="2200" b="1" baseline="30000" dirty="0" smtClean="0">
                <a:solidFill>
                  <a:srgbClr val="002060"/>
                </a:solidFill>
              </a:rPr>
              <a:t>2</a:t>
            </a:r>
            <a:r>
              <a:rPr lang="ru-RU" sz="2200" b="1" dirty="0">
                <a:solidFill>
                  <a:srgbClr val="002060"/>
                </a:solidFill>
              </a:rPr>
              <a:t>=(□ + □)</a:t>
            </a:r>
            <a:r>
              <a:rPr lang="ru-RU" sz="2200" b="1" baseline="30000" dirty="0">
                <a:solidFill>
                  <a:srgbClr val="002060"/>
                </a:solidFill>
              </a:rPr>
              <a:t>2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………………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16а</a:t>
            </a:r>
            <a:r>
              <a:rPr lang="ru-RU" sz="2200" b="1" baseline="30000" dirty="0">
                <a:solidFill>
                  <a:srgbClr val="002060"/>
                </a:solidFill>
              </a:rPr>
              <a:t>2</a:t>
            </a:r>
            <a:r>
              <a:rPr lang="ru-RU" sz="2200" b="1" dirty="0">
                <a:solidFill>
                  <a:srgbClr val="002060"/>
                </a:solidFill>
              </a:rPr>
              <a:t>-24ав+9в</a:t>
            </a:r>
            <a:r>
              <a:rPr lang="ru-RU" sz="2200" b="1" baseline="30000" dirty="0">
                <a:solidFill>
                  <a:srgbClr val="002060"/>
                </a:solidFill>
              </a:rPr>
              <a:t>2</a:t>
            </a:r>
            <a:r>
              <a:rPr lang="ru-RU" sz="2200" b="1" dirty="0">
                <a:solidFill>
                  <a:srgbClr val="002060"/>
                </a:solidFill>
              </a:rPr>
              <a:t>=…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………………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125-27</a:t>
            </a:r>
            <a:r>
              <a:rPr lang="en-US" sz="2200" b="1" dirty="0" smtClean="0">
                <a:solidFill>
                  <a:srgbClr val="002060"/>
                </a:solidFill>
              </a:rPr>
              <a:t>p</a:t>
            </a:r>
            <a:r>
              <a:rPr lang="ru-RU" sz="2200" b="1" baseline="30000" dirty="0" smtClean="0">
                <a:solidFill>
                  <a:srgbClr val="002060"/>
                </a:solidFill>
              </a:rPr>
              <a:t>3</a:t>
            </a:r>
            <a:r>
              <a:rPr lang="en-US" sz="2200" b="1" dirty="0" smtClean="0">
                <a:solidFill>
                  <a:srgbClr val="002060"/>
                </a:solidFill>
              </a:rPr>
              <a:t>c</a:t>
            </a:r>
            <a:r>
              <a:rPr lang="ru-RU" sz="22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2200" b="1" dirty="0" smtClean="0">
                <a:solidFill>
                  <a:srgbClr val="002060"/>
                </a:solidFill>
              </a:rPr>
              <a:t>= …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…………</a:t>
            </a:r>
          </a:p>
          <a:p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1. Проверка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2614618"/>
          </a:xfrm>
        </p:spPr>
        <p:txBody>
          <a:bodyPr numCol="2">
            <a:normAutofit/>
          </a:bodyPr>
          <a:lstStyle/>
          <a:p>
            <a:pPr>
              <a:buNone/>
            </a:pPr>
            <a:r>
              <a:rPr lang="ru-RU" sz="2400" dirty="0" smtClean="0"/>
              <a:t>       </a:t>
            </a:r>
          </a:p>
          <a:p>
            <a:pPr>
              <a:buNone/>
            </a:pP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428736"/>
          <a:ext cx="8572592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43470"/>
                <a:gridCol w="3929122"/>
              </a:tblGrid>
              <a:tr h="3644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Представьте в виде многочлена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Разложите на множители</a:t>
                      </a:r>
                    </a:p>
                  </a:txBody>
                  <a:tcPr/>
                </a:tc>
              </a:tr>
              <a:tr h="364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а) (10 + 4с)² = 100 + 80с + 16с²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100+80с+16с</a:t>
                      </a:r>
                      <a:r>
                        <a:rPr lang="ru-RU" sz="1800" b="0" baseline="30000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ru-RU" sz="1800" dirty="0" smtClean="0"/>
                        <a:t>(10 + 4с)² </a:t>
                      </a:r>
                      <a:endParaRPr lang="ru-RU" sz="1800" b="0" baseline="30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364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б) (2х – 3у)² = 4х² - 12ху + 9у²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4х² - 12ху + 9у² = (2х – 3у)² </a:t>
                      </a:r>
                      <a:endParaRPr lang="ru-RU" dirty="0"/>
                    </a:p>
                  </a:txBody>
                  <a:tcPr/>
                </a:tc>
              </a:tr>
              <a:tr h="364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в) (4а – 3в)² = 16а² - 24ав + 9в²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16а² - 24ав + 9в² = (4а – 3в)² </a:t>
                      </a:r>
                      <a:endParaRPr lang="ru-RU" dirty="0"/>
                    </a:p>
                  </a:txBody>
                  <a:tcPr/>
                </a:tc>
              </a:tr>
              <a:tr h="364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г) (4а – в)(4а + в) = 16а² - 9в²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16а² - 9в² = (4а – в)(4а + в) </a:t>
                      </a:r>
                      <a:endParaRPr lang="ru-RU" dirty="0"/>
                    </a:p>
                  </a:txBody>
                  <a:tcPr/>
                </a:tc>
              </a:tr>
              <a:tr h="364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д</a:t>
                      </a:r>
                      <a:r>
                        <a:rPr lang="ru-RU" sz="1800" dirty="0" smtClean="0"/>
                        <a:t>) (5 – 3рс)(25+15рс+9р²с²) = 125 – 27р³с³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125 – 27р³с³ = (5 – 3рс)(25+15рс+9р²с²) </a:t>
                      </a:r>
                      <a:endParaRPr lang="ru-RU" dirty="0"/>
                    </a:p>
                  </a:txBody>
                  <a:tcPr/>
                </a:tc>
              </a:tr>
              <a:tr h="364493">
                <a:tc>
                  <a:txBody>
                    <a:bodyPr/>
                    <a:lstStyle/>
                    <a:p>
                      <a:r>
                        <a:rPr lang="ru-RU" dirty="0" smtClean="0"/>
                        <a:t>е)  (2с + </a:t>
                      </a:r>
                      <a:r>
                        <a:rPr lang="en-US" dirty="0" smtClean="0"/>
                        <a:t>d)(4c²</a:t>
                      </a:r>
                      <a:r>
                        <a:rPr lang="en-US" baseline="0" dirty="0" smtClean="0"/>
                        <a:t> - 2cd + d²) = 8c³ + d³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8c³ + d³ = </a:t>
                      </a:r>
                      <a:r>
                        <a:rPr lang="ru-RU" dirty="0" smtClean="0"/>
                        <a:t>(2с + </a:t>
                      </a:r>
                      <a:r>
                        <a:rPr lang="en-US" dirty="0" smtClean="0"/>
                        <a:t>d)(4c²</a:t>
                      </a:r>
                      <a:r>
                        <a:rPr lang="en-US" baseline="0" dirty="0" smtClean="0"/>
                        <a:t> - 2cd + d²)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7030A0"/>
                </a:solidFill>
                <a:latin typeface="Monotype Corsiva" pitchFamily="66" charset="0"/>
              </a:rPr>
              <a:t>2. 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Восстановить пропущенные выражения, чтобы получилось тождество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u="sng" dirty="0" smtClean="0">
                <a:solidFill>
                  <a:srgbClr val="002060"/>
                </a:solidFill>
              </a:rPr>
              <a:t>Пример:</a:t>
            </a:r>
            <a:r>
              <a:rPr lang="ru-RU" dirty="0" smtClean="0">
                <a:solidFill>
                  <a:srgbClr val="002060"/>
                </a:solidFill>
              </a:rPr>
              <a:t>  (2а+ □)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= □ +4ав+в</a:t>
            </a:r>
            <a:r>
              <a:rPr lang="ru-RU" baseline="30000" dirty="0" smtClean="0">
                <a:solidFill>
                  <a:srgbClr val="002060"/>
                </a:solidFill>
              </a:rPr>
              <a:t>2   </a:t>
            </a:r>
          </a:p>
          <a:p>
            <a:pPr>
              <a:buNone/>
            </a:pPr>
            <a:r>
              <a:rPr lang="ru-RU" baseline="30000" dirty="0" smtClean="0">
                <a:solidFill>
                  <a:srgbClr val="002060"/>
                </a:solidFill>
              </a:rPr>
              <a:t>                          </a:t>
            </a:r>
            <a:r>
              <a:rPr lang="ru-RU" dirty="0" smtClean="0">
                <a:solidFill>
                  <a:srgbClr val="7030A0"/>
                </a:solidFill>
              </a:rPr>
              <a:t>(2а+в)</a:t>
            </a:r>
            <a:r>
              <a:rPr lang="ru-RU" baseline="30000" dirty="0" smtClean="0">
                <a:solidFill>
                  <a:srgbClr val="7030A0"/>
                </a:solidFill>
              </a:rPr>
              <a:t>2</a:t>
            </a:r>
            <a:r>
              <a:rPr lang="ru-RU" dirty="0" smtClean="0">
                <a:solidFill>
                  <a:srgbClr val="7030A0"/>
                </a:solidFill>
              </a:rPr>
              <a:t>= 4а²+4ав+в</a:t>
            </a:r>
            <a:r>
              <a:rPr lang="ru-RU" baseline="30000" dirty="0" smtClean="0">
                <a:solidFill>
                  <a:srgbClr val="7030A0"/>
                </a:solidFill>
              </a:rPr>
              <a:t>2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а) (3х+2у)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=9х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+ □ +4у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б) (□ -5</a:t>
            </a:r>
            <a:r>
              <a:rPr lang="en-US" dirty="0" smtClean="0">
                <a:solidFill>
                  <a:srgbClr val="002060"/>
                </a:solidFill>
              </a:rPr>
              <a:t>n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=16</a:t>
            </a:r>
            <a:r>
              <a:rPr lang="en-US" dirty="0" smtClean="0">
                <a:solidFill>
                  <a:srgbClr val="002060"/>
                </a:solidFill>
              </a:rPr>
              <a:t>m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-40</a:t>
            </a:r>
            <a:r>
              <a:rPr lang="en-US" dirty="0" err="1" smtClean="0">
                <a:solidFill>
                  <a:srgbClr val="002060"/>
                </a:solidFill>
              </a:rPr>
              <a:t>mn</a:t>
            </a:r>
            <a:r>
              <a:rPr lang="ru-RU" dirty="0" smtClean="0">
                <a:solidFill>
                  <a:srgbClr val="002060"/>
                </a:solidFill>
              </a:rPr>
              <a:t>+ □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в) (□ -3х)(□ +</a:t>
            </a:r>
            <a:r>
              <a:rPr lang="ru-RU" dirty="0" err="1" smtClean="0">
                <a:solidFill>
                  <a:srgbClr val="002060"/>
                </a:solidFill>
              </a:rPr>
              <a:t>3х</a:t>
            </a:r>
            <a:r>
              <a:rPr lang="ru-RU" dirty="0" smtClean="0">
                <a:solidFill>
                  <a:srgbClr val="002060"/>
                </a:solidFill>
              </a:rPr>
              <a:t>)=49у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- □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г) (</a:t>
            </a:r>
            <a:r>
              <a:rPr lang="en-US" dirty="0" smtClean="0">
                <a:solidFill>
                  <a:srgbClr val="002060"/>
                </a:solidFill>
              </a:rPr>
              <a:t>c</a:t>
            </a:r>
            <a:r>
              <a:rPr lang="ru-RU" dirty="0" smtClean="0">
                <a:solidFill>
                  <a:srgbClr val="002060"/>
                </a:solidFill>
              </a:rPr>
              <a:t>+4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=□+12</a:t>
            </a:r>
            <a:r>
              <a:rPr lang="en-US" dirty="0" smtClean="0">
                <a:solidFill>
                  <a:srgbClr val="002060"/>
                </a:solidFill>
              </a:rPr>
              <a:t>c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+□+64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д</a:t>
            </a:r>
            <a:r>
              <a:rPr lang="ru-RU" dirty="0" smtClean="0">
                <a:solidFill>
                  <a:srgbClr val="002060"/>
                </a:solidFill>
              </a:rPr>
              <a:t>) 8а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+□= (□ + 3в)(4а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-6ав+□)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2. Проверка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612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а) (3х+2у)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=9х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+ </a:t>
            </a:r>
            <a:r>
              <a:rPr lang="ru-RU" dirty="0" smtClean="0">
                <a:solidFill>
                  <a:srgbClr val="C00000"/>
                </a:solidFill>
              </a:rPr>
              <a:t>12ху</a:t>
            </a:r>
            <a:r>
              <a:rPr lang="ru-RU" dirty="0" smtClean="0">
                <a:solidFill>
                  <a:srgbClr val="002060"/>
                </a:solidFill>
              </a:rPr>
              <a:t> +4у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б) (</a:t>
            </a:r>
            <a:r>
              <a:rPr lang="ru-RU" dirty="0" smtClean="0">
                <a:solidFill>
                  <a:srgbClr val="C00000"/>
                </a:solidFill>
              </a:rPr>
              <a:t>4</a:t>
            </a:r>
            <a:r>
              <a:rPr lang="en-US" dirty="0" smtClean="0">
                <a:solidFill>
                  <a:srgbClr val="C00000"/>
                </a:solidFill>
              </a:rPr>
              <a:t>m</a:t>
            </a:r>
            <a:r>
              <a:rPr lang="ru-RU" dirty="0" smtClean="0">
                <a:solidFill>
                  <a:srgbClr val="002060"/>
                </a:solidFill>
              </a:rPr>
              <a:t> -5</a:t>
            </a:r>
            <a:r>
              <a:rPr lang="en-US" dirty="0" smtClean="0">
                <a:solidFill>
                  <a:srgbClr val="002060"/>
                </a:solidFill>
              </a:rPr>
              <a:t>n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=16</a:t>
            </a:r>
            <a:r>
              <a:rPr lang="en-US" dirty="0" smtClean="0">
                <a:solidFill>
                  <a:srgbClr val="002060"/>
                </a:solidFill>
              </a:rPr>
              <a:t>m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-40</a:t>
            </a:r>
            <a:r>
              <a:rPr lang="en-US" dirty="0" err="1" smtClean="0">
                <a:solidFill>
                  <a:srgbClr val="002060"/>
                </a:solidFill>
              </a:rPr>
              <a:t>mn</a:t>
            </a:r>
            <a:r>
              <a:rPr lang="ru-RU" dirty="0" smtClean="0">
                <a:solidFill>
                  <a:srgbClr val="002060"/>
                </a:solidFill>
              </a:rPr>
              <a:t>+</a:t>
            </a:r>
            <a:r>
              <a:rPr lang="en-US" dirty="0" smtClean="0">
                <a:solidFill>
                  <a:srgbClr val="C00000"/>
                </a:solidFill>
              </a:rPr>
              <a:t>25n²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в) (</a:t>
            </a:r>
            <a:r>
              <a:rPr lang="en-US" dirty="0" smtClean="0">
                <a:solidFill>
                  <a:srgbClr val="C00000"/>
                </a:solidFill>
              </a:rPr>
              <a:t>7y</a:t>
            </a:r>
            <a:r>
              <a:rPr lang="ru-RU" dirty="0" smtClean="0">
                <a:solidFill>
                  <a:srgbClr val="002060"/>
                </a:solidFill>
              </a:rPr>
              <a:t> -3х)(</a:t>
            </a:r>
            <a:r>
              <a:rPr lang="en-US" dirty="0" smtClean="0">
                <a:solidFill>
                  <a:srgbClr val="C00000"/>
                </a:solidFill>
              </a:rPr>
              <a:t>7y</a:t>
            </a:r>
            <a:r>
              <a:rPr lang="ru-RU" dirty="0" smtClean="0">
                <a:solidFill>
                  <a:srgbClr val="002060"/>
                </a:solidFill>
              </a:rPr>
              <a:t> +3х)=49у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- </a:t>
            </a:r>
            <a:r>
              <a:rPr lang="en-US" dirty="0" smtClean="0">
                <a:solidFill>
                  <a:srgbClr val="C00000"/>
                </a:solidFill>
              </a:rPr>
              <a:t>9x²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г) (</a:t>
            </a:r>
            <a:r>
              <a:rPr lang="en-US" dirty="0" smtClean="0">
                <a:solidFill>
                  <a:srgbClr val="002060"/>
                </a:solidFill>
              </a:rPr>
              <a:t>c</a:t>
            </a:r>
            <a:r>
              <a:rPr lang="ru-RU" dirty="0" smtClean="0">
                <a:solidFill>
                  <a:srgbClr val="002060"/>
                </a:solidFill>
              </a:rPr>
              <a:t>+4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=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c³</a:t>
            </a:r>
            <a:r>
              <a:rPr lang="ru-RU" dirty="0" smtClean="0">
                <a:solidFill>
                  <a:srgbClr val="002060"/>
                </a:solidFill>
              </a:rPr>
              <a:t>+12</a:t>
            </a:r>
            <a:r>
              <a:rPr lang="en-US" dirty="0" smtClean="0">
                <a:solidFill>
                  <a:srgbClr val="002060"/>
                </a:solidFill>
              </a:rPr>
              <a:t>c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dirty="0" smtClean="0">
                <a:solidFill>
                  <a:srgbClr val="002060"/>
                </a:solidFill>
              </a:rPr>
              <a:t>+</a:t>
            </a:r>
            <a:r>
              <a:rPr lang="en-US" dirty="0" smtClean="0">
                <a:solidFill>
                  <a:srgbClr val="C00000"/>
                </a:solidFill>
              </a:rPr>
              <a:t>48cd²</a:t>
            </a:r>
            <a:r>
              <a:rPr lang="ru-RU" dirty="0" smtClean="0">
                <a:solidFill>
                  <a:srgbClr val="002060"/>
                </a:solidFill>
              </a:rPr>
              <a:t>+64</a:t>
            </a:r>
            <a:r>
              <a:rPr lang="en-US" dirty="0" smtClean="0">
                <a:solidFill>
                  <a:srgbClr val="002060"/>
                </a:solidFill>
              </a:rPr>
              <a:t>d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д</a:t>
            </a:r>
            <a:r>
              <a:rPr lang="ru-RU" dirty="0" smtClean="0">
                <a:solidFill>
                  <a:srgbClr val="002060"/>
                </a:solidFill>
              </a:rPr>
              <a:t>) 8а</a:t>
            </a:r>
            <a:r>
              <a:rPr lang="ru-RU" baseline="30000" dirty="0" smtClean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+</a:t>
            </a:r>
            <a:r>
              <a:rPr lang="en-US" dirty="0" smtClean="0">
                <a:solidFill>
                  <a:srgbClr val="C00000"/>
                </a:solidFill>
              </a:rPr>
              <a:t>27</a:t>
            </a:r>
            <a:r>
              <a:rPr lang="ru-RU" dirty="0" err="1" smtClean="0">
                <a:solidFill>
                  <a:srgbClr val="C00000"/>
                </a:solidFill>
              </a:rPr>
              <a:t>в³</a:t>
            </a:r>
            <a:r>
              <a:rPr lang="ru-RU" dirty="0" err="1" smtClean="0">
                <a:solidFill>
                  <a:srgbClr val="002060"/>
                </a:solidFill>
              </a:rPr>
              <a:t>=</a:t>
            </a: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 smtClean="0">
                <a:solidFill>
                  <a:srgbClr val="C00000"/>
                </a:solidFill>
              </a:rPr>
              <a:t>2а</a:t>
            </a:r>
            <a:r>
              <a:rPr lang="ru-RU" dirty="0" smtClean="0">
                <a:solidFill>
                  <a:srgbClr val="002060"/>
                </a:solidFill>
              </a:rPr>
              <a:t> + 3в)(4а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-6ав+</a:t>
            </a:r>
            <a:r>
              <a:rPr lang="ru-RU" dirty="0" smtClean="0">
                <a:solidFill>
                  <a:srgbClr val="C00000"/>
                </a:solidFill>
              </a:rPr>
              <a:t>9в²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Найти ошибку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7"/>
            <a:ext cx="8229600" cy="307183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1.(4у-3х)(4у+3х) =  8у² - 9х²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2.100х²-4у² = (50х-2у)(50х+2у)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3.(3х+у)² = 9х²-6ху+у²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4.(6a-9c)² = 36a²-54ac+81c²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5.х³+8 = (х+2)(х²-4х+4)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5857892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1124</Words>
  <Application>Microsoft Office PowerPoint</Application>
  <PresentationFormat>Экран (4:3)</PresentationFormat>
  <Paragraphs>157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«Формулы сокращенного умножения»   </vt:lpstr>
      <vt:lpstr>Слайд 2</vt:lpstr>
      <vt:lpstr>Повторим формулы</vt:lpstr>
      <vt:lpstr>Возведите в степень</vt:lpstr>
      <vt:lpstr>1. Выполни</vt:lpstr>
      <vt:lpstr>1. Проверка</vt:lpstr>
      <vt:lpstr>2. Восстановить пропущенные выражения, чтобы получилось тождество</vt:lpstr>
      <vt:lpstr>2. Проверка</vt:lpstr>
      <vt:lpstr>Найти ошибку</vt:lpstr>
      <vt:lpstr>3. Проверка</vt:lpstr>
      <vt:lpstr>Слайд 11</vt:lpstr>
      <vt:lpstr>Слайд 12</vt:lpstr>
      <vt:lpstr>Найти значение выражения </vt:lpstr>
      <vt:lpstr>Слайд 14</vt:lpstr>
      <vt:lpstr>Пюрвя Мучкаевич Эрдниев    (15.10.1921 – 16.04.2019 г.) </vt:lpstr>
      <vt:lpstr>Слайд 16</vt:lpstr>
      <vt:lpstr>Слайд 17</vt:lpstr>
      <vt:lpstr>Слайд 18</vt:lpstr>
      <vt:lpstr>Рефлексия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«Формулы сокращенного умножения»</dc:title>
  <dc:creator>Елена</dc:creator>
  <cp:lastModifiedBy>userr</cp:lastModifiedBy>
  <cp:revision>59</cp:revision>
  <dcterms:created xsi:type="dcterms:W3CDTF">2021-03-15T10:13:29Z</dcterms:created>
  <dcterms:modified xsi:type="dcterms:W3CDTF">2021-09-11T18:17:28Z</dcterms:modified>
</cp:coreProperties>
</file>