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8" r:id="rId4"/>
    <p:sldId id="272" r:id="rId5"/>
    <p:sldId id="273" r:id="rId6"/>
    <p:sldId id="266" r:id="rId7"/>
    <p:sldId id="274" r:id="rId8"/>
    <p:sldId id="275" r:id="rId9"/>
    <p:sldId id="267" r:id="rId10"/>
    <p:sldId id="281" r:id="rId11"/>
    <p:sldId id="268" r:id="rId12"/>
    <p:sldId id="269" r:id="rId13"/>
    <p:sldId id="270" r:id="rId14"/>
    <p:sldId id="262" r:id="rId15"/>
    <p:sldId id="263" r:id="rId16"/>
    <p:sldId id="279" r:id="rId17"/>
    <p:sldId id="278" r:id="rId18"/>
    <p:sldId id="277" r:id="rId19"/>
    <p:sldId id="276" r:id="rId20"/>
    <p:sldId id="264" r:id="rId21"/>
    <p:sldId id="282" r:id="rId22"/>
    <p:sldId id="265" r:id="rId23"/>
    <p:sldId id="271" r:id="rId24"/>
    <p:sldId id="280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8" autoAdjust="0"/>
  </p:normalViewPr>
  <p:slideViewPr>
    <p:cSldViewPr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3100409"/>
          </a:xfrm>
        </p:spPr>
        <p:txBody>
          <a:bodyPr>
            <a:normAutofit/>
          </a:bodyPr>
          <a:lstStyle/>
          <a:p>
            <a:r>
              <a:rPr lang="ru-RU" b="1" dirty="0" smtClean="0"/>
              <a:t>УРОК-КОНКУРС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 теме «ТРЁХФАЗНЫЕ ЭЛЕКТРИЧЕСКИЕ ЦЕПИ»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4143380"/>
            <a:ext cx="3343276" cy="153828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Преподаватель: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 </a:t>
            </a:r>
            <a:r>
              <a:rPr lang="ru-RU" b="1" dirty="0" smtClean="0">
                <a:solidFill>
                  <a:schemeClr val="tx1"/>
                </a:solidFill>
              </a:rPr>
              <a:t>Дементьева О.К.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3</a:t>
            </a:r>
            <a:r>
              <a:rPr lang="ru-RU" dirty="0" smtClean="0"/>
              <a:t>.1. </a:t>
            </a:r>
            <a:r>
              <a:rPr lang="ru-RU" dirty="0" smtClean="0"/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b="1" baseline="-25000" dirty="0" err="1" smtClean="0">
                <a:solidFill>
                  <a:schemeClr val="accent2">
                    <a:lumMod val="75000"/>
                  </a:schemeClr>
                </a:solidFill>
              </a:rPr>
              <a:t>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= 535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sin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(314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- 140</a:t>
            </a:r>
            <a:r>
              <a:rPr lang="ru-RU" b="1" baseline="30000" dirty="0" smtClean="0">
                <a:solidFill>
                  <a:schemeClr val="accent2">
                    <a:lumMod val="75000"/>
                  </a:schemeClr>
                </a:solidFill>
              </a:rPr>
              <a:t>0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	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b="1" baseline="-25000" dirty="0" err="1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= 535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sin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(314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+ 100</a:t>
            </a:r>
            <a:r>
              <a:rPr lang="ru-RU" b="1" baseline="30000" dirty="0" smtClean="0">
                <a:solidFill>
                  <a:schemeClr val="accent2">
                    <a:lumMod val="75000"/>
                  </a:schemeClr>
                </a:solidFill>
              </a:rPr>
              <a:t>0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/>
              <a:t>3.2. </a:t>
            </a:r>
          </a:p>
          <a:p>
            <a:pPr marL="180000"/>
            <a:endParaRPr lang="ru-RU" dirty="0" smtClean="0"/>
          </a:p>
          <a:p>
            <a:pPr marL="180000"/>
            <a:endParaRPr lang="ru-RU" dirty="0" smtClean="0"/>
          </a:p>
          <a:p>
            <a:pPr lvl="1">
              <a:spcBef>
                <a:spcPts val="0"/>
              </a:spcBef>
              <a:buNone/>
            </a:pPr>
            <a:endParaRPr lang="ru-RU" dirty="0" smtClean="0"/>
          </a:p>
          <a:p>
            <a:pPr lvl="1">
              <a:spcBef>
                <a:spcPts val="0"/>
              </a:spcBef>
              <a:buNone/>
            </a:pPr>
            <a:r>
              <a:rPr lang="ru-RU" dirty="0" smtClean="0"/>
              <a:t>			</a:t>
            </a:r>
            <a:r>
              <a:rPr lang="ru-RU" i="1" dirty="0" smtClean="0"/>
              <a:t>Треугольник		     Звезда</a:t>
            </a:r>
            <a:r>
              <a:rPr lang="ru-RU" dirty="0" smtClean="0"/>
              <a:t>	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l="28888" t="43750" r="53125" b="42187"/>
          <a:stretch>
            <a:fillRect/>
          </a:stretch>
        </p:blipFill>
        <p:spPr bwMode="auto">
          <a:xfrm>
            <a:off x="1643042" y="3443288"/>
            <a:ext cx="3143272" cy="18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1749405" y="4336263"/>
            <a:ext cx="785818" cy="1588"/>
          </a:xfrm>
          <a:prstGeom prst="line">
            <a:avLst/>
          </a:prstGeom>
          <a:ln w="444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820975" y="4335469"/>
            <a:ext cx="785818" cy="1588"/>
          </a:xfrm>
          <a:prstGeom prst="line">
            <a:avLst/>
          </a:prstGeom>
          <a:ln w="444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894133" y="4335469"/>
            <a:ext cx="785818" cy="1588"/>
          </a:xfrm>
          <a:prstGeom prst="line">
            <a:avLst/>
          </a:prstGeom>
          <a:ln w="444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/>
          <a:srcRect l="28888" t="43750" r="53125" b="42187"/>
          <a:stretch>
            <a:fillRect/>
          </a:stretch>
        </p:blipFill>
        <p:spPr bwMode="auto">
          <a:xfrm>
            <a:off x="5286380" y="3443288"/>
            <a:ext cx="3143272" cy="18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857884" y="4800610"/>
            <a:ext cx="2071702" cy="1588"/>
          </a:xfrm>
          <a:prstGeom prst="line">
            <a:avLst/>
          </a:prstGeom>
          <a:ln w="444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14422"/>
            <a:ext cx="7858180" cy="42862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600" dirty="0" smtClean="0"/>
              <a:t>4.</a:t>
            </a:r>
            <a:r>
              <a:rPr lang="ru-RU" sz="3600" dirty="0" smtClean="0"/>
              <a:t>1. При каких условиях возникает </a:t>
            </a:r>
            <a:r>
              <a:rPr lang="en-US" sz="3600" dirty="0" smtClean="0"/>
              <a:t> </a:t>
            </a:r>
            <a:r>
              <a:rPr lang="ru-RU" sz="3600" dirty="0" smtClean="0"/>
              <a:t>«перекос фаз»?</a:t>
            </a:r>
          </a:p>
          <a:p>
            <a:pPr>
              <a:buNone/>
            </a:pPr>
            <a:r>
              <a:rPr lang="en-US" sz="3600" dirty="0" smtClean="0"/>
              <a:t>4.</a:t>
            </a:r>
            <a:r>
              <a:rPr lang="ru-RU" sz="3600" dirty="0" smtClean="0"/>
              <a:t>2. Как уменьшить «перекос фаз»?</a:t>
            </a:r>
          </a:p>
          <a:p>
            <a:pPr>
              <a:buNone/>
            </a:pPr>
            <a:r>
              <a:rPr lang="en-US" sz="3600" dirty="0" smtClean="0"/>
              <a:t>4.</a:t>
            </a:r>
            <a:r>
              <a:rPr lang="ru-RU" sz="3600" dirty="0" smtClean="0"/>
              <a:t>3. От чего зависит величина напряжения смещения </a:t>
            </a:r>
            <a:r>
              <a:rPr lang="ru-RU" sz="3600" dirty="0" err="1" smtClean="0"/>
              <a:t>нейтрали</a:t>
            </a:r>
            <a:r>
              <a:rPr lang="ru-RU" sz="3600" dirty="0" smtClean="0"/>
              <a:t>?</a:t>
            </a:r>
          </a:p>
          <a:p>
            <a:pPr>
              <a:buNone/>
            </a:pPr>
            <a:r>
              <a:rPr lang="en-US" sz="3600" dirty="0" smtClean="0"/>
              <a:t>4.</a:t>
            </a:r>
            <a:r>
              <a:rPr lang="ru-RU" sz="3600" dirty="0" smtClean="0"/>
              <a:t>4. В каком случае напряжение смещения </a:t>
            </a:r>
            <a:r>
              <a:rPr lang="ru-RU" sz="3600" dirty="0" err="1" smtClean="0"/>
              <a:t>нейтрали</a:t>
            </a:r>
            <a:r>
              <a:rPr lang="ru-RU" sz="3600" dirty="0" smtClean="0"/>
              <a:t> при установленной неравномерной нагрузке максимально?</a:t>
            </a:r>
          </a:p>
          <a:p>
            <a:pPr>
              <a:buNone/>
            </a:pPr>
            <a:r>
              <a:rPr lang="en-US" sz="3600" dirty="0" smtClean="0"/>
              <a:t>4.</a:t>
            </a:r>
            <a:r>
              <a:rPr lang="ru-RU" sz="3600" dirty="0" smtClean="0"/>
              <a:t>5. Роль нейтрального провода.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80"/>
            <a:ext cx="8358246" cy="62865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/>
              <a:t>5.</a:t>
            </a:r>
            <a:r>
              <a:rPr lang="ru-RU" sz="2800" dirty="0" smtClean="0"/>
              <a:t>1. Как влияет напряжение смещения </a:t>
            </a:r>
            <a:r>
              <a:rPr lang="ru-RU" sz="2800" dirty="0" err="1" smtClean="0"/>
              <a:t>нейтрали</a:t>
            </a:r>
            <a:r>
              <a:rPr lang="ru-RU" sz="2800" dirty="0" smtClean="0"/>
              <a:t> на величину фазных напряжений приемника? (По второму закону Кирхгофа).</a:t>
            </a:r>
          </a:p>
          <a:p>
            <a:pPr>
              <a:buNone/>
            </a:pPr>
            <a:r>
              <a:rPr lang="en-US" sz="2800" dirty="0" smtClean="0"/>
              <a:t>5.</a:t>
            </a:r>
            <a:r>
              <a:rPr lang="ru-RU" sz="2800" dirty="0" smtClean="0"/>
              <a:t>2. Как определить ток в нейтральном проводе?</a:t>
            </a:r>
          </a:p>
          <a:p>
            <a:pPr>
              <a:buNone/>
            </a:pPr>
            <a:r>
              <a:rPr lang="en-US" sz="2800" dirty="0" smtClean="0"/>
              <a:t>5.</a:t>
            </a:r>
            <a:r>
              <a:rPr lang="ru-RU" sz="2800" dirty="0" smtClean="0"/>
              <a:t>3. Как рассчитать полную, активную и реактивную мощности при симметричной нагрузке?</a:t>
            </a:r>
          </a:p>
          <a:p>
            <a:pPr>
              <a:buNone/>
            </a:pPr>
            <a:r>
              <a:rPr lang="en-US" sz="2800" dirty="0" smtClean="0"/>
              <a:t>5.</a:t>
            </a:r>
            <a:r>
              <a:rPr lang="ru-RU" sz="2800" dirty="0" smtClean="0"/>
              <a:t>4. Как рассчитать фазные токи при неравномерной нагрузке, соединённой треугольником?</a:t>
            </a:r>
          </a:p>
          <a:p>
            <a:pPr algn="just">
              <a:buNone/>
            </a:pPr>
            <a:r>
              <a:rPr lang="en-US" sz="2800" dirty="0" smtClean="0"/>
              <a:t>5.</a:t>
            </a:r>
            <a:r>
              <a:rPr lang="ru-RU" sz="2800" dirty="0" smtClean="0"/>
              <a:t>5. Как вычислить линейные токи при неравномерной нагрузке, соединенной треугольником?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6</a:t>
            </a:r>
            <a:br>
              <a:rPr lang="ru-RU" sz="4900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7929618" cy="156023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	</a:t>
            </a:r>
            <a:r>
              <a:rPr lang="ru-RU" sz="2800" dirty="0" smtClean="0"/>
              <a:t>Симметричная нагрузка соединена звездой (без нейтрального провода</a:t>
            </a:r>
            <a:r>
              <a:rPr lang="ru-RU" sz="2800" dirty="0" smtClean="0"/>
              <a:t>). Как </a:t>
            </a:r>
            <a:r>
              <a:rPr lang="ru-RU" sz="2800" dirty="0" smtClean="0"/>
              <a:t>изменится ток I</a:t>
            </a:r>
            <a:r>
              <a:rPr lang="ru-RU" sz="2800" baseline="-25000" dirty="0" smtClean="0"/>
              <a:t>A</a:t>
            </a:r>
            <a:r>
              <a:rPr lang="ru-RU" sz="2800" dirty="0" smtClean="0"/>
              <a:t> при коротком замыкании фазы «В»?</a:t>
            </a:r>
          </a:p>
          <a:p>
            <a:pPr>
              <a:buNone/>
            </a:pPr>
            <a:endParaRPr lang="ru-RU" sz="3600" dirty="0" smtClean="0"/>
          </a:p>
          <a:p>
            <a:endParaRPr lang="ru-RU" dirty="0"/>
          </a:p>
        </p:txBody>
      </p:sp>
      <p:pic>
        <p:nvPicPr>
          <p:cNvPr id="1026" name="Picture 2" descr="Безымянный5"/>
          <p:cNvPicPr>
            <a:picLocks noChangeAspect="1" noChangeArrowheads="1"/>
          </p:cNvPicPr>
          <p:nvPr/>
        </p:nvPicPr>
        <p:blipFill>
          <a:blip r:embed="rId2"/>
          <a:srcRect t="10027" r="13821" b="8165"/>
          <a:stretch>
            <a:fillRect/>
          </a:stretch>
        </p:blipFill>
        <p:spPr bwMode="auto">
          <a:xfrm>
            <a:off x="2071670" y="2060848"/>
            <a:ext cx="5967426" cy="4429156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7</a:t>
            </a:r>
            <a:br>
              <a:rPr lang="ru-RU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2952" y="500042"/>
            <a:ext cx="7472386" cy="1632814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	Симметричная нагрузка соединена треугольником</a:t>
            </a:r>
            <a:r>
              <a:rPr lang="ru-RU" dirty="0" smtClean="0"/>
              <a:t>. Как </a:t>
            </a:r>
            <a:r>
              <a:rPr lang="ru-RU" dirty="0" smtClean="0"/>
              <a:t>изменятся фазные и линейные токи при обрыве фазы «ВС»?</a:t>
            </a:r>
          </a:p>
          <a:p>
            <a:endParaRPr lang="ru-RU" dirty="0"/>
          </a:p>
        </p:txBody>
      </p:sp>
      <p:pic>
        <p:nvPicPr>
          <p:cNvPr id="2050" name="Picture 2" descr="Безымянный"/>
          <p:cNvPicPr>
            <a:picLocks noChangeAspect="1" noChangeArrowheads="1"/>
          </p:cNvPicPr>
          <p:nvPr/>
        </p:nvPicPr>
        <p:blipFill>
          <a:blip r:embed="rId2"/>
          <a:srcRect t="9629" r="12023" b="11738"/>
          <a:stretch>
            <a:fillRect/>
          </a:stretch>
        </p:blipFill>
        <p:spPr bwMode="auto">
          <a:xfrm>
            <a:off x="1857356" y="2204864"/>
            <a:ext cx="5715041" cy="4242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8.1.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1584176"/>
          </a:xfrm>
        </p:spPr>
        <p:txBody>
          <a:bodyPr>
            <a:normAutofit fontScale="92500"/>
          </a:bodyPr>
          <a:lstStyle/>
          <a:p>
            <a:pPr marL="108000" indent="-108000" algn="just">
              <a:buNone/>
            </a:pPr>
            <a:r>
              <a:rPr lang="ru-RU" dirty="0" smtClean="0"/>
              <a:t>	По векторной диаграмме напряжений и токов установить характер нагрузки в каждой фазе четырехпроводной цепи, соединенной </a:t>
            </a:r>
            <a:r>
              <a:rPr lang="ru-RU" dirty="0" smtClean="0"/>
              <a:t>звездой</a:t>
            </a:r>
            <a:endParaRPr lang="ru-RU" dirty="0"/>
          </a:p>
        </p:txBody>
      </p:sp>
      <p:pic>
        <p:nvPicPr>
          <p:cNvPr id="3074" name="Picture 2" descr="Безымянный"/>
          <p:cNvPicPr>
            <a:picLocks noChangeAspect="1" noChangeArrowheads="1"/>
          </p:cNvPicPr>
          <p:nvPr/>
        </p:nvPicPr>
        <p:blipFill>
          <a:blip r:embed="rId2"/>
          <a:srcRect r="71324" b="52631"/>
          <a:stretch>
            <a:fillRect/>
          </a:stretch>
        </p:blipFill>
        <p:spPr bwMode="auto">
          <a:xfrm>
            <a:off x="2357422" y="2348880"/>
            <a:ext cx="4357718" cy="4057185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8.2.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1489368"/>
          </a:xfrm>
        </p:spPr>
        <p:txBody>
          <a:bodyPr>
            <a:normAutofit lnSpcReduction="10000"/>
          </a:bodyPr>
          <a:lstStyle/>
          <a:p>
            <a:pPr marL="108000" indent="-108000" algn="just">
              <a:buNone/>
            </a:pPr>
            <a:r>
              <a:rPr lang="ru-RU" dirty="0" smtClean="0"/>
              <a:t>	</a:t>
            </a:r>
            <a:r>
              <a:rPr lang="ru-RU" sz="3000" dirty="0" smtClean="0">
                <a:solidFill>
                  <a:prstClr val="black"/>
                </a:solidFill>
              </a:rPr>
              <a:t>По </a:t>
            </a:r>
            <a:r>
              <a:rPr lang="ru-RU" sz="3000" dirty="0">
                <a:solidFill>
                  <a:prstClr val="black"/>
                </a:solidFill>
              </a:rPr>
              <a:t>векторной диаграмме напряжений и токов установить характер нагрузки в каждой фазе четырехпроводной цепи, соединенной звездой</a:t>
            </a:r>
            <a:endParaRPr lang="ru-RU" dirty="0"/>
          </a:p>
        </p:txBody>
      </p:sp>
      <p:pic>
        <p:nvPicPr>
          <p:cNvPr id="3074" name="Picture 2" descr="Безымянный"/>
          <p:cNvPicPr>
            <a:picLocks noChangeAspect="1" noChangeArrowheads="1"/>
          </p:cNvPicPr>
          <p:nvPr/>
        </p:nvPicPr>
        <p:blipFill>
          <a:blip r:embed="rId2"/>
          <a:srcRect l="31057" r="37949" b="52631"/>
          <a:stretch>
            <a:fillRect/>
          </a:stretch>
        </p:blipFill>
        <p:spPr bwMode="auto">
          <a:xfrm>
            <a:off x="2428860" y="2348880"/>
            <a:ext cx="4572032" cy="3938490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8.3.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1560806"/>
          </a:xfrm>
        </p:spPr>
        <p:txBody>
          <a:bodyPr/>
          <a:lstStyle/>
          <a:p>
            <a:pPr marL="108000" indent="-108000" algn="just">
              <a:buNone/>
            </a:pPr>
            <a:r>
              <a:rPr lang="ru-RU" dirty="0" smtClean="0"/>
              <a:t>	</a:t>
            </a:r>
            <a:r>
              <a:rPr lang="ru-RU" sz="3000" dirty="0" smtClean="0">
                <a:solidFill>
                  <a:prstClr val="black"/>
                </a:solidFill>
              </a:rPr>
              <a:t>По </a:t>
            </a:r>
            <a:r>
              <a:rPr lang="ru-RU" sz="3000" dirty="0">
                <a:solidFill>
                  <a:prstClr val="black"/>
                </a:solidFill>
              </a:rPr>
              <a:t>векторной диаграмме напряжений и токов установить характер нагрузки в каждой фазе четырехпроводной цепи, соединенной звездой</a:t>
            </a:r>
            <a:endParaRPr lang="ru-RU" dirty="0"/>
          </a:p>
        </p:txBody>
      </p:sp>
      <p:pic>
        <p:nvPicPr>
          <p:cNvPr id="3074" name="Picture 2" descr="Безымянный"/>
          <p:cNvPicPr>
            <a:picLocks noChangeAspect="1" noChangeArrowheads="1"/>
          </p:cNvPicPr>
          <p:nvPr/>
        </p:nvPicPr>
        <p:blipFill>
          <a:blip r:embed="rId2"/>
          <a:srcRect l="70208" b="49122"/>
          <a:stretch>
            <a:fillRect/>
          </a:stretch>
        </p:blipFill>
        <p:spPr bwMode="auto">
          <a:xfrm>
            <a:off x="2285984" y="2348880"/>
            <a:ext cx="4224017" cy="4065810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8.4.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1561376"/>
          </a:xfrm>
        </p:spPr>
        <p:txBody>
          <a:bodyPr>
            <a:normAutofit/>
          </a:bodyPr>
          <a:lstStyle/>
          <a:p>
            <a:pPr marL="108000" indent="-108000" algn="just">
              <a:buNone/>
            </a:pPr>
            <a:r>
              <a:rPr lang="ru-RU" dirty="0" smtClean="0"/>
              <a:t>	</a:t>
            </a:r>
            <a:r>
              <a:rPr lang="ru-RU" sz="3000" dirty="0">
                <a:solidFill>
                  <a:prstClr val="black"/>
                </a:solidFill>
              </a:rPr>
              <a:t> По векторной диаграмме напряжений и токов установить характер нагрузки в каждой фазе четырехпроводной цепи, соединенной </a:t>
            </a:r>
            <a:r>
              <a:rPr lang="ru-RU" sz="3000" dirty="0" smtClean="0">
                <a:solidFill>
                  <a:prstClr val="black"/>
                </a:solidFill>
              </a:rPr>
              <a:t>звездой</a:t>
            </a:r>
            <a:endParaRPr lang="ru-RU" dirty="0"/>
          </a:p>
        </p:txBody>
      </p:sp>
      <p:pic>
        <p:nvPicPr>
          <p:cNvPr id="3074" name="Picture 2" descr="Безымянный"/>
          <p:cNvPicPr>
            <a:picLocks noChangeAspect="1" noChangeArrowheads="1"/>
          </p:cNvPicPr>
          <p:nvPr/>
        </p:nvPicPr>
        <p:blipFill rotWithShape="1">
          <a:blip r:embed="rId2"/>
          <a:srcRect l="13844" t="45614" r="55502" b="5323"/>
          <a:stretch/>
        </p:blipFill>
        <p:spPr bwMode="auto">
          <a:xfrm>
            <a:off x="2500298" y="2420889"/>
            <a:ext cx="4000528" cy="3608976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8.5.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1488798"/>
          </a:xfrm>
        </p:spPr>
        <p:txBody>
          <a:bodyPr>
            <a:normAutofit lnSpcReduction="10000"/>
          </a:bodyPr>
          <a:lstStyle/>
          <a:p>
            <a:pPr marL="108000" indent="-108000" algn="just">
              <a:buNone/>
            </a:pPr>
            <a:r>
              <a:rPr lang="ru-RU" dirty="0" smtClean="0"/>
              <a:t>	</a:t>
            </a:r>
            <a:r>
              <a:rPr lang="ru-RU" sz="3000" dirty="0">
                <a:solidFill>
                  <a:prstClr val="black"/>
                </a:solidFill>
              </a:rPr>
              <a:t> По векторной диаграмме напряжений и токов установить характер нагрузки в каждой фазе четырехпроводной цепи, соединенной звездой</a:t>
            </a:r>
            <a:endParaRPr lang="ru-RU" dirty="0"/>
          </a:p>
        </p:txBody>
      </p:sp>
      <p:pic>
        <p:nvPicPr>
          <p:cNvPr id="3074" name="Picture 2" descr="Безымянный"/>
          <p:cNvPicPr>
            <a:picLocks noChangeAspect="1" noChangeArrowheads="1"/>
          </p:cNvPicPr>
          <p:nvPr/>
        </p:nvPicPr>
        <p:blipFill rotWithShape="1">
          <a:blip r:embed="rId2"/>
          <a:srcRect l="48453" t="48018" r="17926" b="3245"/>
          <a:stretch/>
        </p:blipFill>
        <p:spPr bwMode="auto">
          <a:xfrm>
            <a:off x="2463405" y="2348880"/>
            <a:ext cx="4466049" cy="3648974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i="1" dirty="0" smtClean="0"/>
              <a:t>Единственный путь, ведущий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к знанию, -  это   деятельность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                               	</a:t>
            </a:r>
            <a:r>
              <a:rPr lang="ru-RU" sz="4000" i="1" dirty="0" smtClean="0"/>
              <a:t>Б.Шоу</a:t>
            </a:r>
            <a:endParaRPr lang="ru-RU" sz="4000" dirty="0" smtClean="0"/>
          </a:p>
          <a:p>
            <a:pPr lvl="8" algn="r"/>
            <a:endParaRPr lang="ru-RU" sz="36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424"/>
            <a:ext cx="8229600" cy="954336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9.1.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28670"/>
            <a:ext cx="8248430" cy="1636234"/>
          </a:xfrm>
        </p:spPr>
        <p:txBody>
          <a:bodyPr>
            <a:normAutofit lnSpcReduction="10000"/>
          </a:bodyPr>
          <a:lstStyle/>
          <a:p>
            <a:pPr marL="108000" indent="-108000" algn="ctr">
              <a:buNone/>
            </a:pPr>
            <a:r>
              <a:rPr lang="ru-RU" sz="3600" dirty="0" smtClean="0"/>
              <a:t>По </a:t>
            </a:r>
            <a:r>
              <a:rPr lang="ru-RU" sz="3600" dirty="0" smtClean="0"/>
              <a:t>какой схеме соединен трехфазный </a:t>
            </a:r>
            <a:r>
              <a:rPr lang="ru-RU" sz="3600" dirty="0" smtClean="0"/>
              <a:t>приемник?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Является ли нагрузка равномерной?</a:t>
            </a:r>
          </a:p>
          <a:p>
            <a:pPr marL="514350" indent="-514350">
              <a:buAutoNum type="arabicPeriod"/>
            </a:pPr>
            <a:endParaRPr lang="ru-RU" sz="2400" dirty="0" smtClean="0"/>
          </a:p>
          <a:p>
            <a:pPr marL="514350" indent="-514350">
              <a:buAutoNum type="arabicPeriod"/>
            </a:pPr>
            <a:endParaRPr lang="ru-RU" sz="2400" dirty="0" smtClean="0"/>
          </a:p>
          <a:p>
            <a:endParaRPr lang="ru-RU" dirty="0"/>
          </a:p>
        </p:txBody>
      </p:sp>
      <p:pic>
        <p:nvPicPr>
          <p:cNvPr id="4098" name="Picture 2" descr="Безымянный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2799168"/>
            <a:ext cx="5695582" cy="2934088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008"/>
            <a:ext cx="8229600" cy="836736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9.2.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28670"/>
            <a:ext cx="8640960" cy="1708242"/>
          </a:xfrm>
        </p:spPr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ru-RU" sz="2400" dirty="0" smtClean="0"/>
              <a:t>        </a:t>
            </a:r>
            <a:r>
              <a:rPr lang="ru-RU" sz="2800" dirty="0" smtClean="0"/>
              <a:t>По векторной диаграмме  токов </a:t>
            </a:r>
            <a:r>
              <a:rPr lang="ru-RU" sz="2800" dirty="0" smtClean="0"/>
              <a:t>установить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800" dirty="0" smtClean="0"/>
              <a:t>- по какой схеме соединен приемник ;</a:t>
            </a:r>
            <a:br>
              <a:rPr lang="ru-RU" sz="2800" dirty="0" smtClean="0"/>
            </a:br>
            <a:r>
              <a:rPr lang="ru-RU" sz="2800" dirty="0" smtClean="0"/>
              <a:t>- какова его нагрузка – равномерная или неравномерная.</a:t>
            </a:r>
          </a:p>
        </p:txBody>
      </p:sp>
      <p:pic>
        <p:nvPicPr>
          <p:cNvPr id="4099" name="Picture 3" descr="Безымянный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2936"/>
            <a:ext cx="4793186" cy="3195457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Задание № 10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85794"/>
            <a:ext cx="8640960" cy="1635094"/>
          </a:xfrm>
        </p:spPr>
        <p:txBody>
          <a:bodyPr/>
          <a:lstStyle/>
          <a:p>
            <a:pPr marL="108000" indent="-108000" algn="just">
              <a:buNone/>
            </a:pPr>
            <a:r>
              <a:rPr lang="ru-RU" dirty="0" smtClean="0"/>
              <a:t>	Учитывая, что сопротивление нейтрального провода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Z</a:t>
            </a:r>
            <a:r>
              <a:rPr lang="en-US" b="1" baseline="-250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=0</a:t>
            </a:r>
            <a:r>
              <a:rPr lang="ru-RU" dirty="0" smtClean="0"/>
              <a:t>, указать </a:t>
            </a:r>
            <a:r>
              <a:rPr lang="ru-RU" dirty="0" smtClean="0"/>
              <a:t>диаграмму</a:t>
            </a:r>
            <a:r>
              <a:rPr lang="ru-RU" dirty="0" smtClean="0"/>
              <a:t>, которая соответствует цепи, где ток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b="1" baseline="-250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≠ 0</a:t>
            </a:r>
            <a:r>
              <a:rPr lang="ru-RU" dirty="0" smtClean="0"/>
              <a:t>.</a:t>
            </a:r>
          </a:p>
          <a:p>
            <a:pPr marL="108000" indent="-108000" algn="just"/>
            <a:endParaRPr lang="ru-RU" dirty="0"/>
          </a:p>
        </p:txBody>
      </p:sp>
      <p:pic>
        <p:nvPicPr>
          <p:cNvPr id="5122" name="Picture 2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8476521" cy="2928958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Бонус-вопрос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7266" y="1600201"/>
            <a:ext cx="7329510" cy="355699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Как изменятся линейные токи, если симметричный трехфазный приемник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</a:rPr>
              <a:t>пересоединить</a:t>
            </a:r>
            <a:r>
              <a:rPr lang="ru-RU" sz="3600" dirty="0" smtClean="0"/>
              <a:t> со схемы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«звезда» </a:t>
            </a:r>
            <a:r>
              <a:rPr lang="ru-RU" sz="3600" dirty="0" smtClean="0"/>
              <a:t>на схему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«треугольник», </a:t>
            </a:r>
            <a:r>
              <a:rPr lang="ru-RU" sz="3600" dirty="0" smtClean="0"/>
              <a:t>не изменяя линейного напряжения сети?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Бонус-ответ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50019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Линейные токи увеличатся </a:t>
            </a:r>
            <a:b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в три раза.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2" descr="Безымянный5"/>
          <p:cNvPicPr>
            <a:picLocks noChangeAspect="1" noChangeArrowheads="1"/>
          </p:cNvPicPr>
          <p:nvPr/>
        </p:nvPicPr>
        <p:blipFill>
          <a:blip r:embed="rId2"/>
          <a:srcRect l="3025" t="10027" r="17544" b="8165"/>
          <a:stretch>
            <a:fillRect/>
          </a:stretch>
        </p:blipFill>
        <p:spPr bwMode="auto">
          <a:xfrm>
            <a:off x="71406" y="928670"/>
            <a:ext cx="4524324" cy="3643338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Picture 2" descr="Безымянный"/>
          <p:cNvPicPr>
            <a:picLocks noChangeAspect="1" noChangeArrowheads="1"/>
          </p:cNvPicPr>
          <p:nvPr/>
        </p:nvPicPr>
        <p:blipFill>
          <a:blip r:embed="rId3"/>
          <a:srcRect t="6293" r="16502" b="10222"/>
          <a:stretch>
            <a:fillRect/>
          </a:stretch>
        </p:blipFill>
        <p:spPr bwMode="auto">
          <a:xfrm>
            <a:off x="4685718" y="928670"/>
            <a:ext cx="4386876" cy="3643338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 descr="C:\Documents and Settings\Пользователь\Рабочий стол\Солнышки\11804905_solnuyshko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4294" y="0"/>
            <a:ext cx="6552416" cy="6574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57232"/>
            <a:ext cx="8496944" cy="538008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500" dirty="0" smtClean="0"/>
              <a:t>Симметричная трехфазная нагрузка соединена </a:t>
            </a:r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</a:rPr>
              <a:t>звездой</a:t>
            </a:r>
            <a:r>
              <a:rPr lang="ru-RU" sz="3500" dirty="0" smtClean="0"/>
              <a:t>.</a:t>
            </a:r>
          </a:p>
          <a:p>
            <a:pPr>
              <a:buNone/>
            </a:pPr>
            <a:r>
              <a:rPr lang="en-US" sz="3500" dirty="0" smtClean="0"/>
              <a:t>1.</a:t>
            </a:r>
            <a:r>
              <a:rPr lang="ru-RU" sz="3500" dirty="0" smtClean="0"/>
              <a:t>1. Изобразить схему </a:t>
            </a:r>
            <a:r>
              <a:rPr lang="ru-RU" sz="3500" dirty="0" smtClean="0"/>
              <a:t>соединения нагрузки. Обозначить положительное направление фазных и линейных токов.</a:t>
            </a:r>
            <a:endParaRPr lang="en-US" sz="3500" dirty="0" smtClean="0"/>
          </a:p>
          <a:p>
            <a:pPr algn="just">
              <a:buNone/>
            </a:pPr>
            <a:r>
              <a:rPr lang="en-US" sz="3500" dirty="0" smtClean="0"/>
              <a:t>1.</a:t>
            </a:r>
            <a:r>
              <a:rPr lang="ru-RU" sz="3500" dirty="0" smtClean="0"/>
              <a:t>2. Построить </a:t>
            </a:r>
            <a:r>
              <a:rPr lang="ru-RU" sz="3500" dirty="0" smtClean="0"/>
              <a:t>векторную диаграмму напряжений и токов при симметричной нагрузке активно-индуктивного характера.</a:t>
            </a:r>
            <a:endParaRPr lang="en-US" sz="3500" dirty="0" smtClean="0"/>
          </a:p>
          <a:p>
            <a:pPr algn="just">
              <a:buNone/>
            </a:pPr>
            <a:r>
              <a:rPr lang="en-US" sz="3500" dirty="0" smtClean="0"/>
              <a:t>1.</a:t>
            </a:r>
            <a:r>
              <a:rPr lang="ru-RU" sz="3500" dirty="0" smtClean="0"/>
              <a:t>3. Указать соотношение между фазными и линейными напряжениями и токами.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0330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1.1.</a:t>
            </a:r>
            <a:endParaRPr lang="ru-RU" dirty="0"/>
          </a:p>
        </p:txBody>
      </p:sp>
      <p:pic>
        <p:nvPicPr>
          <p:cNvPr id="1026" name="Picture 2" descr="Безымянный5"/>
          <p:cNvPicPr>
            <a:picLocks noChangeAspect="1" noChangeArrowheads="1"/>
          </p:cNvPicPr>
          <p:nvPr/>
        </p:nvPicPr>
        <p:blipFill>
          <a:blip r:embed="rId2">
            <a:lum/>
          </a:blip>
          <a:srcRect t="10027" r="13821" b="8165"/>
          <a:stretch>
            <a:fillRect/>
          </a:stretch>
        </p:blipFill>
        <p:spPr bwMode="auto">
          <a:xfrm>
            <a:off x="1254625" y="1419222"/>
            <a:ext cx="6557735" cy="4867297"/>
          </a:xfrm>
          <a:prstGeom prst="rect">
            <a:avLst/>
          </a:prstGeom>
          <a:ln w="25400"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28704" y="857232"/>
            <a:ext cx="1900222" cy="526893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1.2.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1.3.</a:t>
            </a:r>
            <a:endParaRPr lang="ru-RU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0878" y="4429132"/>
            <a:ext cx="1725502" cy="1180607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7" y="5746580"/>
            <a:ext cx="1714513" cy="877193"/>
          </a:xfrm>
          <a:prstGeom prst="rect">
            <a:avLst/>
          </a:prstGeom>
          <a:noFill/>
        </p:spPr>
      </p:pic>
      <p:pic>
        <p:nvPicPr>
          <p:cNvPr id="19517" name="Picture 61"/>
          <p:cNvPicPr>
            <a:picLocks noChangeAspect="1" noChangeArrowheads="1"/>
          </p:cNvPicPr>
          <p:nvPr/>
        </p:nvPicPr>
        <p:blipFill>
          <a:blip r:embed="rId4"/>
          <a:srcRect l="33594" t="25000" r="35937" b="37500"/>
          <a:stretch>
            <a:fillRect/>
          </a:stretch>
        </p:blipFill>
        <p:spPr bwMode="auto">
          <a:xfrm>
            <a:off x="2643174" y="714356"/>
            <a:ext cx="3714776" cy="3429024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57232"/>
            <a:ext cx="8104984" cy="53080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500" dirty="0" smtClean="0"/>
              <a:t>Симметричная трехфазная нагрузка </a:t>
            </a:r>
            <a:endParaRPr lang="ru-RU" sz="3500" dirty="0" smtClean="0"/>
          </a:p>
          <a:p>
            <a:pPr algn="ctr">
              <a:buNone/>
            </a:pPr>
            <a:r>
              <a:rPr lang="ru-RU" sz="3500" dirty="0" smtClean="0"/>
              <a:t>соединена </a:t>
            </a:r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</a:rPr>
              <a:t>треугольником</a:t>
            </a:r>
            <a:r>
              <a:rPr lang="ru-RU" sz="3500" b="1" i="1" dirty="0" smtClean="0"/>
              <a:t>.</a:t>
            </a:r>
            <a:endParaRPr lang="ru-RU" sz="3500" b="1" i="1" dirty="0" smtClean="0"/>
          </a:p>
          <a:p>
            <a:pPr algn="just">
              <a:buNone/>
            </a:pPr>
            <a:r>
              <a:rPr lang="ru-RU" sz="3500" dirty="0" smtClean="0"/>
              <a:t>	</a:t>
            </a:r>
            <a:r>
              <a:rPr lang="en-US" sz="3500" dirty="0" smtClean="0"/>
              <a:t>2.</a:t>
            </a:r>
            <a:r>
              <a:rPr lang="ru-RU" sz="3500" dirty="0" smtClean="0"/>
              <a:t>1. Изобразить электрическую схему соединения нагрузки. Обозначить положительное направление фазных и линейных токов.</a:t>
            </a:r>
            <a:endParaRPr lang="en-US" sz="3500" dirty="0" smtClean="0"/>
          </a:p>
          <a:p>
            <a:pPr algn="just">
              <a:buNone/>
            </a:pPr>
            <a:r>
              <a:rPr lang="ru-RU" sz="3500" dirty="0" smtClean="0"/>
              <a:t>	</a:t>
            </a:r>
            <a:r>
              <a:rPr lang="en-US" sz="3500" dirty="0" smtClean="0"/>
              <a:t>2.</a:t>
            </a:r>
            <a:r>
              <a:rPr lang="ru-RU" sz="3500" dirty="0" smtClean="0"/>
              <a:t>2. Построить векторную диаграмму напряжений и токов при симметричной нагрузке активного характера.</a:t>
            </a:r>
            <a:endParaRPr lang="en-US" sz="3500" dirty="0" smtClean="0"/>
          </a:p>
          <a:p>
            <a:pPr algn="just">
              <a:buNone/>
            </a:pPr>
            <a:r>
              <a:rPr lang="ru-RU" sz="3500" dirty="0" smtClean="0"/>
              <a:t>	</a:t>
            </a:r>
            <a:r>
              <a:rPr lang="en-US" sz="3500" dirty="0" smtClean="0"/>
              <a:t>2.</a:t>
            </a:r>
            <a:r>
              <a:rPr lang="ru-RU" sz="3500" dirty="0" smtClean="0"/>
              <a:t>3. Указать соотношение между линейными и фазными напряжениями и токами.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9325"/>
          </a:xfrm>
        </p:spPr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2.1.</a:t>
            </a:r>
            <a:endParaRPr lang="ru-RU" dirty="0"/>
          </a:p>
        </p:txBody>
      </p:sp>
      <p:pic>
        <p:nvPicPr>
          <p:cNvPr id="28674" name="Picture 2" descr="Безымянный"/>
          <p:cNvPicPr>
            <a:picLocks noChangeAspect="1" noChangeArrowheads="1"/>
          </p:cNvPicPr>
          <p:nvPr/>
        </p:nvPicPr>
        <p:blipFill rotWithShape="1">
          <a:blip r:embed="rId2"/>
          <a:srcRect t="7995" b="11091"/>
          <a:stretch/>
        </p:blipFill>
        <p:spPr bwMode="auto">
          <a:xfrm>
            <a:off x="1667317" y="1293963"/>
            <a:ext cx="6905211" cy="4641012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43018" y="1142984"/>
            <a:ext cx="1543032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2.2.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2.3.</a:t>
            </a:r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12339" y="4786323"/>
            <a:ext cx="1774041" cy="709616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5500703"/>
            <a:ext cx="2348522" cy="793866"/>
          </a:xfrm>
          <a:prstGeom prst="rect">
            <a:avLst/>
          </a:prstGeom>
          <a:noFill/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/>
          <a:srcRect l="32226" t="23437" r="37305" b="42969"/>
          <a:stretch>
            <a:fillRect/>
          </a:stretch>
        </p:blipFill>
        <p:spPr bwMode="auto">
          <a:xfrm>
            <a:off x="2500298" y="1133367"/>
            <a:ext cx="4071966" cy="3367203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u="sng" dirty="0" smtClean="0"/>
              <a:t>Задание № 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358246" cy="3150682"/>
          </a:xfrm>
        </p:spPr>
        <p:txBody>
          <a:bodyPr>
            <a:normAutofit lnSpcReduction="10000"/>
          </a:bodyPr>
          <a:lstStyle/>
          <a:p>
            <a:pPr marL="108000" indent="-108000" algn="just">
              <a:spcBef>
                <a:spcPts val="0"/>
              </a:spcBef>
              <a:buNone/>
            </a:pPr>
            <a:r>
              <a:rPr lang="en-US" sz="3600" dirty="0" smtClean="0"/>
              <a:t>3.1. </a:t>
            </a:r>
            <a:r>
              <a:rPr lang="ru-RU" sz="3600" dirty="0" smtClean="0"/>
              <a:t>Уравнение фазной ЭДС трехфазного генератора</a:t>
            </a:r>
            <a:r>
              <a:rPr lang="en-US" sz="3600" dirty="0" smtClean="0"/>
              <a:t> 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sz="3600" b="1" baseline="-25000" dirty="0" err="1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= 535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sin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(314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- 20</a:t>
            </a:r>
            <a:r>
              <a:rPr lang="ru-RU" sz="3600" b="1" baseline="30000" dirty="0" smtClean="0">
                <a:solidFill>
                  <a:schemeClr val="accent2">
                    <a:lumMod val="75000"/>
                  </a:schemeClr>
                </a:solidFill>
              </a:rPr>
              <a:t>0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3600" b="1" dirty="0" smtClean="0"/>
              <a:t>.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Записать уравнение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sz="3600" b="1" baseline="-25000" dirty="0" err="1" smtClean="0">
                <a:solidFill>
                  <a:schemeClr val="accent2">
                    <a:lumMod val="75000"/>
                  </a:schemeClr>
                </a:solidFill>
              </a:rPr>
              <a:t>В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sz="3600" b="1" baseline="-25000" dirty="0" err="1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pPr marL="108000" indent="-108000" algn="just">
              <a:spcBef>
                <a:spcPts val="0"/>
              </a:spcBef>
              <a:buNone/>
            </a:pPr>
            <a:r>
              <a:rPr lang="en-US" sz="3600" dirty="0" smtClean="0"/>
              <a:t>3.</a:t>
            </a:r>
            <a:r>
              <a:rPr lang="ru-RU" sz="3600" dirty="0" smtClean="0"/>
              <a:t>2. </a:t>
            </a:r>
            <a:r>
              <a:rPr lang="ru-RU" sz="3600" dirty="0" smtClean="0"/>
              <a:t>С какой целью </a:t>
            </a:r>
            <a:r>
              <a:rPr lang="ru-RU" sz="3600" dirty="0" smtClean="0"/>
              <a:t>начала и концы обмоток генератора выводятся на внешнюю плату по рисунку?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 l="28888" t="43750" r="53125" b="42187"/>
          <a:stretch>
            <a:fillRect/>
          </a:stretch>
        </p:blipFill>
        <p:spPr bwMode="auto">
          <a:xfrm>
            <a:off x="2843808" y="4509120"/>
            <a:ext cx="3143272" cy="18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318</Words>
  <Application>Microsoft Office PowerPoint</Application>
  <PresentationFormat>Экран (4:3)</PresentationFormat>
  <Paragraphs>82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УРОК-КОНКУРС  по теме «ТРЁХФАЗНЫЕ ЭЛЕКТРИЧЕСКИЕ ЦЕПИ»</vt:lpstr>
      <vt:lpstr>Презентация PowerPoint</vt:lpstr>
      <vt:lpstr>Задание № 1 </vt:lpstr>
      <vt:lpstr>Правильный ответ</vt:lpstr>
      <vt:lpstr>Презентация PowerPoint</vt:lpstr>
      <vt:lpstr>Задание № 2 </vt:lpstr>
      <vt:lpstr>Правильный ответ</vt:lpstr>
      <vt:lpstr>Презентация PowerPoint</vt:lpstr>
      <vt:lpstr>Задание № 3 </vt:lpstr>
      <vt:lpstr>Правильный ответ</vt:lpstr>
      <vt:lpstr>Задание № 4 </vt:lpstr>
      <vt:lpstr>Задание № 5 </vt:lpstr>
      <vt:lpstr>Задание № 6 </vt:lpstr>
      <vt:lpstr>Задание № 7 </vt:lpstr>
      <vt:lpstr>Задание № 8.1. </vt:lpstr>
      <vt:lpstr>Задание № 8.2. </vt:lpstr>
      <vt:lpstr>Задание № 8.3. </vt:lpstr>
      <vt:lpstr>Задание № 8.4. </vt:lpstr>
      <vt:lpstr>Задание № 8.5. </vt:lpstr>
      <vt:lpstr>Задание № 9.1.  </vt:lpstr>
      <vt:lpstr>Задание № 9.2.  </vt:lpstr>
      <vt:lpstr>Задание № 10 </vt:lpstr>
      <vt:lpstr>Бонус-вопрос</vt:lpstr>
      <vt:lpstr>Бонус-ответ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47</cp:revision>
  <dcterms:modified xsi:type="dcterms:W3CDTF">2020-12-27T09:24:39Z</dcterms:modified>
</cp:coreProperties>
</file>