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67" r:id="rId4"/>
    <p:sldId id="263" r:id="rId5"/>
    <p:sldId id="270" r:id="rId6"/>
    <p:sldId id="272" r:id="rId7"/>
    <p:sldId id="273" r:id="rId8"/>
    <p:sldId id="259" r:id="rId9"/>
    <p:sldId id="262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-696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64A3977-E493-6F8D-356D-CCB344D1A4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9AF00B49-3843-1DEF-82C9-EB904A0C78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C708B83-4E29-A589-0C23-D0AAA53DF8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E42EC-2AD3-4B79-A66C-AD215A5CCFA3}" type="datetimeFigureOut">
              <a:rPr lang="ru-RU" smtClean="0"/>
              <a:pPr/>
              <a:t>22.01.2024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31F7709-0D1B-9D1A-D249-E87571E536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F6B0F2C-B9F2-BF8F-7179-EDD30C25D3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CD115-2E87-4207-B341-D38894C292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8246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A8A30B7-6DB2-1DA0-D0F1-0E1349E970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582989D9-DC0E-1E24-65DC-26F15CD5D7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7F9EBF3-D510-C1D9-FF89-51BAE18DF5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E42EC-2AD3-4B79-A66C-AD215A5CCFA3}" type="datetimeFigureOut">
              <a:rPr lang="ru-RU" smtClean="0"/>
              <a:pPr/>
              <a:t>22.01.2024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0F872A6-E3FB-3BF3-9208-443FF23BF7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902DC2D-9057-4314-1BE7-897D451375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CD115-2E87-4207-B341-D38894C292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195446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12AB51BE-C696-55D4-9417-9249EF3E8D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AE9088B2-DA68-0388-8563-8CE44921B8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EEF0572-DD31-2606-301B-AE73A0DC72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E42EC-2AD3-4B79-A66C-AD215A5CCFA3}" type="datetimeFigureOut">
              <a:rPr lang="ru-RU" smtClean="0"/>
              <a:pPr/>
              <a:t>22.01.2024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C9F58AF-941D-B789-CB3B-335DB060BB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E9FE9E9-31C9-F2F3-597D-AB5A3729DD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CD115-2E87-4207-B341-D38894C292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199526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3375EF0-47C2-1BDC-65A5-571262D896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5693860-F796-533B-EE97-D94F6E7CF0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819168F-A16F-D784-C78B-F7C3331C08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E42EC-2AD3-4B79-A66C-AD215A5CCFA3}" type="datetimeFigureOut">
              <a:rPr lang="ru-RU" smtClean="0"/>
              <a:pPr/>
              <a:t>22.01.2024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CAB1D8E-813F-2E67-9DD9-5F4646B8DA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15BF015-C567-A1DC-03DF-2908B22A0B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CD115-2E87-4207-B341-D38894C292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16305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217FED4-B8FF-F665-4822-578273B8BF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1870A49-D758-0571-244E-6CD1C4E4F3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BDDD97B-CB9A-F8BD-1779-635D66A2C1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E42EC-2AD3-4B79-A66C-AD215A5CCFA3}" type="datetimeFigureOut">
              <a:rPr lang="ru-RU" smtClean="0"/>
              <a:pPr/>
              <a:t>22.01.2024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5F979F0-6459-4F69-908E-35ABD03EE0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372DC3C-AE1C-D835-52BC-E2862DB0A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CD115-2E87-4207-B341-D38894C292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300682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103E200-A674-49EE-A3A4-D9CC48BD39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5795122-3C08-51DF-2921-D65A667F004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BF8B2353-B5C2-3534-6E90-DF864EB6A8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B6A4826F-F91C-48C4-A491-FF21B28179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E42EC-2AD3-4B79-A66C-AD215A5CCFA3}" type="datetimeFigureOut">
              <a:rPr lang="ru-RU" smtClean="0"/>
              <a:pPr/>
              <a:t>22.01.2024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95D66C6-89AB-0709-B9DB-E0D39C3781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073F2897-75C3-8185-D106-F5A43E7A85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CD115-2E87-4207-B341-D38894C292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38015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C686375-8D0F-2BA0-10AC-815AC48301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18B5F261-488B-A9C4-4295-84605A77B9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A8D9FF6B-C232-0465-5241-2DC580A038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0F868B55-9802-ED40-A7A1-B4D2E880739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AE10C2B6-DEEB-B9CC-1206-0CAA92D494D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8B29051F-74AA-0055-1697-CAF0E57696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E42EC-2AD3-4B79-A66C-AD215A5CCFA3}" type="datetimeFigureOut">
              <a:rPr lang="ru-RU" smtClean="0"/>
              <a:pPr/>
              <a:t>22.01.2024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6B32C0FF-8A61-2463-94A0-2E226BB8BA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5DC60CDD-C2BF-B31C-3D2D-6CE126E9C6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CD115-2E87-4207-B341-D38894C292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018735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2460A32-72D8-8A3B-0AD5-24B6C4AC4A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1E6E58C9-9DD9-9355-091D-42FAABF096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E42EC-2AD3-4B79-A66C-AD215A5CCFA3}" type="datetimeFigureOut">
              <a:rPr lang="ru-RU" smtClean="0"/>
              <a:pPr/>
              <a:t>22.01.2024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82C49548-E4D5-7860-12EE-9231BF08A7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CCDA092F-EAFE-D86F-F601-8CB01BCEB6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CD115-2E87-4207-B341-D38894C292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34822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A9829F32-5F4F-65BC-D28B-33E082D8F5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E42EC-2AD3-4B79-A66C-AD215A5CCFA3}" type="datetimeFigureOut">
              <a:rPr lang="ru-RU" smtClean="0"/>
              <a:pPr/>
              <a:t>22.01.2024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7F756A5D-7777-980C-7875-994F4A33F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A68346B7-CFDC-1D69-6274-6650F7A4D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CD115-2E87-4207-B341-D38894C292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492314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7A201E6-021D-38CA-F29D-E5100603EA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CAF43FE-014F-BE94-2344-DAEB7147F3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FCC2ACE6-EFB4-ECDF-2146-ECC69461CA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0A78570F-56D4-272B-4486-CA57D0E1E2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E42EC-2AD3-4B79-A66C-AD215A5CCFA3}" type="datetimeFigureOut">
              <a:rPr lang="ru-RU" smtClean="0"/>
              <a:pPr/>
              <a:t>22.01.2024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00D2C101-A214-BCB1-2BA7-6D30490EC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55FDA436-6EA5-32AC-D8E0-C82C57882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CD115-2E87-4207-B341-D38894C292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380641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C3E55E1-C6A3-4242-C776-A7ECAF52B8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27727B88-0814-B9D1-C0D8-5F659B88E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83F85F8E-CDAF-2D69-F761-D2870D9D3B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C10D0689-7E63-3852-2E87-32319C6684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E42EC-2AD3-4B79-A66C-AD215A5CCFA3}" type="datetimeFigureOut">
              <a:rPr lang="ru-RU" smtClean="0"/>
              <a:pPr/>
              <a:t>22.01.2024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C9194AF2-E496-7610-C536-9B4ABF744B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89ADA44E-B7C4-1D78-1855-EE4A4DEC1B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CD115-2E87-4207-B341-D38894C292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682872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D74CFA7-CD6D-0B59-A833-AA46150316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FA1D2989-C3F2-2A1C-9292-EBF25B47AE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14739E2-86E7-3E8C-D5F9-54437F5A74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DE42EC-2AD3-4B79-A66C-AD215A5CCFA3}" type="datetimeFigureOut">
              <a:rPr lang="ru-RU" smtClean="0"/>
              <a:pPr/>
              <a:t>22.01.2024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E871794-64F0-08AD-97D3-F0FEA77ACE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A38A038-E5FD-C64F-D263-3B267320C3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0CD115-2E87-4207-B341-D38894C292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18857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AF5883FC-2F06-2F13-D527-6AE838EC2E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70F1C7B-4621-6873-9E3C-C841009D5A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1600" y="754602"/>
            <a:ext cx="9775794" cy="2321107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Празднование </a:t>
            </a:r>
            <a:br>
              <a:rPr lang="ru-RU" sz="6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</a:br>
            <a:r>
              <a:rPr lang="ru-RU" sz="6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Святок </a:t>
            </a:r>
            <a:r>
              <a:rPr lang="ru-RU" sz="6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на Руси</a:t>
            </a:r>
          </a:p>
        </p:txBody>
      </p:sp>
    </p:spTree>
    <p:extLst>
      <p:ext uri="{BB962C8B-B14F-4D97-AF65-F5344CB8AC3E}">
        <p14:creationId xmlns:p14="http://schemas.microsoft.com/office/powerpoint/2010/main" xmlns="" val="703672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D2E1997E-6F93-6D07-AF04-EF4B07F875D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654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6CC2A9F-15D2-5549-49D6-01C6AE6504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45927" y="1801091"/>
            <a:ext cx="4211782" cy="411479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b="1" i="1" kern="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400" b="1" i="1" kern="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Приглашаем </a:t>
            </a:r>
            <a:r>
              <a:rPr lang="ru-RU" sz="4400" b="1" i="1" kern="1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Вас в мир </a:t>
            </a:r>
            <a:r>
              <a:rPr lang="ru-RU" sz="4400" b="1" i="1" kern="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веселых </a:t>
            </a:r>
            <a:r>
              <a:rPr lang="ru-RU" sz="4400" b="1" i="1" kern="1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игр и забав!</a:t>
            </a:r>
          </a:p>
        </p:txBody>
      </p:sp>
      <p:pic>
        <p:nvPicPr>
          <p:cNvPr id="4" name="Picture 16">
            <a:extLst>
              <a:ext uri="{FF2B5EF4-FFF2-40B4-BE49-F238E27FC236}">
                <a16:creationId xmlns:a16="http://schemas.microsoft.com/office/drawing/2014/main" xmlns="" id="{CD6BF817-977E-383B-8C7C-BC35813F53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9353" y="1099678"/>
            <a:ext cx="6622742" cy="46878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053776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xmlns="" id="{C4BA5090-E82A-FE76-B86D-0C23035FB60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654"/>
          <a:stretch/>
        </p:blipFill>
        <p:spPr bwMode="auto">
          <a:xfrm>
            <a:off x="1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1810C2C-2F05-C6CB-AE24-533623F592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0473" y="360219"/>
            <a:ext cx="7176654" cy="1052945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Что такое Святки?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D031EDB-69B5-DBDC-3EFA-4D526A6B96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81454" y="1953491"/>
            <a:ext cx="4609931" cy="48280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i="0" dirty="0" smtClean="0">
                <a:solidFill>
                  <a:srgbClr val="002060"/>
                </a:solidFill>
                <a:effectLst/>
                <a:latin typeface="Comic Sans MS" panose="030F0702030302020204" pitchFamily="66" charset="0"/>
              </a:rPr>
              <a:t>  </a:t>
            </a:r>
            <a:r>
              <a:rPr lang="ru-RU" sz="2600" i="0" dirty="0" smtClean="0">
                <a:solidFill>
                  <a:srgbClr val="002060"/>
                </a:solidFill>
                <a:effectLst/>
                <a:latin typeface="Comic Sans MS" panose="030F0702030302020204" pitchFamily="66" charset="0"/>
              </a:rPr>
              <a:t>Святки</a:t>
            </a:r>
            <a:r>
              <a:rPr lang="ru-RU" sz="2600" b="0" i="0" dirty="0" smtClean="0">
                <a:solidFill>
                  <a:srgbClr val="002060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sz="2600" b="0" i="0" dirty="0">
                <a:solidFill>
                  <a:srgbClr val="002060"/>
                </a:solidFill>
                <a:effectLst/>
                <a:latin typeface="Comic Sans MS" panose="030F0702030302020204" pitchFamily="66" charset="0"/>
              </a:rPr>
              <a:t>– это славянский народный праздник, который приходится на зимний период</a:t>
            </a:r>
            <a:r>
              <a:rPr lang="ru-RU" sz="2600" b="0" i="0" dirty="0" smtClean="0">
                <a:solidFill>
                  <a:srgbClr val="002060"/>
                </a:solidFill>
                <a:effectLst/>
                <a:latin typeface="Comic Sans MS" panose="030F0702030302020204" pitchFamily="66" charset="0"/>
              </a:rPr>
              <a:t>.</a:t>
            </a:r>
          </a:p>
          <a:p>
            <a:pPr>
              <a:buNone/>
            </a:pPr>
            <a:r>
              <a:rPr lang="ru-RU" sz="26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ru-RU" sz="2600" b="0" i="0" dirty="0" smtClean="0">
                <a:solidFill>
                  <a:srgbClr val="002060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sz="2600" b="0" i="0" dirty="0">
                <a:solidFill>
                  <a:srgbClr val="002060"/>
                </a:solidFill>
                <a:effectLst/>
                <a:latin typeface="Comic Sans MS" panose="030F0702030302020204" pitchFamily="66" charset="0"/>
              </a:rPr>
              <a:t>Святочная неделя у православных христиан длится с 7 января по 19 января, начиная с Рождества Христова до Крещения Господня. </a:t>
            </a:r>
            <a:endParaRPr lang="ru-RU" sz="26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Picture 16">
            <a:extLst>
              <a:ext uri="{FF2B5EF4-FFF2-40B4-BE49-F238E27FC236}">
                <a16:creationId xmlns:a16="http://schemas.microsoft.com/office/drawing/2014/main" xmlns="" id="{2B7EEED1-5F77-8A6C-8B7C-307818443F5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76" t="3833" r="2143"/>
          <a:stretch/>
        </p:blipFill>
        <p:spPr bwMode="auto">
          <a:xfrm>
            <a:off x="190130" y="1898074"/>
            <a:ext cx="7438435" cy="42363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73737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xmlns="" id="{C4BA5090-E82A-FE76-B86D-0C23035FB60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654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2">
            <a:extLst>
              <a:ext uri="{FF2B5EF4-FFF2-40B4-BE49-F238E27FC236}">
                <a16:creationId xmlns:a16="http://schemas.microsoft.com/office/drawing/2014/main" xmlns="" id="{16D7C0DE-67A0-2CAE-2EAE-A150DC849F78}"/>
              </a:ext>
            </a:extLst>
          </p:cNvPr>
          <p:cNvSpPr txBox="1">
            <a:spLocks/>
          </p:cNvSpPr>
          <p:nvPr/>
        </p:nvSpPr>
        <p:spPr>
          <a:xfrm>
            <a:off x="0" y="4128655"/>
            <a:ext cx="4114800" cy="22188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ru-RU" sz="2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 Главным </a:t>
            </a:r>
            <a:r>
              <a:rPr lang="ru-RU" sz="2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праздником зимушки-зимы является Рождество, которое отмечается с 6 на 7 января. </a:t>
            </a:r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xmlns="" id="{A5CD08EC-CEC4-2036-9A1F-F4922C6519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00945" y="1409991"/>
            <a:ext cx="7792981" cy="51953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F92BB52E-DB6A-8B0A-AB6E-2C81EF321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328" y="180109"/>
            <a:ext cx="11291454" cy="109451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Первый святочный праздник - Рождество</a:t>
            </a:r>
          </a:p>
        </p:txBody>
      </p:sp>
    </p:spTree>
    <p:extLst>
      <p:ext uri="{BB962C8B-B14F-4D97-AF65-F5344CB8AC3E}">
        <p14:creationId xmlns:p14="http://schemas.microsoft.com/office/powerpoint/2010/main" xmlns="" val="2247603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D2E1997E-6F93-6D07-AF04-EF4B07F875D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654"/>
          <a:stretch/>
        </p:blipFill>
        <p:spPr bwMode="auto">
          <a:xfrm>
            <a:off x="1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xmlns="" id="{7058C4BB-529F-8940-8BC5-00721409F4A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399" t="8874" r="4162" b="12705"/>
          <a:stretch/>
        </p:blipFill>
        <p:spPr bwMode="auto">
          <a:xfrm>
            <a:off x="273570" y="415636"/>
            <a:ext cx="5758445" cy="39607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xmlns="" id="{24594AE4-3FE8-872F-8757-D0D73C0820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44836" y="2382918"/>
            <a:ext cx="6606758" cy="42944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2">
            <a:extLst>
              <a:ext uri="{FF2B5EF4-FFF2-40B4-BE49-F238E27FC236}">
                <a16:creationId xmlns:a16="http://schemas.microsoft.com/office/drawing/2014/main" xmlns="" id="{16D7C0DE-67A0-2CAE-2EAE-A150DC849F78}"/>
              </a:ext>
            </a:extLst>
          </p:cNvPr>
          <p:cNvSpPr txBox="1">
            <a:spLocks/>
          </p:cNvSpPr>
          <p:nvPr/>
        </p:nvSpPr>
        <p:spPr>
          <a:xfrm>
            <a:off x="6622473" y="720435"/>
            <a:ext cx="5361709" cy="14824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Колядки – одна из традиций русского народа</a:t>
            </a: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xmlns="" id="{16D7C0DE-67A0-2CAE-2EAE-A150DC849F78}"/>
              </a:ext>
            </a:extLst>
          </p:cNvPr>
          <p:cNvSpPr txBox="1">
            <a:spLocks/>
          </p:cNvSpPr>
          <p:nvPr/>
        </p:nvSpPr>
        <p:spPr>
          <a:xfrm>
            <a:off x="304800" y="5070764"/>
            <a:ext cx="4599709" cy="12746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Народ любил праздники и соблюдал традици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и</a:t>
            </a:r>
            <a:endParaRPr lang="ru-RU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5502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xmlns="" id="{C4BA5090-E82A-FE76-B86D-0C23035FB60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654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D031EDB-69B5-DBDC-3EFA-4D526A6B96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9419" y="1856509"/>
            <a:ext cx="9545782" cy="108915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>
                <a:solidFill>
                  <a:srgbClr val="002060"/>
                </a:solidFill>
                <a:latin typeface="Comic Sans MS" panose="030F0702030302020204" pitchFamily="66" charset="0"/>
              </a:rPr>
              <a:t>Его справляли по старому календарю – 14 января. </a:t>
            </a:r>
          </a:p>
        </p:txBody>
      </p:sp>
      <p:sp>
        <p:nvSpPr>
          <p:cNvPr id="5" name="Заголовок 3">
            <a:extLst>
              <a:ext uri="{FF2B5EF4-FFF2-40B4-BE49-F238E27FC236}">
                <a16:creationId xmlns:a16="http://schemas.microsoft.com/office/drawing/2014/main" xmlns="" id="{12D23260-8759-FD6E-890C-0A07D40D86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1841" y="250031"/>
            <a:ext cx="11496583" cy="1575594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Второй праздник Святок – Новый год (Васильев день)</a:t>
            </a:r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xmlns="" id="{1DFDD794-5CEB-92CE-CC70-F3B1272B2A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56891" y="2575367"/>
            <a:ext cx="5383350" cy="40021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xmlns="" id="{9680F92C-9880-1996-AB5F-2A6946F3A2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175" y="2602019"/>
            <a:ext cx="5775679" cy="40204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08498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xmlns="" id="{C4BA5090-E82A-FE76-B86D-0C23035FB60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654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>
            <a:extLst>
              <a:ext uri="{FF2B5EF4-FFF2-40B4-BE49-F238E27FC236}">
                <a16:creationId xmlns:a16="http://schemas.microsoft.com/office/drawing/2014/main" xmlns="" id="{179DCB08-DB28-B07E-E83F-A9DC685A79D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554" t="4440" r="10643"/>
          <a:stretch/>
        </p:blipFill>
        <p:spPr bwMode="auto">
          <a:xfrm>
            <a:off x="194111" y="271575"/>
            <a:ext cx="5701794" cy="44166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CE505862-5CE4-78AB-FCA2-4F8BDACFEF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61804" y="2649995"/>
            <a:ext cx="5863941" cy="38529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бъект 2">
            <a:extLst>
              <a:ext uri="{FF2B5EF4-FFF2-40B4-BE49-F238E27FC236}">
                <a16:creationId xmlns:a16="http://schemas.microsoft.com/office/drawing/2014/main" xmlns="" id="{46CC2A9F-15D2-5549-49D6-01C6AE6504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3927" y="831272"/>
            <a:ext cx="4923879" cy="167640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</a:rPr>
              <a:t>Ни одни Святки не обходились без гаданий…</a:t>
            </a:r>
            <a:endParaRPr lang="ru-RU" kern="1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3734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xmlns="" id="{C4BA5090-E82A-FE76-B86D-0C23035FB60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654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1810C2C-2F05-C6CB-AE24-533623F592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873" y="275147"/>
            <a:ext cx="10654146" cy="1193436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Третий праздник Святок - Крещение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D031EDB-69B5-DBDC-3EFA-4D526A6B96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1551709"/>
            <a:ext cx="12011890" cy="152884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 </a:t>
            </a:r>
            <a:r>
              <a:rPr lang="ru-RU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В </a:t>
            </a:r>
            <a:r>
              <a:rPr lang="ru-RU" dirty="0">
                <a:solidFill>
                  <a:srgbClr val="002060"/>
                </a:solidFill>
                <a:latin typeface="Comic Sans MS" panose="030F0702030302020204" pitchFamily="66" charset="0"/>
              </a:rPr>
              <a:t>Крещение освященной водой смывали все грехи – «очищались».</a:t>
            </a:r>
            <a:r>
              <a:rPr lang="ru-RU" sz="2400" dirty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</a:p>
        </p:txBody>
      </p:sp>
      <p:pic>
        <p:nvPicPr>
          <p:cNvPr id="5" name="Picture 18">
            <a:extLst>
              <a:ext uri="{FF2B5EF4-FFF2-40B4-BE49-F238E27FC236}">
                <a16:creationId xmlns:a16="http://schemas.microsoft.com/office/drawing/2014/main" xmlns="" id="{AAE08B60-3A7E-AB08-5FED-31505CE20A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482" t="8573"/>
          <a:stretch/>
        </p:blipFill>
        <p:spPr bwMode="auto">
          <a:xfrm>
            <a:off x="5666510" y="2554512"/>
            <a:ext cx="6151685" cy="40428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4">
            <a:extLst>
              <a:ext uri="{FF2B5EF4-FFF2-40B4-BE49-F238E27FC236}">
                <a16:creationId xmlns:a16="http://schemas.microsoft.com/office/drawing/2014/main" xmlns="" id="{F381F29F-80F6-C24F-8267-ECF1A81556F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58" t="2357"/>
          <a:stretch/>
        </p:blipFill>
        <p:spPr bwMode="auto">
          <a:xfrm>
            <a:off x="415906" y="2604655"/>
            <a:ext cx="4718679" cy="40481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76448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D2E1997E-6F93-6D07-AF04-EF4B07F875D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654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6CC2A9F-15D2-5549-49D6-01C6AE6504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0109" y="1413164"/>
            <a:ext cx="5013328" cy="231370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kern="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400" kern="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На </a:t>
            </a:r>
            <a:r>
              <a:rPr lang="ru-RU" sz="2400" kern="1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протяжении многих столетий русские народные игры были частью, как повседневной жизни, так и главным весельем </a:t>
            </a:r>
            <a:r>
              <a:rPr lang="ru-RU" sz="2400" kern="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на </a:t>
            </a:r>
            <a:r>
              <a:rPr lang="ru-RU" sz="2400" kern="1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праздниках и гуляньях.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xmlns="" id="{B23C6BE9-4E1C-302F-D3AF-B3B1B8F14F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59765" y="1383872"/>
            <a:ext cx="6602561" cy="53454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xmlns="" id="{0CE6FE3F-D43B-5CBF-17A8-3F14D876F2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614" y="193949"/>
            <a:ext cx="11700770" cy="1080669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Русские народные подвижные игры</a:t>
            </a:r>
          </a:p>
        </p:txBody>
      </p:sp>
      <p:sp>
        <p:nvSpPr>
          <p:cNvPr id="7" name="Объект 2">
            <a:extLst>
              <a:ext uri="{FF2B5EF4-FFF2-40B4-BE49-F238E27FC236}">
                <a16:creationId xmlns:a16="http://schemas.microsoft.com/office/drawing/2014/main" xmlns="" id="{46CC2A9F-15D2-5549-49D6-01C6AE650493}"/>
              </a:ext>
            </a:extLst>
          </p:cNvPr>
          <p:cNvSpPr txBox="1">
            <a:spLocks/>
          </p:cNvSpPr>
          <p:nvPr/>
        </p:nvSpPr>
        <p:spPr>
          <a:xfrm>
            <a:off x="235527" y="3976255"/>
            <a:ext cx="5153891" cy="22582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mic Sans MS" panose="030F0702030302020204" pitchFamily="66" charset="0"/>
                <a:ea typeface="Calibri" panose="020F0502020204030204" pitchFamily="34" charset="0"/>
                <a:cs typeface="+mn-cs"/>
              </a:rPr>
              <a:t> 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mic Sans MS" panose="030F0702030302020204" pitchFamily="66" charset="0"/>
                <a:ea typeface="Calibri" panose="020F0502020204030204" pitchFamily="34" charset="0"/>
                <a:cs typeface="+mn-cs"/>
              </a:rPr>
              <a:t>Русские игры отличались разнообразием, в них участвовали и дети, и взрослые, которые в редкие праздничные дни могли себе позволить повеселиться.</a:t>
            </a:r>
            <a:endParaRPr kumimoji="0" lang="ru-RU" sz="2400" b="0" i="0" u="none" strike="noStrike" kern="1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5528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D2E1997E-6F93-6D07-AF04-EF4B07F875D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654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6CC2A9F-15D2-5549-49D6-01C6AE6504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5527" y="1343891"/>
            <a:ext cx="4807527" cy="468283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kern="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400" kern="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2400" kern="1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играх ярко отражался образ жизни людей, их быт, труд, представления о чести, смелости, мужестве, желание обладать силой, ловкостью, выносливостью, быстротой и красотой движений, проявлять смекалку, выдержку, творческую выдумку, находчивость, волю и стремление к победе.</a:t>
            </a:r>
          </a:p>
          <a:p>
            <a:endParaRPr lang="ru-RU" sz="3600" kern="1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Picture 14">
            <a:extLst>
              <a:ext uri="{FF2B5EF4-FFF2-40B4-BE49-F238E27FC236}">
                <a16:creationId xmlns:a16="http://schemas.microsoft.com/office/drawing/2014/main" xmlns="" id="{7E9C4024-7964-46E7-3966-5F17730D932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633" t="3100" r="2923" b="5909"/>
          <a:stretch/>
        </p:blipFill>
        <p:spPr bwMode="auto">
          <a:xfrm>
            <a:off x="5167746" y="1096483"/>
            <a:ext cx="6732635" cy="47786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42992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1273</TotalTime>
  <Words>232</Words>
  <Application>Microsoft Office PowerPoint</Application>
  <PresentationFormat>Произвольный</PresentationFormat>
  <Paragraphs>18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Празднование  Святок на Руси</vt:lpstr>
      <vt:lpstr>Что такое Святки? </vt:lpstr>
      <vt:lpstr>Первый святочный праздник - Рождество</vt:lpstr>
      <vt:lpstr>Слайд 4</vt:lpstr>
      <vt:lpstr>Второй праздник Святок – Новый год (Васильев день)</vt:lpstr>
      <vt:lpstr>Слайд 6</vt:lpstr>
      <vt:lpstr>Третий праздник Святок - Крещение</vt:lpstr>
      <vt:lpstr>Русские народные подвижные игры</vt:lpstr>
      <vt:lpstr>Слайд 9</vt:lpstr>
      <vt:lpstr>Слайд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Русские народные игры и забавы</dc:title>
  <dc:creator>Татьяна Логинова</dc:creator>
  <cp:lastModifiedBy>Галина</cp:lastModifiedBy>
  <cp:revision>22</cp:revision>
  <dcterms:created xsi:type="dcterms:W3CDTF">2024-01-09T17:46:45Z</dcterms:created>
  <dcterms:modified xsi:type="dcterms:W3CDTF">2024-01-22T21:08:52Z</dcterms:modified>
</cp:coreProperties>
</file>