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1" r:id="rId5"/>
    <p:sldId id="267" r:id="rId6"/>
    <p:sldId id="264" r:id="rId7"/>
    <p:sldId id="268" r:id="rId8"/>
    <p:sldId id="269" r:id="rId9"/>
    <p:sldId id="266" r:id="rId10"/>
    <p:sldId id="265" r:id="rId11"/>
    <p:sldId id="272" r:id="rId12"/>
    <p:sldId id="260" r:id="rId13"/>
    <p:sldId id="262" r:id="rId14"/>
    <p:sldId id="263" r:id="rId15"/>
    <p:sldId id="270" r:id="rId16"/>
    <p:sldId id="284" r:id="rId17"/>
    <p:sldId id="271" r:id="rId18"/>
    <p:sldId id="277" r:id="rId19"/>
    <p:sldId id="283" r:id="rId20"/>
    <p:sldId id="286" r:id="rId21"/>
    <p:sldId id="285" r:id="rId22"/>
    <p:sldId id="273" r:id="rId23"/>
    <p:sldId id="287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264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4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2204864"/>
            <a:ext cx="4680520" cy="21602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Урок русского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языка 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в 3 классе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2037105" y="476672"/>
            <a:ext cx="3816424" cy="158417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Галерея открытых уроков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627784" y="4482890"/>
            <a:ext cx="2952328" cy="134860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Сидорова Людмила </a:t>
            </a:r>
            <a:r>
              <a:rPr lang="ru-RU" sz="2000" b="1" dirty="0" err="1" smtClean="0">
                <a:solidFill>
                  <a:srgbClr val="FF0000"/>
                </a:solidFill>
              </a:rPr>
              <a:t>Ринатовна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61653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26.04.2024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61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Что объединяет слова?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340768"/>
            <a:ext cx="57606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Шли</a:t>
            </a:r>
          </a:p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стояли</a:t>
            </a:r>
          </a:p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Пахло</a:t>
            </a:r>
          </a:p>
          <a:p>
            <a:pPr algn="ctr"/>
            <a:r>
              <a:rPr lang="ru-RU" sz="6000" b="1" dirty="0">
                <a:solidFill>
                  <a:srgbClr val="7030A0"/>
                </a:solidFill>
              </a:rPr>
              <a:t>р</a:t>
            </a:r>
            <a:r>
              <a:rPr lang="ru-RU" sz="6000" b="1" dirty="0" smtClean="0">
                <a:solidFill>
                  <a:srgbClr val="7030A0"/>
                </a:solidFill>
              </a:rPr>
              <a:t>аздался</a:t>
            </a:r>
          </a:p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летел</a:t>
            </a:r>
          </a:p>
          <a:p>
            <a:pPr algn="ctr"/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Правило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75048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Глагол </a:t>
            </a:r>
            <a:r>
              <a:rPr lang="ru-RU" sz="4800" b="1" dirty="0">
                <a:solidFill>
                  <a:srgbClr val="7030A0"/>
                </a:solidFill>
              </a:rPr>
              <a:t>– </a:t>
            </a:r>
            <a:r>
              <a:rPr lang="ru-RU" sz="4800" b="1" dirty="0" smtClean="0">
                <a:solidFill>
                  <a:srgbClr val="7030A0"/>
                </a:solidFill>
              </a:rPr>
              <a:t>это </a:t>
            </a:r>
            <a:r>
              <a:rPr lang="ru-RU" sz="4800" b="1" dirty="0" smtClean="0">
                <a:solidFill>
                  <a:srgbClr val="FF0000"/>
                </a:solidFill>
              </a:rPr>
              <a:t>?????</a:t>
            </a:r>
            <a:r>
              <a:rPr lang="ru-RU" sz="4800" b="1" dirty="0" smtClean="0">
                <a:solidFill>
                  <a:srgbClr val="7030A0"/>
                </a:solidFill>
              </a:rPr>
              <a:t> </a:t>
            </a:r>
            <a:r>
              <a:rPr lang="ru-RU" sz="4800" b="1" dirty="0">
                <a:solidFill>
                  <a:srgbClr val="7030A0"/>
                </a:solidFill>
              </a:rPr>
              <a:t>часть речи, которая </a:t>
            </a:r>
            <a:r>
              <a:rPr lang="ru-RU" sz="4800" b="1" dirty="0" smtClean="0">
                <a:solidFill>
                  <a:srgbClr val="7030A0"/>
                </a:solidFill>
              </a:rPr>
              <a:t>обозначает </a:t>
            </a:r>
            <a:r>
              <a:rPr lang="ru-RU" sz="4800" b="1" dirty="0" smtClean="0">
                <a:solidFill>
                  <a:srgbClr val="FF0000"/>
                </a:solidFill>
              </a:rPr>
              <a:t>??????</a:t>
            </a:r>
            <a:r>
              <a:rPr lang="ru-RU" sz="4800" b="1" u="sng" dirty="0" smtClean="0">
                <a:solidFill>
                  <a:srgbClr val="7030A0"/>
                </a:solidFill>
              </a:rPr>
              <a:t> </a:t>
            </a:r>
            <a:r>
              <a:rPr lang="ru-RU" sz="4800" b="1" u="sng" dirty="0">
                <a:solidFill>
                  <a:srgbClr val="7030A0"/>
                </a:solidFill>
              </a:rPr>
              <a:t>предмета</a:t>
            </a:r>
            <a:r>
              <a:rPr lang="ru-RU" sz="4800" b="1" dirty="0">
                <a:solidFill>
                  <a:srgbClr val="7030A0"/>
                </a:solidFill>
              </a:rPr>
              <a:t> и отвечает в начальной форме на вопросы </a:t>
            </a:r>
            <a:r>
              <a:rPr lang="ru-RU" sz="4800" b="1" dirty="0">
                <a:solidFill>
                  <a:srgbClr val="00B050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????????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80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Правило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7504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Глагол </a:t>
            </a:r>
            <a:r>
              <a:rPr lang="ru-RU" sz="4800" b="1" dirty="0">
                <a:solidFill>
                  <a:srgbClr val="7030A0"/>
                </a:solidFill>
              </a:rPr>
              <a:t>– это </a:t>
            </a:r>
            <a:r>
              <a:rPr lang="ru-RU" sz="4800" b="1" u="sng" dirty="0">
                <a:solidFill>
                  <a:srgbClr val="FF0000"/>
                </a:solidFill>
              </a:rPr>
              <a:t>самостоятельная</a:t>
            </a:r>
            <a:r>
              <a:rPr lang="ru-RU" sz="4800" b="1" u="sng" dirty="0">
                <a:solidFill>
                  <a:srgbClr val="7030A0"/>
                </a:solidFill>
              </a:rPr>
              <a:t> часть </a:t>
            </a:r>
            <a:r>
              <a:rPr lang="ru-RU" sz="4800" b="1" dirty="0">
                <a:solidFill>
                  <a:srgbClr val="7030A0"/>
                </a:solidFill>
              </a:rPr>
              <a:t>речи, которая обозначает </a:t>
            </a:r>
            <a:r>
              <a:rPr lang="ru-RU" sz="4800" b="1" u="sng" dirty="0" smtClean="0">
                <a:solidFill>
                  <a:srgbClr val="FF0000"/>
                </a:solidFill>
              </a:rPr>
              <a:t>действие</a:t>
            </a:r>
            <a:r>
              <a:rPr lang="ru-RU" sz="4800" b="1" u="sng" dirty="0" smtClean="0">
                <a:solidFill>
                  <a:srgbClr val="7030A0"/>
                </a:solidFill>
              </a:rPr>
              <a:t> </a:t>
            </a:r>
            <a:r>
              <a:rPr lang="ru-RU" sz="4800" b="1" u="sng" dirty="0">
                <a:solidFill>
                  <a:srgbClr val="7030A0"/>
                </a:solidFill>
              </a:rPr>
              <a:t>предмета</a:t>
            </a:r>
            <a:r>
              <a:rPr lang="ru-RU" sz="4800" b="1" dirty="0">
                <a:solidFill>
                  <a:srgbClr val="7030A0"/>
                </a:solidFill>
              </a:rPr>
              <a:t> и отвечает в начальной форме на вопросы </a:t>
            </a:r>
          </a:p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Что делать? Что сделать?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7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Тема урока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5025" y="2132856"/>
            <a:ext cx="49552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</a:rPr>
              <a:t>Части речи. </a:t>
            </a:r>
            <a:r>
              <a:rPr lang="ru-RU" sz="7200" b="1" dirty="0" smtClean="0">
                <a:solidFill>
                  <a:srgbClr val="00B050"/>
                </a:solidFill>
              </a:rPr>
              <a:t>Глагол.</a:t>
            </a:r>
            <a:endParaRPr lang="ru-RU" sz="7200" b="1" dirty="0">
              <a:solidFill>
                <a:srgbClr val="00B05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231740" y="4385558"/>
            <a:ext cx="4680520" cy="201622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Наблюдение за написанием окончаний глаголов в прошедшем времени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19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Цель урока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180221"/>
            <a:ext cx="68113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Наблюдать за изменениями окончаний у глаголов в прошедшем времени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4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15841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От какого слова произошло слово глагол?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2492896"/>
            <a:ext cx="83529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</a:rPr>
              <a:t>В старину </a:t>
            </a:r>
            <a:r>
              <a:rPr lang="ru-RU" sz="6600" b="1" dirty="0" err="1" smtClean="0">
                <a:solidFill>
                  <a:srgbClr val="7030A0"/>
                </a:solidFill>
              </a:rPr>
              <a:t>глаголить</a:t>
            </a:r>
            <a:r>
              <a:rPr lang="ru-RU" sz="6600" b="1" dirty="0" smtClean="0">
                <a:solidFill>
                  <a:srgbClr val="7030A0"/>
                </a:solidFill>
              </a:rPr>
              <a:t> означало «говорить».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80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568" y="116632"/>
            <a:ext cx="9170568" cy="6643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Минутка чистописания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29042" y="3356992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Словарная работа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4693" r="51644" b="50656"/>
          <a:stretch/>
        </p:blipFill>
        <p:spPr bwMode="auto">
          <a:xfrm>
            <a:off x="4826029" y="1346912"/>
            <a:ext cx="2941961" cy="193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14264" r="53053" b="76588"/>
          <a:stretch/>
        </p:blipFill>
        <p:spPr bwMode="auto">
          <a:xfrm>
            <a:off x="1238712" y="1976120"/>
            <a:ext cx="2854280" cy="39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38712" y="4365104"/>
            <a:ext cx="6529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1"/>
                </a:solidFill>
                <a:latin typeface="Propisi" pitchFamily="2" charset="0"/>
              </a:rPr>
              <a:t>На стене изобразил..  солнце причудливый мотив</a:t>
            </a:r>
            <a:r>
              <a:rPr lang="ru-RU" sz="4400" dirty="0" smtClean="0">
                <a:latin typeface="Propisi" pitchFamily="2" charset="0"/>
              </a:rPr>
              <a:t>. </a:t>
            </a:r>
            <a:endParaRPr lang="ru-RU" sz="4400" dirty="0">
              <a:latin typeface="Propis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1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Придумайте глаголы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75048"/>
            <a:ext cx="6107832" cy="5527222"/>
          </a:xfrm>
          <a:prstGeom prst="ellipse">
            <a:avLst/>
          </a:prstGeom>
          <a:ln w="57150">
            <a:solidFill>
              <a:schemeClr val="accent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55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Как аршин проглотить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03903"/>
            <a:ext cx="4211788" cy="41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019657" y="5629938"/>
            <a:ext cx="6845923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Двигаться очень прямо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267744" y="6381328"/>
            <a:ext cx="2704366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972110" y="1052736"/>
            <a:ext cx="292064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66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1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Не разлить водой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19657" y="5629938"/>
            <a:ext cx="6845923" cy="111143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Не могут жить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друг без друга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483768" y="1040152"/>
            <a:ext cx="288032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563888" y="6084194"/>
            <a:ext cx="367289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http://oflameron.ucoz.ru/_pu/7/933244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718" y="1253057"/>
            <a:ext cx="3418564" cy="435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22" name="Picture 2" descr="http://img-f.photosight.ru/d06/4433579_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8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133773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949147" y="313165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Лесная тропинка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8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9652" y="2250461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https://learningapps.org/27149425</a:t>
            </a:r>
            <a:endParaRPr lang="ru-RU" sz="32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129614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Игра на закрепление материала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qrcoder.ru/code/?https%3A%2F%2Flearningapps.org%2F27149425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3068960"/>
            <a:ext cx="2273796" cy="227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07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Работа по учебнику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789040"/>
            <a:ext cx="3168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Стр. 104 упражнение 178</a:t>
            </a:r>
            <a:endParaRPr lang="ru-RU" sz="3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8476" y="1484784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Работа в парах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62798"/>
            <a:ext cx="4824535" cy="361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32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3339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Итог урока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18" y="1175048"/>
            <a:ext cx="8352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-Какие части речи вы уже знаете?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025" y="2744708"/>
            <a:ext cx="8352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-Расскажите про них правила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585" y="3462392"/>
            <a:ext cx="8352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-Приведите примеры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46769" y="4293389"/>
            <a:ext cx="6696743" cy="914400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6868" y="5373216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Стр. 102 упражнение 172 (по желанию нарисовать рисунок «Действие глагола)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6776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Итог урока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8497" y="2132856"/>
            <a:ext cx="6102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https://</a:t>
            </a:r>
            <a:r>
              <a:rPr lang="en-US" sz="3600" dirty="0" smtClean="0"/>
              <a:t>learningapps.org/watch?v=pb997tzma24</a:t>
            </a:r>
            <a:endParaRPr lang="ru-RU" sz="3600" dirty="0" smtClean="0"/>
          </a:p>
          <a:p>
            <a:endParaRPr lang="ru-RU" dirty="0"/>
          </a:p>
        </p:txBody>
      </p:sp>
      <p:pic>
        <p:nvPicPr>
          <p:cNvPr id="3074" name="Picture 2" descr="http://qrcoder.ru/code/?https%3A%2F%2Flearningapps.org%2Fwatch%3Fv%3Dpb997tzma24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46120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48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115615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Рефлексия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 t="15266" r="5000" b="5047"/>
          <a:stretch/>
        </p:blipFill>
        <p:spPr bwMode="auto">
          <a:xfrm>
            <a:off x="1043608" y="1479600"/>
            <a:ext cx="7469370" cy="477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5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5085184"/>
            <a:ext cx="1584176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124744"/>
            <a:ext cx="84249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, serif"/>
              </a:rPr>
              <a:t>   </a:t>
            </a:r>
            <a:r>
              <a:rPr lang="ru-RU" sz="3600" b="1" dirty="0" smtClean="0">
                <a:latin typeface="Times New Roman, serif"/>
              </a:rPr>
              <a:t>Мы </a:t>
            </a:r>
            <a:r>
              <a:rPr lang="ru-RU" sz="3600" b="1" dirty="0">
                <a:latin typeface="Times New Roman, serif"/>
              </a:rPr>
              <a:t>шли </a:t>
            </a:r>
            <a:r>
              <a:rPr lang="ru-RU" sz="3600" b="1" dirty="0" smtClean="0">
                <a:latin typeface="Times New Roman, serif"/>
              </a:rPr>
              <a:t>по л(</a:t>
            </a:r>
            <a:r>
              <a:rPr lang="ru-RU" sz="3600" b="1" dirty="0" err="1" smtClean="0">
                <a:latin typeface="Times New Roman, serif"/>
              </a:rPr>
              <a:t>и,е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сной</a:t>
            </a:r>
            <a:r>
              <a:rPr lang="ru-RU" sz="3600" b="1" dirty="0" smtClean="0">
                <a:latin typeface="Times New Roman, serif"/>
              </a:rPr>
              <a:t> </a:t>
            </a:r>
            <a:r>
              <a:rPr lang="ru-RU" sz="3600" b="1" dirty="0" err="1" smtClean="0">
                <a:latin typeface="Times New Roman, serif"/>
              </a:rPr>
              <a:t>тр</a:t>
            </a:r>
            <a:r>
              <a:rPr lang="ru-RU" sz="3600" b="1" dirty="0" smtClean="0">
                <a:latin typeface="Times New Roman, serif"/>
              </a:rPr>
              <a:t>(</a:t>
            </a:r>
            <a:r>
              <a:rPr lang="ru-RU" sz="3600" b="1" dirty="0" err="1" smtClean="0">
                <a:latin typeface="Times New Roman, serif"/>
              </a:rPr>
              <a:t>а,о</a:t>
            </a:r>
            <a:r>
              <a:rPr lang="ru-RU" sz="3600" b="1" dirty="0" smtClean="0">
                <a:latin typeface="Times New Roman, serif"/>
              </a:rPr>
              <a:t>)пинке</a:t>
            </a:r>
            <a:r>
              <a:rPr lang="ru-RU" sz="3600" b="1" dirty="0">
                <a:latin typeface="Times New Roman, serif"/>
              </a:rPr>
              <a:t>. </a:t>
            </a:r>
            <a:r>
              <a:rPr lang="ru-RU" sz="3600" b="1" dirty="0" smtClean="0">
                <a:latin typeface="Times New Roman, serif"/>
              </a:rPr>
              <a:t>По </a:t>
            </a:r>
            <a:r>
              <a:rPr lang="ru-RU" sz="3600" b="1" dirty="0" err="1" smtClean="0">
                <a:latin typeface="Times New Roman, serif"/>
              </a:rPr>
              <a:t>ст</a:t>
            </a:r>
            <a:r>
              <a:rPr lang="ru-RU" sz="3600" b="1" dirty="0" smtClean="0">
                <a:latin typeface="Times New Roman, serif"/>
              </a:rPr>
              <a:t>(</a:t>
            </a:r>
            <a:r>
              <a:rPr lang="ru-RU" sz="3600" b="1" dirty="0" err="1" smtClean="0">
                <a:latin typeface="Times New Roman, serif"/>
              </a:rPr>
              <a:t>а,о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ронам</a:t>
            </a:r>
            <a:r>
              <a:rPr lang="ru-RU" sz="3600" b="1" dirty="0" smtClean="0">
                <a:latin typeface="Times New Roman, serif"/>
              </a:rPr>
              <a:t> сто(</a:t>
            </a:r>
            <a:r>
              <a:rPr lang="ru-RU" sz="3600" b="1" dirty="0" err="1" smtClean="0">
                <a:latin typeface="Times New Roman, serif"/>
              </a:rPr>
              <a:t>а,о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яли</a:t>
            </a:r>
            <a:r>
              <a:rPr lang="ru-RU" sz="3600" b="1" dirty="0" smtClean="0">
                <a:latin typeface="Times New Roman, serif"/>
              </a:rPr>
              <a:t> м(</a:t>
            </a:r>
            <a:r>
              <a:rPr lang="ru-RU" sz="3600" b="1" dirty="0" err="1" smtClean="0">
                <a:latin typeface="Times New Roman, serif"/>
              </a:rPr>
              <a:t>а,о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лодые</a:t>
            </a:r>
            <a:r>
              <a:rPr lang="ru-RU" sz="3600" b="1" dirty="0" smtClean="0">
                <a:latin typeface="Times New Roman, serif"/>
              </a:rPr>
              <a:t> </a:t>
            </a:r>
            <a:r>
              <a:rPr lang="ru-RU" sz="3600" b="1" dirty="0" err="1" smtClean="0">
                <a:latin typeface="Times New Roman, serif"/>
              </a:rPr>
              <a:t>берё</a:t>
            </a:r>
            <a:r>
              <a:rPr lang="ru-RU" sz="3600" b="1" dirty="0" smtClean="0">
                <a:latin typeface="Times New Roman, serif"/>
              </a:rPr>
              <a:t>(</a:t>
            </a:r>
            <a:r>
              <a:rPr lang="ru-RU" sz="3600" b="1" dirty="0" err="1" smtClean="0">
                <a:latin typeface="Times New Roman, serif"/>
              </a:rPr>
              <a:t>с,з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ки</a:t>
            </a:r>
            <a:r>
              <a:rPr lang="ru-RU" sz="3600" b="1" dirty="0" smtClean="0">
                <a:latin typeface="Times New Roman, serif"/>
              </a:rPr>
              <a:t>. </a:t>
            </a:r>
            <a:r>
              <a:rPr lang="ru-RU" sz="3600" b="1" dirty="0">
                <a:latin typeface="Times New Roman, serif"/>
              </a:rPr>
              <a:t>Пахло </a:t>
            </a:r>
            <a:r>
              <a:rPr lang="ru-RU" sz="3600" b="1" dirty="0" err="1" smtClean="0">
                <a:latin typeface="Times New Roman, serif"/>
              </a:rPr>
              <a:t>гр</a:t>
            </a:r>
            <a:r>
              <a:rPr lang="ru-RU" sz="3600" b="1" dirty="0" smtClean="0">
                <a:latin typeface="Times New Roman, serif"/>
              </a:rPr>
              <a:t>(</a:t>
            </a:r>
            <a:r>
              <a:rPr lang="ru-RU" sz="3600" b="1" dirty="0" err="1" smtClean="0">
                <a:latin typeface="Times New Roman, serif"/>
              </a:rPr>
              <a:t>и,е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бами</a:t>
            </a:r>
            <a:r>
              <a:rPr lang="ru-RU" sz="3600" b="1" dirty="0" smtClean="0">
                <a:latin typeface="Times New Roman, serif"/>
              </a:rPr>
              <a:t> </a:t>
            </a:r>
            <a:r>
              <a:rPr lang="ru-RU" sz="3600" b="1" dirty="0">
                <a:latin typeface="Times New Roman, serif"/>
              </a:rPr>
              <a:t>и </a:t>
            </a:r>
            <a:r>
              <a:rPr lang="ru-RU" sz="3600" b="1" dirty="0" smtClean="0">
                <a:latin typeface="Times New Roman, serif"/>
              </a:rPr>
              <a:t>л(</a:t>
            </a:r>
            <a:r>
              <a:rPr lang="ru-RU" sz="3600" b="1" dirty="0" err="1" smtClean="0">
                <a:latin typeface="Times New Roman, serif"/>
              </a:rPr>
              <a:t>и,е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ствой</a:t>
            </a:r>
            <a:r>
              <a:rPr lang="ru-RU" sz="3600" b="1" dirty="0" smtClean="0">
                <a:latin typeface="Times New Roman, serif"/>
              </a:rPr>
              <a:t>. </a:t>
            </a:r>
            <a:r>
              <a:rPr lang="ru-RU" sz="3600" b="1" dirty="0">
                <a:latin typeface="Times New Roman, serif"/>
              </a:rPr>
              <a:t>Над </a:t>
            </a:r>
            <a:r>
              <a:rPr lang="ru-RU" sz="3600" b="1" dirty="0" smtClean="0">
                <a:latin typeface="Times New Roman, serif"/>
              </a:rPr>
              <a:t>г(</a:t>
            </a:r>
            <a:r>
              <a:rPr lang="ru-RU" sz="3600" b="1" dirty="0" err="1" smtClean="0">
                <a:latin typeface="Times New Roman, serif"/>
              </a:rPr>
              <a:t>о,а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ловой</a:t>
            </a:r>
            <a:r>
              <a:rPr lang="ru-RU" sz="3600" b="1" dirty="0" smtClean="0">
                <a:latin typeface="Times New Roman, serif"/>
              </a:rPr>
              <a:t> </a:t>
            </a:r>
            <a:r>
              <a:rPr lang="ru-RU" sz="3600" b="1" dirty="0">
                <a:latin typeface="Times New Roman, serif"/>
              </a:rPr>
              <a:t>раздался </a:t>
            </a:r>
            <a:r>
              <a:rPr lang="ru-RU" sz="3600" b="1" dirty="0" smtClean="0">
                <a:latin typeface="Times New Roman, serif"/>
              </a:rPr>
              <a:t>протяжный </a:t>
            </a:r>
            <a:r>
              <a:rPr lang="ru-RU" sz="3600" b="1" dirty="0">
                <a:latin typeface="Times New Roman, serif"/>
              </a:rPr>
              <a:t>крик. Это высоко в небе </a:t>
            </a:r>
            <a:r>
              <a:rPr lang="ru-RU" sz="3600" b="1" dirty="0" smtClean="0">
                <a:latin typeface="Times New Roman, serif"/>
              </a:rPr>
              <a:t>л(</a:t>
            </a:r>
            <a:r>
              <a:rPr lang="ru-RU" sz="3600" b="1" dirty="0" err="1" smtClean="0">
                <a:latin typeface="Times New Roman, serif"/>
              </a:rPr>
              <a:t>и,е</a:t>
            </a:r>
            <a:r>
              <a:rPr lang="ru-RU" sz="3600" b="1" dirty="0" smtClean="0">
                <a:latin typeface="Times New Roman, serif"/>
              </a:rPr>
              <a:t>)тел б(</a:t>
            </a:r>
            <a:r>
              <a:rPr lang="ru-RU" sz="3600" b="1" dirty="0" err="1" smtClean="0">
                <a:latin typeface="Times New Roman, serif"/>
              </a:rPr>
              <a:t>о,а</a:t>
            </a:r>
            <a:r>
              <a:rPr lang="ru-RU" sz="3600" b="1" dirty="0" smtClean="0">
                <a:latin typeface="Times New Roman, serif"/>
              </a:rPr>
              <a:t>)</a:t>
            </a:r>
            <a:r>
              <a:rPr lang="ru-RU" sz="3600" b="1" dirty="0" err="1" smtClean="0">
                <a:latin typeface="Times New Roman, serif"/>
              </a:rPr>
              <a:t>льшой</a:t>
            </a:r>
            <a:r>
              <a:rPr lang="ru-RU" sz="3600" b="1" dirty="0" smtClean="0">
                <a:latin typeface="Times New Roman, serif"/>
              </a:rPr>
              <a:t> к(</a:t>
            </a:r>
            <a:r>
              <a:rPr lang="ru-RU" sz="3600" b="1" dirty="0" err="1" smtClean="0">
                <a:latin typeface="Times New Roman, serif"/>
              </a:rPr>
              <a:t>о,а</a:t>
            </a:r>
            <a:r>
              <a:rPr lang="ru-RU" sz="3600" b="1" dirty="0" smtClean="0">
                <a:latin typeface="Times New Roman, serif"/>
              </a:rPr>
              <a:t>)сяк </a:t>
            </a:r>
            <a:r>
              <a:rPr lang="ru-RU" sz="3600" b="1" dirty="0">
                <a:latin typeface="Times New Roman, serif"/>
              </a:rPr>
              <a:t>журавлей. Птицы </a:t>
            </a:r>
            <a:r>
              <a:rPr lang="ru-RU" sz="3600" b="1" dirty="0" smtClean="0">
                <a:latin typeface="Times New Roman, serif"/>
              </a:rPr>
              <a:t>пол(</a:t>
            </a:r>
            <a:r>
              <a:rPr lang="ru-RU" sz="3600" b="1" dirty="0" err="1" smtClean="0">
                <a:latin typeface="Times New Roman, serif"/>
              </a:rPr>
              <a:t>и,е</a:t>
            </a:r>
            <a:r>
              <a:rPr lang="ru-RU" sz="3600" b="1" dirty="0" smtClean="0">
                <a:latin typeface="Times New Roman, serif"/>
              </a:rPr>
              <a:t>) </a:t>
            </a:r>
            <a:r>
              <a:rPr lang="ru-RU" sz="3600" b="1" dirty="0" err="1" smtClean="0">
                <a:latin typeface="Times New Roman, serif"/>
              </a:rPr>
              <a:t>тели</a:t>
            </a:r>
            <a:r>
              <a:rPr lang="ru-RU" sz="3600" b="1" dirty="0" smtClean="0">
                <a:latin typeface="Times New Roman, serif"/>
              </a:rPr>
              <a:t> на ю(</a:t>
            </a:r>
            <a:r>
              <a:rPr lang="ru-RU" sz="3600" b="1" dirty="0" err="1" smtClean="0">
                <a:latin typeface="Times New Roman, serif"/>
              </a:rPr>
              <a:t>г,к</a:t>
            </a:r>
            <a:r>
              <a:rPr lang="ru-RU" sz="3600" b="1" dirty="0" smtClean="0">
                <a:latin typeface="Times New Roman, serif"/>
              </a:rPr>
              <a:t>).</a:t>
            </a:r>
            <a:endParaRPr lang="ru-RU" sz="3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398286"/>
            <a:ext cx="8064895" cy="79208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Лесная тропинка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41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Что объединяет слова?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340768"/>
            <a:ext cx="5472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Тропинке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с</a:t>
            </a:r>
            <a:r>
              <a:rPr lang="ru-RU" sz="4800" b="1" dirty="0" smtClean="0">
                <a:solidFill>
                  <a:srgbClr val="7030A0"/>
                </a:solidFill>
              </a:rPr>
              <a:t>торонам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б</a:t>
            </a:r>
            <a:r>
              <a:rPr lang="ru-RU" sz="4800" b="1" dirty="0" smtClean="0">
                <a:solidFill>
                  <a:srgbClr val="7030A0"/>
                </a:solidFill>
              </a:rPr>
              <a:t>ерёзки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г</a:t>
            </a:r>
            <a:r>
              <a:rPr lang="ru-RU" sz="4800" b="1" dirty="0" smtClean="0">
                <a:solidFill>
                  <a:srgbClr val="7030A0"/>
                </a:solidFill>
              </a:rPr>
              <a:t>рибами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к</a:t>
            </a:r>
            <a:r>
              <a:rPr lang="ru-RU" sz="4800" b="1" dirty="0" smtClean="0">
                <a:solidFill>
                  <a:srgbClr val="7030A0"/>
                </a:solidFill>
              </a:rPr>
              <a:t>осяк</a:t>
            </a:r>
          </a:p>
          <a:p>
            <a:pPr algn="ctr"/>
            <a:r>
              <a:rPr lang="ru-RU" sz="4800" b="1" dirty="0">
                <a:solidFill>
                  <a:srgbClr val="7030A0"/>
                </a:solidFill>
              </a:rPr>
              <a:t>ж</a:t>
            </a:r>
            <a:r>
              <a:rPr lang="ru-RU" sz="4800" b="1" dirty="0" smtClean="0">
                <a:solidFill>
                  <a:srgbClr val="7030A0"/>
                </a:solidFill>
              </a:rPr>
              <a:t>уравлей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юг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2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Правило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59" y="1175048"/>
            <a:ext cx="79928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B050"/>
                </a:solidFill>
              </a:rPr>
              <a:t>Имя существительное </a:t>
            </a:r>
            <a:r>
              <a:rPr lang="ru-RU" sz="4800" b="1" dirty="0">
                <a:solidFill>
                  <a:srgbClr val="7030A0"/>
                </a:solidFill>
              </a:rPr>
              <a:t>– это </a:t>
            </a:r>
            <a:r>
              <a:rPr lang="ru-RU" sz="4800" b="1" dirty="0">
                <a:solidFill>
                  <a:srgbClr val="FF0000"/>
                </a:solidFill>
              </a:rPr>
              <a:t>????? </a:t>
            </a:r>
            <a:r>
              <a:rPr lang="ru-RU" sz="4800" b="1" dirty="0">
                <a:solidFill>
                  <a:srgbClr val="7030A0"/>
                </a:solidFill>
              </a:rPr>
              <a:t>речи, которая обозначает</a:t>
            </a:r>
            <a:r>
              <a:rPr lang="ru-RU" sz="4800" b="1" dirty="0">
                <a:solidFill>
                  <a:srgbClr val="FF0000"/>
                </a:solidFill>
              </a:rPr>
              <a:t>?????</a:t>
            </a:r>
            <a:r>
              <a:rPr lang="ru-RU" sz="4800" b="1" dirty="0">
                <a:solidFill>
                  <a:srgbClr val="7030A0"/>
                </a:solidFill>
              </a:rPr>
              <a:t> и отвечает в начальной форме на вопросы 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</a:rPr>
              <a:t>?????</a:t>
            </a:r>
          </a:p>
        </p:txBody>
      </p:sp>
    </p:spTree>
    <p:extLst>
      <p:ext uri="{BB962C8B-B14F-4D97-AF65-F5344CB8AC3E}">
        <p14:creationId xmlns:p14="http://schemas.microsoft.com/office/powerpoint/2010/main" val="27402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Правило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980728"/>
            <a:ext cx="89606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u="sng" dirty="0">
                <a:solidFill>
                  <a:srgbClr val="00B050"/>
                </a:solidFill>
              </a:rPr>
              <a:t>Имя существительное </a:t>
            </a:r>
            <a:r>
              <a:rPr lang="ru-RU" sz="4800" b="1" dirty="0">
                <a:solidFill>
                  <a:srgbClr val="7030A0"/>
                </a:solidFill>
              </a:rPr>
              <a:t>– это </a:t>
            </a:r>
            <a:r>
              <a:rPr lang="ru-RU" sz="4800" b="1" dirty="0">
                <a:solidFill>
                  <a:srgbClr val="FF0000"/>
                </a:solidFill>
              </a:rPr>
              <a:t>самостоятельная часть </a:t>
            </a:r>
            <a:r>
              <a:rPr lang="ru-RU" sz="4800" b="1" dirty="0">
                <a:solidFill>
                  <a:srgbClr val="7030A0"/>
                </a:solidFill>
              </a:rPr>
              <a:t>речи, которая обозначает </a:t>
            </a:r>
            <a:r>
              <a:rPr lang="ru-RU" sz="4800" b="1" dirty="0">
                <a:solidFill>
                  <a:srgbClr val="FF0000"/>
                </a:solidFill>
              </a:rPr>
              <a:t>предмет </a:t>
            </a:r>
            <a:r>
              <a:rPr lang="ru-RU" sz="4800" b="1" dirty="0">
                <a:solidFill>
                  <a:srgbClr val="7030A0"/>
                </a:solidFill>
              </a:rPr>
              <a:t>и отвечает в начальной форме на вопросы </a:t>
            </a:r>
          </a:p>
          <a:p>
            <a:pPr lvl="0" algn="ctr"/>
            <a:r>
              <a:rPr lang="ru-RU" sz="4800" b="1" dirty="0">
                <a:solidFill>
                  <a:srgbClr val="00B050"/>
                </a:solidFill>
              </a:rPr>
              <a:t>кто? что?</a:t>
            </a:r>
          </a:p>
        </p:txBody>
      </p:sp>
    </p:spTree>
    <p:extLst>
      <p:ext uri="{BB962C8B-B14F-4D97-AF65-F5344CB8AC3E}">
        <p14:creationId xmlns:p14="http://schemas.microsoft.com/office/powerpoint/2010/main" val="239197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Что объединяет слова?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1348026"/>
            <a:ext cx="53285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Лесной</a:t>
            </a:r>
          </a:p>
          <a:p>
            <a:pPr algn="ctr"/>
            <a:r>
              <a:rPr lang="ru-RU" sz="6000" b="1" dirty="0">
                <a:solidFill>
                  <a:srgbClr val="7030A0"/>
                </a:solidFill>
              </a:rPr>
              <a:t>м</a:t>
            </a:r>
            <a:r>
              <a:rPr lang="ru-RU" sz="6000" b="1" dirty="0" smtClean="0">
                <a:solidFill>
                  <a:srgbClr val="7030A0"/>
                </a:solidFill>
              </a:rPr>
              <a:t>олодые</a:t>
            </a:r>
          </a:p>
          <a:p>
            <a:pPr algn="ctr"/>
            <a:r>
              <a:rPr lang="ru-RU" sz="6000" b="1" dirty="0">
                <a:solidFill>
                  <a:srgbClr val="7030A0"/>
                </a:solidFill>
              </a:rPr>
              <a:t>п</a:t>
            </a:r>
            <a:r>
              <a:rPr lang="ru-RU" sz="6000" b="1" dirty="0" smtClean="0">
                <a:solidFill>
                  <a:srgbClr val="7030A0"/>
                </a:solidFill>
              </a:rPr>
              <a:t>ротяжный</a:t>
            </a:r>
          </a:p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большой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07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Правило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68760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>
                <a:solidFill>
                  <a:srgbClr val="00B050"/>
                </a:solidFill>
              </a:rPr>
              <a:t>Имя прилагательное </a:t>
            </a:r>
            <a:r>
              <a:rPr lang="ru-RU" sz="4800" b="1" dirty="0">
                <a:solidFill>
                  <a:srgbClr val="7030A0"/>
                </a:solidFill>
              </a:rPr>
              <a:t>– это </a:t>
            </a:r>
            <a:r>
              <a:rPr lang="ru-RU" sz="4800" b="1" dirty="0">
                <a:solidFill>
                  <a:srgbClr val="FF0000"/>
                </a:solidFill>
              </a:rPr>
              <a:t>?????</a:t>
            </a:r>
            <a:r>
              <a:rPr lang="ru-RU" sz="4800" b="1" dirty="0">
                <a:solidFill>
                  <a:srgbClr val="7030A0"/>
                </a:solidFill>
              </a:rPr>
              <a:t>речи, которая обозначает </a:t>
            </a:r>
            <a:r>
              <a:rPr lang="ru-RU" sz="4800" b="1" dirty="0">
                <a:solidFill>
                  <a:srgbClr val="FF0000"/>
                </a:solidFill>
              </a:rPr>
              <a:t>??????</a:t>
            </a:r>
            <a:r>
              <a:rPr lang="ru-RU" sz="4800" b="1" dirty="0">
                <a:solidFill>
                  <a:srgbClr val="7030A0"/>
                </a:solidFill>
              </a:rPr>
              <a:t> предмета и отвечает в начальной форме на вопросы </a:t>
            </a:r>
          </a:p>
          <a:p>
            <a:pPr algn="ctr"/>
            <a:r>
              <a:rPr lang="ru-RU" sz="4800" b="1" dirty="0">
                <a:solidFill>
                  <a:srgbClr val="FF0000"/>
                </a:solidFill>
              </a:rPr>
              <a:t>?????</a:t>
            </a:r>
          </a:p>
        </p:txBody>
      </p:sp>
    </p:spTree>
    <p:extLst>
      <p:ext uri="{BB962C8B-B14F-4D97-AF65-F5344CB8AC3E}">
        <p14:creationId xmlns:p14="http://schemas.microsoft.com/office/powerpoint/2010/main" val="40381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979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" y="5157192"/>
            <a:ext cx="2060104" cy="154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34972" y="260648"/>
            <a:ext cx="7569475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Правило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405416"/>
            <a:ext cx="88914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>
                <a:solidFill>
                  <a:srgbClr val="0070C0"/>
                </a:solidFill>
              </a:rPr>
              <a:t>Имя прилагательное </a:t>
            </a:r>
            <a:r>
              <a:rPr lang="ru-RU" sz="4800" b="1" dirty="0">
                <a:solidFill>
                  <a:srgbClr val="7030A0"/>
                </a:solidFill>
              </a:rPr>
              <a:t>– это </a:t>
            </a:r>
            <a:r>
              <a:rPr lang="ru-RU" sz="4800" b="1" u="sng" dirty="0">
                <a:solidFill>
                  <a:srgbClr val="FF0000"/>
                </a:solidFill>
              </a:rPr>
              <a:t>самостоятельная</a:t>
            </a:r>
            <a:r>
              <a:rPr lang="ru-RU" sz="4800" b="1" u="sng" dirty="0">
                <a:solidFill>
                  <a:srgbClr val="7030A0"/>
                </a:solidFill>
              </a:rPr>
              <a:t> часть </a:t>
            </a:r>
            <a:r>
              <a:rPr lang="ru-RU" sz="4800" b="1" dirty="0">
                <a:solidFill>
                  <a:srgbClr val="7030A0"/>
                </a:solidFill>
              </a:rPr>
              <a:t>речи, которая обозначает </a:t>
            </a:r>
            <a:r>
              <a:rPr lang="ru-RU" sz="4800" b="1" u="sng" dirty="0">
                <a:solidFill>
                  <a:srgbClr val="FF0000"/>
                </a:solidFill>
              </a:rPr>
              <a:t>признак</a:t>
            </a:r>
            <a:r>
              <a:rPr lang="ru-RU" sz="4800" b="1" u="sng" dirty="0">
                <a:solidFill>
                  <a:srgbClr val="7030A0"/>
                </a:solidFill>
              </a:rPr>
              <a:t> предмета</a:t>
            </a:r>
            <a:r>
              <a:rPr lang="ru-RU" sz="4800" b="1" dirty="0">
                <a:solidFill>
                  <a:srgbClr val="7030A0"/>
                </a:solidFill>
              </a:rPr>
              <a:t> и отвечает в начальной форме на вопросы </a:t>
            </a:r>
          </a:p>
          <a:p>
            <a:pPr lvl="0" algn="ctr"/>
            <a:r>
              <a:rPr lang="ru-RU" sz="4800" b="1" dirty="0">
                <a:solidFill>
                  <a:srgbClr val="00B050"/>
                </a:solidFill>
              </a:rPr>
              <a:t>Какой? чей?</a:t>
            </a:r>
          </a:p>
        </p:txBody>
      </p:sp>
    </p:spTree>
    <p:extLst>
      <p:ext uri="{BB962C8B-B14F-4D97-AF65-F5344CB8AC3E}">
        <p14:creationId xmlns:p14="http://schemas.microsoft.com/office/powerpoint/2010/main" val="69393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343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22</cp:revision>
  <dcterms:created xsi:type="dcterms:W3CDTF">2017-09-24T15:05:18Z</dcterms:created>
  <dcterms:modified xsi:type="dcterms:W3CDTF">2024-07-02T13:02:49Z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556486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