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http://cdn2.freepik.com/image/th/2697974.jpg" TargetMode="External"/><Relationship Id="rId13" Type="http://schemas.openxmlformats.org/officeDocument/2006/relationships/image" Target="../media/image36.jpeg"/><Relationship Id="rId3" Type="http://schemas.openxmlformats.org/officeDocument/2006/relationships/image" Target="../media/image30.jpeg"/><Relationship Id="rId7" Type="http://schemas.openxmlformats.org/officeDocument/2006/relationships/image" Target="../media/image33.jpeg"/><Relationship Id="rId12" Type="http://schemas.openxmlformats.org/officeDocument/2006/relationships/image" Target="http://darvin-market.ru/images/cotton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http://img1.1tv.ru/imgsize460x345/PR20100428181256.JPG" TargetMode="External"/><Relationship Id="rId11" Type="http://schemas.openxmlformats.org/officeDocument/2006/relationships/image" Target="../media/image35.jpeg"/><Relationship Id="rId5" Type="http://schemas.openxmlformats.org/officeDocument/2006/relationships/image" Target="../media/image32.jpeg"/><Relationship Id="rId10" Type="http://schemas.openxmlformats.org/officeDocument/2006/relationships/image" Target="http://maculatura.su/img/content/tryapie/trypie.jpg" TargetMode="External"/><Relationship Id="rId4" Type="http://schemas.openxmlformats.org/officeDocument/2006/relationships/image" Target="../media/image31.png"/><Relationship Id="rId9" Type="http://schemas.openxmlformats.org/officeDocument/2006/relationships/image" Target="../media/image34.jpeg"/><Relationship Id="rId14" Type="http://schemas.openxmlformats.org/officeDocument/2006/relationships/image" Target="http://piluk.by/uploads/posts/2014-05/1400461818_kupit_len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gif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55.png"/><Relationship Id="rId4" Type="http://schemas.openxmlformats.org/officeDocument/2006/relationships/image" Target="../media/image49.jpeg"/><Relationship Id="rId9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http://www.pcmag.ru/upload/iblock/cd1/Milan_pk_v_vide_kofeinogo_stolika_11.j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jpeg"/><Relationship Id="rId7" Type="http://schemas.openxmlformats.org/officeDocument/2006/relationships/image" Target="http://www.upakovano.ru/pictures/article_imgs/Other_magazines/gofropressa/future2/2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http://www.belygorod.ru/b/N00104019001.jpg" TargetMode="Externa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positphotos_59037625-stock-photo-set-of-watercolor-paints-brush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1640" y="908720"/>
            <a:ext cx="641071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Удивительная бумага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92080" y="3717032"/>
            <a:ext cx="2160240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pPr algn="ctr"/>
            <a:r>
              <a:rPr lang="ru-RU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Гарбузова Наталья Михайловна</a:t>
            </a:r>
            <a:endParaRPr lang="ru-RU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3068960"/>
            <a:ext cx="3116934" cy="2727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7"/>
          <p:cNvSpPr>
            <a:spLocks noChangeArrowheads="1" noChangeShapeType="1" noTextEdit="1"/>
          </p:cNvSpPr>
          <p:nvPr/>
        </p:nvSpPr>
        <p:spPr bwMode="auto">
          <a:xfrm>
            <a:off x="1475656" y="692696"/>
            <a:ext cx="6264696" cy="500066"/>
          </a:xfrm>
          <a:custGeom>
            <a:avLst/>
            <a:gdLst>
              <a:gd name="connsiteX0" fmla="*/ 0 w 6264696"/>
              <a:gd name="connsiteY0" fmla="*/ 0 h 500066"/>
              <a:gd name="connsiteX1" fmla="*/ 6264696 w 6264696"/>
              <a:gd name="connsiteY1" fmla="*/ 0 h 500066"/>
              <a:gd name="connsiteX2" fmla="*/ 6264696 w 6264696"/>
              <a:gd name="connsiteY2" fmla="*/ 500066 h 500066"/>
              <a:gd name="connsiteX3" fmla="*/ 0 w 6264696"/>
              <a:gd name="connsiteY3" fmla="*/ 500066 h 500066"/>
              <a:gd name="connsiteX4" fmla="*/ 0 w 6264696"/>
              <a:gd name="connsiteY4" fmla="*/ 0 h 50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4696" h="500066">
                <a:moveTo>
                  <a:pt x="0" y="0"/>
                </a:moveTo>
                <a:lnTo>
                  <a:pt x="6264696" y="0"/>
                </a:lnTo>
                <a:lnTo>
                  <a:pt x="6264696" y="500066"/>
                </a:lnTo>
                <a:lnTo>
                  <a:pt x="0" y="500066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0070C0"/>
                </a:solidFill>
                <a:latin typeface="Comic Sans MS" pitchFamily="66" charset="0"/>
              </a:rPr>
              <a:t>Бумагу производят из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rgbClr val="0070C0"/>
              </a:solidFill>
              <a:latin typeface="Comic Sans MS" pitchFamily="66" charset="0"/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179512" y="1268760"/>
            <a:ext cx="8695868" cy="5040560"/>
            <a:chOff x="179512" y="1196752"/>
            <a:chExt cx="8695868" cy="5040560"/>
          </a:xfrm>
        </p:grpSpPr>
        <p:pic>
          <p:nvPicPr>
            <p:cNvPr id="12" name="Рисунок 11" descr="NPhoto_00000045684_1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1880" y="2636912"/>
              <a:ext cx="2016224" cy="2016224"/>
            </a:xfrm>
            <a:prstGeom prst="rect">
              <a:avLst/>
            </a:prstGeom>
          </p:spPr>
        </p:pic>
        <p:sp>
          <p:nvSpPr>
            <p:cNvPr id="13" name="Стрелка вправо 12"/>
            <p:cNvSpPr/>
            <p:nvPr/>
          </p:nvSpPr>
          <p:spPr>
            <a:xfrm rot="8459745">
              <a:off x="5359872" y="2438266"/>
              <a:ext cx="431696" cy="37346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трелка вправо 13"/>
            <p:cNvSpPr/>
            <p:nvPr/>
          </p:nvSpPr>
          <p:spPr>
            <a:xfrm rot="10800000">
              <a:off x="5652120" y="3356992"/>
              <a:ext cx="431696" cy="37346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трелка вправо 14"/>
            <p:cNvSpPr/>
            <p:nvPr/>
          </p:nvSpPr>
          <p:spPr>
            <a:xfrm rot="13043725">
              <a:off x="5356283" y="4303569"/>
              <a:ext cx="431696" cy="37346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трелка вправо 15"/>
            <p:cNvSpPr/>
            <p:nvPr/>
          </p:nvSpPr>
          <p:spPr>
            <a:xfrm rot="2108998">
              <a:off x="3273337" y="2443569"/>
              <a:ext cx="431696" cy="37346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Стрелка вправо 16"/>
            <p:cNvSpPr/>
            <p:nvPr/>
          </p:nvSpPr>
          <p:spPr>
            <a:xfrm>
              <a:off x="2843808" y="3356992"/>
              <a:ext cx="431696" cy="37346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право 17"/>
            <p:cNvSpPr/>
            <p:nvPr/>
          </p:nvSpPr>
          <p:spPr>
            <a:xfrm rot="18882142">
              <a:off x="3201286" y="4315499"/>
              <a:ext cx="431696" cy="37346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1259632" y="1268760"/>
              <a:ext cx="2088232" cy="1298089"/>
            </a:xfrm>
            <a:prstGeom prst="ellipse">
              <a:avLst/>
            </a:prstGeom>
            <a:ln w="63500" cap="rnd">
              <a:solidFill>
                <a:srgbClr val="00206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1" name="Прямоугольник 20"/>
            <p:cNvSpPr/>
            <p:nvPr/>
          </p:nvSpPr>
          <p:spPr>
            <a:xfrm>
              <a:off x="1835696" y="2564904"/>
              <a:ext cx="1008112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лес</a:t>
              </a:r>
              <a:endPara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2" name="preview-image" descr="http://img1.1tv.ru/imgsize460x345/PR20100428181256.JPG"/>
            <p:cNvPicPr>
              <a:picLocks noChangeAspect="1" noChangeArrowheads="1"/>
            </p:cNvPicPr>
            <p:nvPr/>
          </p:nvPicPr>
          <p:blipFill>
            <a:blip r:embed="rId5" r:link="rId6" cstate="print"/>
            <a:srcRect/>
            <a:stretch>
              <a:fillRect/>
            </a:stretch>
          </p:blipFill>
          <p:spPr bwMode="auto">
            <a:xfrm>
              <a:off x="179512" y="2852936"/>
              <a:ext cx="2088232" cy="1316535"/>
            </a:xfrm>
            <a:prstGeom prst="ellipse">
              <a:avLst/>
            </a:prstGeom>
            <a:ln w="63500" cap="rnd">
              <a:solidFill>
                <a:srgbClr val="00206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4" name="Прямоугольник 23"/>
            <p:cNvSpPr/>
            <p:nvPr/>
          </p:nvSpPr>
          <p:spPr>
            <a:xfrm>
              <a:off x="755576" y="4149080"/>
              <a:ext cx="1008112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рис</a:t>
              </a:r>
              <a:endPara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5" name="preview-image" descr="http://cdn2.freepik.com/image/th/2697974.jpg"/>
            <p:cNvPicPr>
              <a:picLocks noChangeAspect="1" noChangeArrowheads="1"/>
            </p:cNvPicPr>
            <p:nvPr/>
          </p:nvPicPr>
          <p:blipFill>
            <a:blip r:embed="rId7" r:link="rId8" cstate="print"/>
            <a:srcRect/>
            <a:stretch>
              <a:fillRect/>
            </a:stretch>
          </p:blipFill>
          <p:spPr bwMode="auto">
            <a:xfrm>
              <a:off x="1187624" y="4581128"/>
              <a:ext cx="2071702" cy="1296144"/>
            </a:xfrm>
            <a:prstGeom prst="ellipse">
              <a:avLst/>
            </a:prstGeom>
            <a:ln w="63500" cap="rnd">
              <a:solidFill>
                <a:srgbClr val="00206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6" name="Прямоугольник 25"/>
            <p:cNvSpPr/>
            <p:nvPr/>
          </p:nvSpPr>
          <p:spPr>
            <a:xfrm>
              <a:off x="1691680" y="5877272"/>
              <a:ext cx="1008112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солома</a:t>
              </a:r>
              <a:endPara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7" name="preview-image" descr="http://maculatura.su/img/content/tryapie/trypie.jpg"/>
            <p:cNvPicPr>
              <a:picLocks noChangeAspect="1" noChangeArrowheads="1"/>
            </p:cNvPicPr>
            <p:nvPr/>
          </p:nvPicPr>
          <p:blipFill>
            <a:blip r:embed="rId9" r:link="rId10" cstate="print"/>
            <a:srcRect/>
            <a:stretch>
              <a:fillRect/>
            </a:stretch>
          </p:blipFill>
          <p:spPr bwMode="auto">
            <a:xfrm>
              <a:off x="5796136" y="1196752"/>
              <a:ext cx="2071702" cy="1296143"/>
            </a:xfrm>
            <a:prstGeom prst="ellipse">
              <a:avLst/>
            </a:prstGeom>
            <a:ln w="63500" cap="rnd">
              <a:solidFill>
                <a:srgbClr val="00206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8" name="Прямоугольник 27"/>
            <p:cNvSpPr/>
            <p:nvPr/>
          </p:nvSpPr>
          <p:spPr>
            <a:xfrm>
              <a:off x="5868144" y="2492896"/>
              <a:ext cx="2088232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Лоскутки ткани</a:t>
              </a:r>
              <a:endPara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0" name="preview-image" descr="http://darvin-market.ru/images/cotton.jpg"/>
            <p:cNvPicPr>
              <a:picLocks noChangeAspect="1" noChangeArrowheads="1"/>
            </p:cNvPicPr>
            <p:nvPr/>
          </p:nvPicPr>
          <p:blipFill>
            <a:blip r:embed="rId11" r:link="rId12" cstate="print"/>
            <a:srcRect/>
            <a:stretch>
              <a:fillRect/>
            </a:stretch>
          </p:blipFill>
          <p:spPr bwMode="auto">
            <a:xfrm>
              <a:off x="6732240" y="2924944"/>
              <a:ext cx="2143140" cy="1296143"/>
            </a:xfrm>
            <a:prstGeom prst="ellipse">
              <a:avLst/>
            </a:prstGeom>
            <a:ln w="63500" cap="rnd">
              <a:solidFill>
                <a:srgbClr val="00206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31" name="Прямоугольник 30"/>
            <p:cNvSpPr/>
            <p:nvPr/>
          </p:nvSpPr>
          <p:spPr>
            <a:xfrm>
              <a:off x="7308304" y="4221088"/>
              <a:ext cx="1008112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хлопок</a:t>
              </a:r>
              <a:endPara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2" name="preview-image" descr="http://piluk.by/uploads/posts/2014-05/1400461818_kupit_len.jpg"/>
            <p:cNvPicPr>
              <a:picLocks noChangeAspect="1" noChangeArrowheads="1"/>
            </p:cNvPicPr>
            <p:nvPr/>
          </p:nvPicPr>
          <p:blipFill>
            <a:blip r:embed="rId13" r:link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24128" y="4581128"/>
              <a:ext cx="2160240" cy="1296144"/>
            </a:xfrm>
            <a:prstGeom prst="ellipse">
              <a:avLst/>
            </a:prstGeom>
            <a:ln w="63500" cap="rnd">
              <a:solidFill>
                <a:srgbClr val="00206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33" name="Прямоугольник 32"/>
            <p:cNvSpPr/>
            <p:nvPr/>
          </p:nvSpPr>
          <p:spPr>
            <a:xfrm>
              <a:off x="6372200" y="5877272"/>
              <a:ext cx="1008112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лён</a:t>
              </a:r>
              <a:endPara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WordArt 2"/>
          <p:cNvSpPr>
            <a:spLocks noChangeArrowheads="1" noChangeShapeType="1" noTextEdit="1"/>
          </p:cNvSpPr>
          <p:nvPr/>
        </p:nvSpPr>
        <p:spPr bwMode="auto">
          <a:xfrm>
            <a:off x="899592" y="620688"/>
            <a:ext cx="7272808" cy="9281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20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Правила поведения в лаборатории</a:t>
            </a:r>
            <a:endParaRPr lang="ru-RU" sz="20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827584" y="1628800"/>
            <a:ext cx="7570332" cy="4687068"/>
            <a:chOff x="214282" y="1571612"/>
            <a:chExt cx="8551118" cy="5191656"/>
          </a:xfrm>
        </p:grpSpPr>
        <p:pic>
          <p:nvPicPr>
            <p:cNvPr id="34" name="Рисунок 33" descr="http://im0-tub-ru.yandex.net/i?id=5e8db4aa829f5003c8c87df26ed4cea9-130-144&amp;n=24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472" y="1714488"/>
              <a:ext cx="1785950" cy="192405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5" name="Рисунок 34" descr="Great Article - How Not To Talk To Your Kids AdventureDad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86429" y="4203694"/>
              <a:ext cx="1928826" cy="185738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6" name="Рисунок 35" descr="&amp;Lcy;&amp;acy;&amp;pcy;&amp;icy;&amp;ncy;&amp;acy; &amp;IEcy;&amp;lcy;&amp;iecy;&amp;ncy;&amp;acy; &amp;Vcy;&amp;lcy;&amp;acy;&amp;dcy;&amp;icy;&amp;mcy;&amp;icy;&amp;rcy;&amp;ocy;&amp;vcy;&amp;ncy;&amp;acy;. &amp;Mcy;&amp;ocy;&amp;ncy;&amp;scy;&amp;tcy;&amp;rcy;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14678" y="1571612"/>
              <a:ext cx="1800225" cy="1800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Рисунок 36" descr="&amp;Pcy;&amp;icy;&amp;shchcy;&amp;acy; &amp;vcy; &amp;ncy;&amp;acy;&amp;chcy;&amp;acy;&amp;lcy;&amp;iecy; &amp;pcy;&amp;ocy;&amp;pcy;&amp;acy;&amp;dcy;&amp;acy;&amp;iecy;&amp;tcy; &amp;vcy; &amp;rcy;&amp;ocy;&amp;tcy;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57224" y="4214818"/>
              <a:ext cx="1573763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Рисунок 37" descr="&amp;Mcy;&amp;acy;&amp;tcy;&amp;iecy;&amp;rcy;&amp;icy;&amp;acy;&amp;lcy;&amp;ycy; &amp;zcy;&amp;acy; &amp;Mcy;&amp;acy;&amp;rcy;&amp;tcy; 2013 &amp;gcy;&amp;ocy;&amp;dcy;&amp;acy; &quot; &amp;Zcy;&amp;acy;&amp;gcy;&amp;acy;&amp;dcy;&amp;kcy;&amp;icy; - &amp;scy;&amp;kcy;&amp;acy;&amp;chcy;&amp;acy;&amp;tcy;&amp;softcy; &amp;zcy;&amp;acy;&amp;gcy;&amp;acy;&amp;dcy;&amp;kcy;&amp;icy; - &amp;dcy;&amp;iecy;&amp;tcy;&amp;scy;&amp;kcy;&amp;icy;&amp;iecy; &amp;zcy;&amp;acy;&amp;gcy;&amp;acy;&amp;dcy;&amp;kcy;&amp;icy; - &amp;zcy;&amp;acy;&amp;gcy;&amp;acy;&amp;dcy;&amp;kcy;&amp;icy; &amp;scy; &amp;ocy;&amp;tcy;&amp;vcy;&amp;iecy;&amp;tcy;&amp;acy;&amp;mcy;&amp;icy; - Prozagadki.ru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072198" y="2500306"/>
              <a:ext cx="2305050" cy="1781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Rectangle 7"/>
            <p:cNvSpPr>
              <a:spLocks noChangeArrowheads="1"/>
            </p:cNvSpPr>
            <p:nvPr/>
          </p:nvSpPr>
          <p:spPr bwMode="auto">
            <a:xfrm>
              <a:off x="539630" y="3645373"/>
              <a:ext cx="1870754" cy="511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Не кричать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0" name="Rectangle 8"/>
            <p:cNvSpPr>
              <a:spLocks noChangeArrowheads="1"/>
            </p:cNvSpPr>
            <p:nvPr/>
          </p:nvSpPr>
          <p:spPr bwMode="auto">
            <a:xfrm>
              <a:off x="3071802" y="3286125"/>
              <a:ext cx="2643206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Не трогать без разрешения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1" name="Rectangle 9"/>
            <p:cNvSpPr>
              <a:spLocks noChangeArrowheads="1"/>
            </p:cNvSpPr>
            <p:nvPr/>
          </p:nvSpPr>
          <p:spPr bwMode="auto">
            <a:xfrm>
              <a:off x="214282" y="5842810"/>
              <a:ext cx="3172147" cy="920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Не пробовать на вкус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2" name="Rectangle 10"/>
            <p:cNvSpPr>
              <a:spLocks noChangeArrowheads="1"/>
            </p:cNvSpPr>
            <p:nvPr/>
          </p:nvSpPr>
          <p:spPr bwMode="auto">
            <a:xfrm>
              <a:off x="5907880" y="4363214"/>
              <a:ext cx="2857520" cy="1107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Работать только на своем месте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3" name="Rectangle 11"/>
            <p:cNvSpPr>
              <a:spLocks noChangeArrowheads="1"/>
            </p:cNvSpPr>
            <p:nvPr/>
          </p:nvSpPr>
          <p:spPr bwMode="auto">
            <a:xfrm>
              <a:off x="3428992" y="6143644"/>
              <a:ext cx="35004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Соблюдать осторожность     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WordArt 2"/>
          <p:cNvSpPr>
            <a:spLocks noChangeArrowheads="1" noChangeShapeType="1" noTextEdit="1"/>
          </p:cNvSpPr>
          <p:nvPr/>
        </p:nvSpPr>
        <p:spPr bwMode="auto">
          <a:xfrm>
            <a:off x="971600" y="620688"/>
            <a:ext cx="7072362" cy="857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Виды современной бумаги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79512" y="1412776"/>
            <a:ext cx="8284528" cy="5112568"/>
            <a:chOff x="285719" y="1042071"/>
            <a:chExt cx="8572560" cy="5258267"/>
          </a:xfrm>
        </p:grpSpPr>
        <p:pic>
          <p:nvPicPr>
            <p:cNvPr id="20" name="Picture 2" descr="http://cheblukov.ru/wp-content/uploads/2011/06/10029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724544">
              <a:off x="5081817" y="3904858"/>
              <a:ext cx="1947264" cy="1397823"/>
            </a:xfrm>
            <a:prstGeom prst="ellipse">
              <a:avLst/>
            </a:prstGeom>
            <a:ln w="63500" cap="rnd">
              <a:solidFill>
                <a:srgbClr val="00206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21" name="Picture 2" descr="http://www.novinki2012.com/uploads/posts/2013-03/1363719666_3453464364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71603" y="3071810"/>
              <a:ext cx="2071701" cy="1385879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22" name="Picture 4" descr="http://www.dobroman.ru/media/redactor/images/ob%60emnaya_novogodnyaya_otkryitka_svoimi_rukami_-_edinaya_sluzhba_deda_moroza_%282%29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20089164">
              <a:off x="5493768" y="2121729"/>
              <a:ext cx="1885168" cy="1302214"/>
            </a:xfrm>
            <a:prstGeom prst="ellipse">
              <a:avLst/>
            </a:prstGeom>
            <a:ln w="63500" cap="rnd">
              <a:solidFill>
                <a:srgbClr val="00206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24" name="Picture 6" descr="http://www.ekomissionka.kiev.ua/content/visitor/images/201010/f20101022160502-jki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6449644">
              <a:off x="3056602" y="4576267"/>
              <a:ext cx="1952765" cy="1495378"/>
            </a:xfrm>
            <a:prstGeom prst="ellipse">
              <a:avLst/>
            </a:prstGeom>
            <a:ln w="63500" cap="rnd">
              <a:solidFill>
                <a:srgbClr val="00206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5" name="WordArt 7"/>
            <p:cNvSpPr>
              <a:spLocks noChangeArrowheads="1" noChangeShapeType="1" noTextEdit="1"/>
            </p:cNvSpPr>
            <p:nvPr/>
          </p:nvSpPr>
          <p:spPr bwMode="auto">
            <a:xfrm>
              <a:off x="4000495" y="2928934"/>
              <a:ext cx="1000132" cy="12858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dirty="0" smtClean="0">
                  <a:ln w="9525">
                    <a:noFill/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0000"/>
                      </a:gs>
                      <a:gs pos="100000">
                        <a:srgbClr val="FF0000"/>
                      </a:gs>
                    </a:gsLst>
                    <a:path path="rect">
                      <a:fillToRect r="100000" b="100000"/>
                    </a:path>
                  </a:gra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Б</a:t>
              </a:r>
              <a:endParaRPr lang="ru-RU" sz="3600" kern="10" spc="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FF0000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endParaRPr>
            </a:p>
          </p:txBody>
        </p:sp>
        <p:pic>
          <p:nvPicPr>
            <p:cNvPr id="26" name="Picture 9" descr="http://www.megamakulatura.ru/content/whitepaper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2961081">
              <a:off x="2223305" y="1507708"/>
              <a:ext cx="1928826" cy="1285884"/>
            </a:xfrm>
            <a:prstGeom prst="ellipse">
              <a:avLst/>
            </a:prstGeom>
            <a:ln w="63500" cap="rnd">
              <a:solidFill>
                <a:srgbClr val="00206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27" name="Picture 11" descr="http://www.piri24.ru/static/uploaded/images/1%281%29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7333704">
              <a:off x="4160319" y="1350592"/>
              <a:ext cx="1842560" cy="1225517"/>
            </a:xfrm>
            <a:prstGeom prst="ellipse">
              <a:avLst/>
            </a:prstGeom>
            <a:ln w="63500" cap="rnd">
              <a:solidFill>
                <a:srgbClr val="00206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8" name="Прямоугольник 27"/>
            <p:cNvSpPr/>
            <p:nvPr/>
          </p:nvSpPr>
          <p:spPr>
            <a:xfrm>
              <a:off x="285719" y="1500174"/>
              <a:ext cx="1643074" cy="42862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печатная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85719" y="2714620"/>
              <a:ext cx="1643074" cy="42862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картон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4750215" y="5794599"/>
              <a:ext cx="1643074" cy="42862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подарочная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7072329" y="4857760"/>
              <a:ext cx="1643074" cy="42862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туалетная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7215205" y="2928934"/>
              <a:ext cx="1643074" cy="42862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бархатная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6286511" y="1214422"/>
              <a:ext cx="1928826" cy="42862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гофрированная</a:t>
              </a:r>
              <a:endPara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235415.jpg"/>
          <p:cNvPicPr>
            <a:picLocks noChangeAspect="1"/>
          </p:cNvPicPr>
          <p:nvPr/>
        </p:nvPicPr>
        <p:blipFill>
          <a:blip r:embed="rId3" cstate="print"/>
          <a:srcRect r="13820"/>
          <a:stretch>
            <a:fillRect/>
          </a:stretch>
        </p:blipFill>
        <p:spPr>
          <a:xfrm>
            <a:off x="1331639" y="1340768"/>
            <a:ext cx="1560173" cy="1872208"/>
          </a:xfrm>
          <a:prstGeom prst="rect">
            <a:avLst/>
          </a:prstGeom>
        </p:spPr>
      </p:pic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1259632" y="1268760"/>
          <a:ext cx="6696744" cy="4264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2100"/>
                <a:gridCol w="1722276"/>
                <a:gridCol w="1656184"/>
                <a:gridCol w="1656184"/>
              </a:tblGrid>
              <a:tr h="21321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321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" name="Рисунок 34" descr="torn-paper-template.jpg"/>
          <p:cNvPicPr>
            <a:picLocks noChangeAspect="1"/>
          </p:cNvPicPr>
          <p:nvPr/>
        </p:nvPicPr>
        <p:blipFill>
          <a:blip r:embed="rId4" cstate="print"/>
          <a:srcRect l="14087" r="12659"/>
          <a:stretch>
            <a:fillRect/>
          </a:stretch>
        </p:blipFill>
        <p:spPr>
          <a:xfrm>
            <a:off x="2987824" y="1556792"/>
            <a:ext cx="1590881" cy="1628800"/>
          </a:xfrm>
          <a:prstGeom prst="rect">
            <a:avLst/>
          </a:prstGeom>
        </p:spPr>
      </p:pic>
      <p:pic>
        <p:nvPicPr>
          <p:cNvPr id="36" name="Рисунок 35" descr="pngtree-hand-painted-scissors-png-clipart_199268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1340768"/>
            <a:ext cx="1478175" cy="2060847"/>
          </a:xfrm>
          <a:prstGeom prst="rect">
            <a:avLst/>
          </a:prstGeom>
        </p:spPr>
      </p:pic>
      <p:pic>
        <p:nvPicPr>
          <p:cNvPr id="37" name="Рисунок 36" descr="d58c92ff5f354def602313bfff90c00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72200" y="1340768"/>
            <a:ext cx="1545636" cy="2060848"/>
          </a:xfrm>
          <a:prstGeom prst="rect">
            <a:avLst/>
          </a:prstGeom>
        </p:spPr>
      </p:pic>
      <p:pic>
        <p:nvPicPr>
          <p:cNvPr id="38" name="Рисунок 37" descr="1481960344.0-2319566_slnecnicova-olej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31640" y="3501008"/>
            <a:ext cx="1537309" cy="1916832"/>
          </a:xfrm>
          <a:prstGeom prst="rect">
            <a:avLst/>
          </a:prstGeom>
        </p:spPr>
      </p:pic>
      <p:pic>
        <p:nvPicPr>
          <p:cNvPr id="39" name="Рисунок 38" descr="1880718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85832" y="3501008"/>
            <a:ext cx="1583950" cy="1728192"/>
          </a:xfrm>
          <a:prstGeom prst="rect">
            <a:avLst/>
          </a:prstGeom>
        </p:spPr>
      </p:pic>
      <p:pic>
        <p:nvPicPr>
          <p:cNvPr id="40" name="Рисунок 39" descr="enfer-482x48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16016" y="3717032"/>
            <a:ext cx="1512168" cy="1512168"/>
          </a:xfrm>
          <a:prstGeom prst="rect">
            <a:avLst/>
          </a:prstGeom>
        </p:spPr>
      </p:pic>
      <p:pic>
        <p:nvPicPr>
          <p:cNvPr id="41" name="Рисунок 40" descr="232547_1411413947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00192" y="3655172"/>
            <a:ext cx="1584176" cy="14725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smail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1628800"/>
            <a:ext cx="6999338" cy="2959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04664"/>
            <a:ext cx="778641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Использование бумаги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Рисунок 2" descr="1_otd_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412776"/>
            <a:ext cx="3424067" cy="2362651"/>
          </a:xfrm>
          <a:prstGeom prst="rect">
            <a:avLst/>
          </a:prstGeom>
        </p:spPr>
      </p:pic>
      <p:pic>
        <p:nvPicPr>
          <p:cNvPr id="5" name="Рисунок 4" descr="s12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412776"/>
            <a:ext cx="3384375" cy="2376264"/>
          </a:xfrm>
          <a:prstGeom prst="rect">
            <a:avLst/>
          </a:prstGeom>
        </p:spPr>
      </p:pic>
      <p:pic>
        <p:nvPicPr>
          <p:cNvPr id="6" name="preview-image" descr="http://www.pcmag.ru/upload/iblock/cd1/Milan_pk_v_vide_kofeinogo_stolika_11.jpg"/>
          <p:cNvPicPr>
            <a:picLocks noChangeAspect="1" noChangeArrowheads="1"/>
          </p:cNvPicPr>
          <p:nvPr/>
        </p:nvPicPr>
        <p:blipFill>
          <a:blip r:embed="rId5" r:link="rId6" cstate="print"/>
          <a:srcRect t="6835" r="8647"/>
          <a:stretch>
            <a:fillRect/>
          </a:stretch>
        </p:blipFill>
        <p:spPr bwMode="auto">
          <a:xfrm>
            <a:off x="4716016" y="3933056"/>
            <a:ext cx="3384376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326ca8a4-0577-40f0-89cb-00f2a6c2bec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71600" y="3933056"/>
            <a:ext cx="3384376" cy="2376264"/>
          </a:xfrm>
          <a:prstGeom prst="rect">
            <a:avLst/>
          </a:prstGeom>
        </p:spPr>
      </p:pic>
      <p:pic>
        <p:nvPicPr>
          <p:cNvPr id="4" name="Рисунок 3" descr="jedimage-haz-764x408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808" y="2852936"/>
            <a:ext cx="3456384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31_writing.jpg"/>
          <p:cNvPicPr>
            <a:picLocks noChangeAspect="1"/>
          </p:cNvPicPr>
          <p:nvPr/>
        </p:nvPicPr>
        <p:blipFill>
          <a:blip r:embed="rId3" cstate="print"/>
          <a:srcRect r="3907" b="4124"/>
          <a:stretch>
            <a:fillRect/>
          </a:stretch>
        </p:blipFill>
        <p:spPr>
          <a:xfrm>
            <a:off x="5868144" y="3645024"/>
            <a:ext cx="2232248" cy="223224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83568" y="404664"/>
            <a:ext cx="778641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Использование бумаги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9" name="preview-image" descr="http://www.belygorod.ru/b/N00104019001.jpg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BFBF9"/>
              </a:clrFrom>
              <a:clrTo>
                <a:srgbClr val="FBFB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665427">
            <a:off x="1046077" y="1310896"/>
            <a:ext cx="1714512" cy="239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review-image" descr="http://www.upakovano.ru/pictures/article_imgs/Other_magazines/gofropressa/future2/2.jpg"/>
          <p:cNvPicPr>
            <a:picLocks noChangeAspect="1" noChangeArrowheads="1"/>
          </p:cNvPicPr>
          <p:nvPr/>
        </p:nvPicPr>
        <p:blipFill>
          <a:blip r:embed="rId6" r:link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4365104"/>
            <a:ext cx="1940608" cy="1579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http://www.click-n-buy.info/images/stories/07_21_2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3861048"/>
            <a:ext cx="28575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987824" y="1268760"/>
            <a:ext cx="482453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 бумагой мы встречаемся постоянно, на каждом шагу – когда открываем книгу или тетрадь, читаем газеты, журналы, покупаем в магазине подарки, продукты, пишем письма, делаем игрушки.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08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052736"/>
            <a:ext cx="3410299" cy="2232248"/>
          </a:xfrm>
          <a:prstGeom prst="rect">
            <a:avLst/>
          </a:prstGeom>
        </p:spPr>
      </p:pic>
      <p:pic>
        <p:nvPicPr>
          <p:cNvPr id="14" name="Рисунок 13" descr="018.jpg"/>
          <p:cNvPicPr>
            <a:picLocks noChangeAspect="1"/>
          </p:cNvPicPr>
          <p:nvPr/>
        </p:nvPicPr>
        <p:blipFill>
          <a:blip r:embed="rId4" cstate="print"/>
          <a:srcRect l="10625" t="17450" r="7476" b="10101"/>
          <a:stretch>
            <a:fillRect/>
          </a:stretch>
        </p:blipFill>
        <p:spPr>
          <a:xfrm>
            <a:off x="1043608" y="1052736"/>
            <a:ext cx="3384376" cy="2245404"/>
          </a:xfrm>
          <a:prstGeom prst="rect">
            <a:avLst/>
          </a:prstGeom>
        </p:spPr>
      </p:pic>
      <p:pic>
        <p:nvPicPr>
          <p:cNvPr id="16" name="Рисунок 15" descr="1209731-—-копи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9952" y="3356992"/>
            <a:ext cx="3882008" cy="2707701"/>
          </a:xfrm>
          <a:prstGeom prst="rect">
            <a:avLst/>
          </a:prstGeom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043608" y="3429000"/>
            <a:ext cx="309634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Давным-давно, когда бумаги еще не было, люди уже рисовали и писали друг другу послания. Сначала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делали это на каменных плитах, столбах и  даже на стенах пещер. Ударяя молотком по резцу, они высекали на поверхности камня знаки и символы.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9908d1a36477cb9e09604deaf9e77e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2060848"/>
            <a:ext cx="4536504" cy="2429550"/>
          </a:xfrm>
          <a:prstGeom prst="rect">
            <a:avLst/>
          </a:prstGeom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187624" y="980728"/>
            <a:ext cx="46085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 Древнем Египте для письма использовали стебли болотного растения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папируса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. Стебли разрезали вдоль, складывали крест -  накрест, клали под пресс и сушили. Чем не бумага?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7" name="Содержимое 4" descr="Растение папиру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1196752"/>
            <a:ext cx="2376264" cy="314470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Рисунок 8" descr="papirus_kagidi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776" y="4149080"/>
            <a:ext cx="4331973" cy="2599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1\Desktop\Сашина учеба\ИССЛЕДОВАНИЕ\Берез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556792"/>
            <a:ext cx="3686944" cy="245796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2" name="Picture 2" descr="C:\Users\1\Desktop\Сашина учеба\ИССЛЕДОВАНИЕ\Берест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556792"/>
            <a:ext cx="3934724" cy="2464668"/>
          </a:xfrm>
          <a:prstGeom prst="rect">
            <a:avLst/>
          </a:prstGeom>
          <a:ln>
            <a:noFill/>
          </a:ln>
          <a:effectLst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043608" y="949951"/>
            <a:ext cx="70557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 Руси писали на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бересте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Выцарапывали символы острой деревянной или костяной палочкой.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13" name="Рисунок 12" descr="021baab3-6475-4077-92d7-988e14ae54bc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5736" y="3573016"/>
            <a:ext cx="4225652" cy="2935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971600" y="1006569"/>
            <a:ext cx="324036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Также, для письма люди использовали глиняные и восковые таблички Они назывались </a:t>
            </a:r>
            <a:r>
              <a:rPr kumimoji="0" lang="ru-RU" sz="17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церами</a:t>
            </a:r>
            <a:r>
              <a:rPr kumimoji="0" lang="ru-RU" sz="17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Писали на таких табличках острой палочкой, похожей на стеку</a:t>
            </a:r>
            <a:r>
              <a:rPr kumimoji="0" lang="ru-RU" sz="17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8" name="Рисунок 7" descr="cera-diptih.jpg"/>
          <p:cNvPicPr>
            <a:picLocks noChangeAspect="1"/>
          </p:cNvPicPr>
          <p:nvPr/>
        </p:nvPicPr>
        <p:blipFill>
          <a:blip r:embed="rId3" cstate="print"/>
          <a:srcRect l="5901" t="6596" r="4326" b="7873"/>
          <a:stretch>
            <a:fillRect/>
          </a:stretch>
        </p:blipFill>
        <p:spPr>
          <a:xfrm>
            <a:off x="4283968" y="620688"/>
            <a:ext cx="4103381" cy="2411636"/>
          </a:xfrm>
          <a:prstGeom prst="rect">
            <a:avLst/>
          </a:prstGeom>
        </p:spPr>
      </p:pic>
      <p:pic>
        <p:nvPicPr>
          <p:cNvPr id="10" name="Рисунок 9" descr="img8.jpg"/>
          <p:cNvPicPr>
            <a:picLocks noChangeAspect="1"/>
          </p:cNvPicPr>
          <p:nvPr/>
        </p:nvPicPr>
        <p:blipFill>
          <a:blip r:embed="rId4" cstate="print"/>
          <a:srcRect l="44487" t="32150" r="2751" b="3801"/>
          <a:stretch>
            <a:fillRect/>
          </a:stretch>
        </p:blipFill>
        <p:spPr>
          <a:xfrm>
            <a:off x="539552" y="2780928"/>
            <a:ext cx="3542557" cy="3225314"/>
          </a:xfrm>
          <a:prstGeom prst="rect">
            <a:avLst/>
          </a:prstGeom>
        </p:spPr>
      </p:pic>
      <p:pic>
        <p:nvPicPr>
          <p:cNvPr id="7" name="Рисунок 6" descr="888.jpg"/>
          <p:cNvPicPr>
            <a:picLocks noChangeAspect="1"/>
          </p:cNvPicPr>
          <p:nvPr/>
        </p:nvPicPr>
        <p:blipFill>
          <a:blip r:embed="rId5" cstate="print"/>
          <a:srcRect l="13910" t="9140" r="16383" b="10997"/>
          <a:stretch>
            <a:fillRect/>
          </a:stretch>
        </p:blipFill>
        <p:spPr>
          <a:xfrm>
            <a:off x="4427984" y="3140968"/>
            <a:ext cx="3971132" cy="2839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971600" y="980728"/>
            <a:ext cx="36004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Даже кожу животных использовали для письма.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Ее натягивали на деревянную раму и выделывали особым способом. Называлась такая кожа 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пергаментом.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Он был долговечным и гибким. Его можно было сворачивать в свитки и так хранить.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9" name="Рисунок 8" descr="img16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76" t="22700" r="61812" b="18501"/>
          <a:stretch>
            <a:fillRect/>
          </a:stretch>
        </p:blipFill>
        <p:spPr>
          <a:xfrm>
            <a:off x="5652120" y="3068960"/>
            <a:ext cx="2592288" cy="3088684"/>
          </a:xfrm>
          <a:prstGeom prst="rect">
            <a:avLst/>
          </a:prstGeom>
        </p:spPr>
      </p:pic>
      <p:pic>
        <p:nvPicPr>
          <p:cNvPr id="11" name="Рисунок 10" descr="0016-016-Pergament (1)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300" t="27950" r="7475" b="18501"/>
          <a:stretch>
            <a:fillRect/>
          </a:stretch>
        </p:blipFill>
        <p:spPr>
          <a:xfrm>
            <a:off x="179512" y="2708920"/>
            <a:ext cx="2339752" cy="2594073"/>
          </a:xfrm>
          <a:prstGeom prst="rect">
            <a:avLst/>
          </a:prstGeom>
        </p:spPr>
      </p:pic>
      <p:pic>
        <p:nvPicPr>
          <p:cNvPr id="12" name="Рисунок 11" descr="img6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963" t="30050" r="47637" b="25850"/>
          <a:stretch>
            <a:fillRect/>
          </a:stretch>
        </p:blipFill>
        <p:spPr>
          <a:xfrm>
            <a:off x="4644008" y="692696"/>
            <a:ext cx="3511247" cy="2304256"/>
          </a:xfrm>
          <a:prstGeom prst="rect">
            <a:avLst/>
          </a:prstGeom>
        </p:spPr>
      </p:pic>
      <p:pic>
        <p:nvPicPr>
          <p:cNvPr id="13" name="Рисунок 12" descr="img6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C8CEC2"/>
              </a:clrFrom>
              <a:clrTo>
                <a:srgbClr val="C8CEC2">
                  <a:alpha val="0"/>
                </a:srgbClr>
              </a:clrTo>
            </a:clrChange>
          </a:blip>
          <a:srcRect l="59450" t="36350" r="7475" b="5901"/>
          <a:stretch>
            <a:fillRect/>
          </a:stretch>
        </p:blipFill>
        <p:spPr>
          <a:xfrm>
            <a:off x="2699792" y="3068960"/>
            <a:ext cx="2592288" cy="339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55576" y="4077072"/>
            <a:ext cx="32403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Бумагу, придумали в древнем Китае.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Мастер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Цай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Лунь нашел способ изготовления бумаги. Этим «чудом» восхищались все страны, но китайцы держали в тайне чудесный способ. Прошло очень лет, прежде, чем секреты производства бумаги узнали во всем мире.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8" name="Рисунок 7" descr="img10.jpg"/>
          <p:cNvPicPr>
            <a:picLocks noChangeAspect="1"/>
          </p:cNvPicPr>
          <p:nvPr/>
        </p:nvPicPr>
        <p:blipFill>
          <a:blip r:embed="rId3" cstate="print"/>
          <a:srcRect l="3932" t="15350" r="58269" b="24800"/>
          <a:stretch>
            <a:fillRect/>
          </a:stretch>
        </p:blipFill>
        <p:spPr>
          <a:xfrm>
            <a:off x="1187624" y="908720"/>
            <a:ext cx="2546809" cy="3024336"/>
          </a:xfrm>
          <a:prstGeom prst="rect">
            <a:avLst/>
          </a:prstGeom>
        </p:spPr>
      </p:pic>
      <p:pic>
        <p:nvPicPr>
          <p:cNvPr id="10" name="Рисунок 9" descr="img90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119" t="1493" r="31717"/>
          <a:stretch>
            <a:fillRect/>
          </a:stretch>
        </p:blipFill>
        <p:spPr>
          <a:xfrm>
            <a:off x="3923928" y="692696"/>
            <a:ext cx="4608512" cy="5069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283</Words>
  <Application>Microsoft Office PowerPoint</Application>
  <PresentationFormat>Экран (4:3)</PresentationFormat>
  <Paragraphs>33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41</cp:revision>
  <dcterms:created xsi:type="dcterms:W3CDTF">2019-02-04T03:11:46Z</dcterms:created>
  <dcterms:modified xsi:type="dcterms:W3CDTF">2019-02-04T09:50:46Z</dcterms:modified>
</cp:coreProperties>
</file>