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1" r:id="rId6"/>
    <p:sldId id="287" r:id="rId7"/>
    <p:sldId id="293" r:id="rId8"/>
    <p:sldId id="270" r:id="rId9"/>
    <p:sldId id="292" r:id="rId10"/>
    <p:sldId id="294" r:id="rId11"/>
    <p:sldId id="295" r:id="rId12"/>
    <p:sldId id="271" r:id="rId13"/>
    <p:sldId id="272" r:id="rId14"/>
    <p:sldId id="273" r:id="rId15"/>
    <p:sldId id="269" r:id="rId16"/>
    <p:sldId id="289" r:id="rId17"/>
    <p:sldId id="290" r:id="rId18"/>
    <p:sldId id="268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1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60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9478" y="188640"/>
            <a:ext cx="79132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i="1" dirty="0" smtClean="0">
              <a:solidFill>
                <a:srgbClr val="00B05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00B050"/>
                </a:solidFill>
              </a:rPr>
              <a:t>Я – учитель Здоровья!</a:t>
            </a:r>
          </a:p>
          <a:p>
            <a:pPr algn="ctr"/>
            <a:endParaRPr lang="ru-RU" sz="3200" b="1" dirty="0" smtClean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700808"/>
            <a:ext cx="5087017" cy="4505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609966" y="2996952"/>
            <a:ext cx="286274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КРАУС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АННА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ВЛАДИМИРОВНА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844824"/>
            <a:ext cx="20758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Музыкальный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руководитель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ГБДОУ 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31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638132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Санкт - Петербург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49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764704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МЕЖДУНАРОДНЫЙ СЕМИНАР ПО </a:t>
            </a:r>
            <a:r>
              <a:rPr lang="ru-RU" dirty="0" smtClean="0">
                <a:solidFill>
                  <a:srgbClr val="C00000"/>
                </a:solidFill>
              </a:rPr>
              <a:t>ИНТЕГРАЦИИ ИСКУССТВ</a:t>
            </a:r>
            <a:r>
              <a:rPr lang="ru-RU" dirty="0" smtClean="0">
                <a:solidFill>
                  <a:srgbClr val="C00000"/>
                </a:solidFill>
              </a:rPr>
              <a:t> АНХЕЛИКА ВУЛЬФ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(АВСТРИЯ)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j4cvsuj59C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772816"/>
            <a:ext cx="540060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431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99792" y="332656"/>
            <a:ext cx="6120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МЕЖДУНАРОДНЫЙ СЕМИНАР 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ОРФ ПОДХОД В МУЗЫКАЛЬНОМ И ДВИГАТЕЛЬНОМ ВОСПИТАНИИ 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СОЙЛИ ПЕРКИО И ДЖУЛИЯ КАМОННЕН (ФИНЛЯНДИЯ)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I1ywU7MyJ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2592288" cy="4612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431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332656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МЕЖДУНАРОДНЫЙ СЕМИНАР ПО ОРФ-ПЕДАГОГИКЕ  </a:t>
            </a:r>
            <a:r>
              <a:rPr lang="ru-RU" dirty="0" smtClean="0">
                <a:solidFill>
                  <a:srgbClr val="C00000"/>
                </a:solidFill>
              </a:rPr>
              <a:t>ЛЕОНАРДО РИВЕЙРО ХОЛЬГАДО (ЗАЛЬЦБУРГ)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WNU9TyJihE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844824"/>
            <a:ext cx="5040561" cy="3843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976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548680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АНИЧКОВ МОСТ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СЕМИНАР МАЙИ РОДИНОЙ  «КУКЛЯНДИЯ»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(САНКТ-ПЕТЕРБУРГ)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2060848"/>
            <a:ext cx="6876256" cy="38678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151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548680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АНИЧКОВ МОСТ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БУРЕНИНОЙ А.И.  «РИТМИЧЕСКАЯ МОЗАИКА»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(САНКТ-ПЕТЕРБУРГ)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204864"/>
            <a:ext cx="6784754" cy="3816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5859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0648"/>
            <a:ext cx="756083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«Успех человека в жизни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зависит от того насколько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он умеет концентрировать свое внимание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на том, что он делает»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2420888"/>
            <a:ext cx="5472608" cy="3646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497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0064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4248472" cy="4104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4048" y="899472"/>
            <a:ext cx="381642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Никакая другая деятельность не развивает так умение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концентрироваться как игра на музыкальных инструментах.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Ведь для того, чтобы сыграть, например, на фортепиано или скрипке, что-то двумя руками, мы должны дать команду каждому своему пальчику, нажимать именно сюда,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играть здесь громко, а здесь тихо, здесь быстро, а здесь медленно и т.д. А держать в памяти огромное количество музыкального материала?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7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0JctzP6l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068960"/>
            <a:ext cx="5113582" cy="3407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971601" y="225682"/>
            <a:ext cx="604867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10 лет учащийся музыкальной школы способен играть наизусть более 10 минут подряд.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она где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концентрация внимания.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качество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умение сконцентрироваться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25% лучше развито у ребенка который три года занимается музыкой от того ребенка,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который музыкой не занимается вообще.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7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525658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Искусством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должны заниматься все дети, потому, что это дает мозгу другой тип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развития.</a:t>
            </a:r>
          </a:p>
          <a:p>
            <a:pPr marL="285750" indent="-285750" algn="just"/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Для совершения открытий нужны сильные ассоциативные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связи.</a:t>
            </a:r>
          </a:p>
          <a:p>
            <a:pPr marL="285750" indent="-285750" algn="just"/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Образование будущего должно учить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тому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, как получать информацию и тренировать память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Воспитание креативного 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класса – ведущая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образования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0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Picture 2" descr="http://nauka.spbu.ru/images/img/labs/chernigovskay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77"/>
          <a:stretch/>
        </p:blipFill>
        <p:spPr bwMode="auto">
          <a:xfrm>
            <a:off x="5724128" y="548680"/>
            <a:ext cx="2857500" cy="4374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4128" y="5085184"/>
            <a:ext cx="28574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Татьяна Черниговская </a:t>
            </a:r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Доктор биологических, </a:t>
            </a:r>
          </a:p>
          <a:p>
            <a:pPr algn="r"/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филологических  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наук) 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077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867" y="462592"/>
            <a:ext cx="7518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Музыка- уникальный абстрактный язык , </a:t>
            </a:r>
          </a:p>
          <a:p>
            <a:pPr algn="ctr"/>
            <a:r>
              <a:rPr lang="ru-RU" sz="2000" dirty="0" smtClean="0"/>
              <a:t>чтобы его понимать человеческий мозг интенсивно учиться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746" y="1485289"/>
            <a:ext cx="4392488" cy="3672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683568" y="5570904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Музыкальная деятельность вызывает усиление </a:t>
            </a:r>
            <a:r>
              <a:rPr lang="ru-RU" b="1" i="1" dirty="0" err="1" smtClean="0"/>
              <a:t>межцентрального</a:t>
            </a:r>
            <a:r>
              <a:rPr lang="ru-RU" b="1" i="1" dirty="0" smtClean="0"/>
              <a:t> и межполушарного взаимодействия, т.е. интеграцию мозга.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23621289_1989218154679335_3324023435499198702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394773"/>
            <a:ext cx="5472608" cy="3865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9495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24744"/>
            <a:ext cx="7776864" cy="372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/>
                <a:solidFill>
                  <a:srgbClr val="C00000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Мое кредо:</a:t>
            </a:r>
          </a:p>
          <a:p>
            <a:pPr algn="ctr"/>
            <a:endParaRPr lang="ru-RU" sz="3600" b="1" cap="all" spc="0" dirty="0" smtClean="0">
              <a:ln/>
              <a:solidFill>
                <a:srgbClr val="C00000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3600" b="1" cap="all" spc="0" dirty="0" smtClean="0">
              <a:ln/>
              <a:solidFill>
                <a:srgbClr val="C00000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«Поступайте с ребенком </a:t>
            </a:r>
          </a:p>
          <a:p>
            <a:pPr algn="ctr"/>
            <a:r>
              <a:rPr lang="ru-RU" sz="2800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не как со средством, </a:t>
            </a:r>
          </a:p>
          <a:p>
            <a:pPr algn="ctr"/>
            <a:r>
              <a:rPr lang="ru-RU" sz="2800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но как с целью»</a:t>
            </a:r>
            <a:r>
              <a:rPr lang="ru-RU" sz="3600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3600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                                            </a:t>
            </a:r>
            <a:r>
              <a:rPr lang="ru-RU" sz="2000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(</a:t>
            </a:r>
            <a:r>
              <a:rPr lang="ru-RU" sz="2000" b="1" cap="all" dirty="0" err="1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И.Кант</a:t>
            </a:r>
            <a:r>
              <a:rPr lang="ru-RU" sz="2000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)</a:t>
            </a:r>
            <a:endParaRPr lang="ru-RU" sz="2000" b="1" cap="all" spc="0" dirty="0">
              <a:ln/>
              <a:solidFill>
                <a:schemeClr val="bg2">
                  <a:lumMod val="1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53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79"/>
          <a:stretch/>
        </p:blipFill>
        <p:spPr>
          <a:xfrm>
            <a:off x="4788024" y="476672"/>
            <a:ext cx="3787353" cy="3096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636" y="3717032"/>
            <a:ext cx="4176464" cy="2651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0636" y="1052736"/>
            <a:ext cx="4176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</a:rPr>
              <a:t>Занятия музыкой, начатые в раннем возрасте очень ускоряют и интенсифицируют развитие мозга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 smtClean="0">
              <a:solidFill>
                <a:srgbClr val="C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C00000"/>
                </a:solidFill>
              </a:rPr>
              <a:t>Улучшают качество нейронных связей, и всей нейронной сети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 smtClean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149080"/>
            <a:ext cx="37873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Обеспечивают лучшую пластичность мозга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dirty="0">
              <a:solidFill>
                <a:srgbClr val="C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Влияют на состояние мозга в пожилом возрасте </a:t>
            </a:r>
          </a:p>
        </p:txBody>
      </p:sp>
    </p:spTree>
    <p:extLst>
      <p:ext uri="{BB962C8B-B14F-4D97-AF65-F5344CB8AC3E}">
        <p14:creationId xmlns:p14="http://schemas.microsoft.com/office/powerpoint/2010/main" xmlns="" val="91028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5643" y="836712"/>
            <a:ext cx="5952661" cy="4464496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79432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5" y="692696"/>
            <a:ext cx="6480720" cy="4860540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67626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412776"/>
            <a:ext cx="6735576" cy="4488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75656" y="620688"/>
            <a:ext cx="6776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</a:rPr>
              <a:t>Природосообразность</a:t>
            </a:r>
            <a:r>
              <a:rPr lang="ru-RU" b="1" dirty="0" smtClean="0">
                <a:solidFill>
                  <a:srgbClr val="C00000"/>
                </a:solidFill>
              </a:rPr>
              <a:t> и доступность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 выборе  атрибутов для творчества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32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03" r="9945"/>
          <a:stretch/>
        </p:blipFill>
        <p:spPr>
          <a:xfrm>
            <a:off x="1619672" y="1375335"/>
            <a:ext cx="6192688" cy="46225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03648" y="548680"/>
            <a:ext cx="707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Упражнения на развитие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межполушарного взаимодействия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896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0" r="11105"/>
          <a:stretch/>
        </p:blipFill>
        <p:spPr>
          <a:xfrm>
            <a:off x="1475656" y="1124744"/>
            <a:ext cx="5979636" cy="4926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851920" y="548680"/>
            <a:ext cx="2247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Свобода выбора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198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72779"/>
            <a:ext cx="3240360" cy="48605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89" t="5299" r="4103" b="7391"/>
          <a:stretch/>
        </p:blipFill>
        <p:spPr>
          <a:xfrm>
            <a:off x="4067944" y="2060848"/>
            <a:ext cx="4392488" cy="43924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788024" y="548680"/>
            <a:ext cx="3700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Педагог – друг и помощник 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264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29" r="14549"/>
          <a:stretch/>
        </p:blipFill>
        <p:spPr>
          <a:xfrm>
            <a:off x="1907704" y="1322326"/>
            <a:ext cx="5863404" cy="4390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96272" y="476672"/>
            <a:ext cx="4351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Творческая лаборатория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</a:rPr>
              <a:t>Бусоград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4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26"/>
          <a:stretch/>
        </p:blipFill>
        <p:spPr>
          <a:xfrm>
            <a:off x="1835696" y="1350774"/>
            <a:ext cx="5733256" cy="44991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763688" y="620688"/>
            <a:ext cx="5990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Единство музыки, слова и движения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57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40" b="8899"/>
          <a:stretch/>
        </p:blipFill>
        <p:spPr>
          <a:xfrm>
            <a:off x="1979712" y="1406082"/>
            <a:ext cx="5328592" cy="4543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131840" y="692696"/>
            <a:ext cx="2855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Элементарный театр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926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27154"/>
            <a:ext cx="5852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Визитная карточка 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23860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spc="20" dirty="0" smtClean="0">
                <a:latin typeface="Times New Roman"/>
                <a:ea typeface="Times New Roman"/>
              </a:rPr>
              <a:t>Образование</a:t>
            </a:r>
            <a:endParaRPr lang="ru-RU" sz="1600" b="1" dirty="0" smtClean="0"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latin typeface="Times New Roman"/>
                <a:ea typeface="Calibri"/>
              </a:rPr>
              <a:t>высшее </a:t>
            </a:r>
            <a:r>
              <a:rPr lang="ru-RU" sz="1600" dirty="0">
                <a:latin typeface="Times New Roman"/>
                <a:ea typeface="Calibri"/>
              </a:rPr>
              <a:t>музыкально-педагогическое, </a:t>
            </a:r>
            <a:endParaRPr lang="ru-RU" sz="1600" dirty="0" smtClean="0"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latin typeface="Times New Roman"/>
                <a:ea typeface="Calibri"/>
              </a:rPr>
              <a:t>диплом </a:t>
            </a:r>
            <a:r>
              <a:rPr lang="ru-RU" sz="1600" dirty="0">
                <a:latin typeface="Times New Roman"/>
                <a:ea typeface="Calibri"/>
              </a:rPr>
              <a:t>специалиста Уральской государственной консерватории им. </a:t>
            </a:r>
            <a:r>
              <a:rPr lang="ru-RU" sz="1600" dirty="0" err="1">
                <a:latin typeface="Times New Roman"/>
                <a:ea typeface="Calibri"/>
              </a:rPr>
              <a:t>М.П.Мусоргского</a:t>
            </a:r>
            <a:r>
              <a:rPr lang="ru-RU" sz="1600" dirty="0">
                <a:latin typeface="Times New Roman"/>
                <a:ea typeface="Calibri"/>
              </a:rPr>
              <a:t>. (инструментальное исполнительство – скрипка.) </a:t>
            </a:r>
            <a:endParaRPr lang="ru-RU" sz="1600" dirty="0" smtClean="0"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latin typeface="Times New Roman"/>
                <a:ea typeface="Calibri"/>
              </a:rPr>
              <a:t>Квалификация </a:t>
            </a:r>
            <a:r>
              <a:rPr lang="ru-RU" sz="1600" dirty="0">
                <a:latin typeface="Times New Roman"/>
                <a:ea typeface="Calibri"/>
              </a:rPr>
              <a:t>по диплому – артист камерного ансамбля, артист оркестра, преподаватель. (Июнь 2005года)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5" b="2231"/>
          <a:stretch/>
        </p:blipFill>
        <p:spPr>
          <a:xfrm>
            <a:off x="2123728" y="2924943"/>
            <a:ext cx="4820766" cy="3600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0938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958371"/>
            <a:ext cx="4316052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879177" y="1916832"/>
            <a:ext cx="38208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«Есть ли на свете что-нибудь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же радостное  и одновременно полезное для образования?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Нет!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Музыку сравнить не с чем»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4653136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поэтому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музыки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кажется сегодня такой же актуальной задачей,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музыке как таковой.</a:t>
            </a:r>
          </a:p>
        </p:txBody>
      </p:sp>
    </p:spTree>
    <p:extLst>
      <p:ext uri="{BB962C8B-B14F-4D97-AF65-F5344CB8AC3E}">
        <p14:creationId xmlns:p14="http://schemas.microsoft.com/office/powerpoint/2010/main" xmlns="" val="190275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76672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Я – как учитель здоровья </a:t>
            </a:r>
            <a:r>
              <a:rPr lang="ru-RU" dirty="0" smtClean="0"/>
              <a:t>– </a:t>
            </a:r>
            <a:r>
              <a:rPr lang="ru-RU" b="1" dirty="0" smtClean="0">
                <a:solidFill>
                  <a:srgbClr val="002060"/>
                </a:solidFill>
              </a:rPr>
              <a:t>считаю, что занятия музыкой позволяют  влиять на физическое, психическое, и духовное здоровье ребенка, тем самым помогая вырастить успешного человека будущего.</a:t>
            </a:r>
          </a:p>
          <a:p>
            <a:endParaRPr lang="ru-RU" dirty="0"/>
          </a:p>
        </p:txBody>
      </p:sp>
      <p:pic>
        <p:nvPicPr>
          <p:cNvPr id="5" name="Рисунок 4" descr="1897887_1613005755633912_6918921056444805760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916832"/>
            <a:ext cx="5616624" cy="42124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ebenkoved.ru/wp-content/uploads/2016/11/3-toddler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416" y="2060848"/>
            <a:ext cx="7281838" cy="3816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692696"/>
            <a:ext cx="6868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27154"/>
            <a:ext cx="5852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Визитная карточка 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60766"/>
            <a:ext cx="8496944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600" b="1" dirty="0" smtClean="0">
                <a:latin typeface="Times New Roman"/>
                <a:ea typeface="Calibri"/>
              </a:rPr>
              <a:t>Курсы </a:t>
            </a:r>
            <a:r>
              <a:rPr lang="ru-RU" sz="1600" b="1" dirty="0">
                <a:latin typeface="Times New Roman"/>
                <a:ea typeface="Calibri"/>
              </a:rPr>
              <a:t>переподготовки (250 часов</a:t>
            </a:r>
            <a:r>
              <a:rPr lang="ru-RU" sz="1600" dirty="0">
                <a:latin typeface="Times New Roman"/>
                <a:ea typeface="Calibri"/>
              </a:rPr>
              <a:t>) </a:t>
            </a:r>
            <a:endParaRPr lang="ru-RU" sz="1600" dirty="0" smtClean="0"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latin typeface="Times New Roman"/>
                <a:ea typeface="Calibri"/>
              </a:rPr>
              <a:t>ООО </a:t>
            </a:r>
            <a:r>
              <a:rPr lang="ru-RU" sz="1600" dirty="0">
                <a:latin typeface="Times New Roman"/>
                <a:ea typeface="Calibri"/>
              </a:rPr>
              <a:t>Центр развития человека «Успешный человек будущего» (г. </a:t>
            </a:r>
            <a:r>
              <a:rPr lang="ru-RU" sz="1600" dirty="0" smtClean="0">
                <a:latin typeface="Times New Roman"/>
                <a:ea typeface="Calibri"/>
              </a:rPr>
              <a:t>Москва) </a:t>
            </a:r>
          </a:p>
          <a:p>
            <a:pPr algn="ctr"/>
            <a:r>
              <a:rPr lang="ru-RU" sz="1600" dirty="0" smtClean="0">
                <a:latin typeface="Times New Roman"/>
                <a:ea typeface="Calibri"/>
              </a:rPr>
              <a:t>по </a:t>
            </a:r>
            <a:r>
              <a:rPr lang="ru-RU" sz="1600" dirty="0">
                <a:latin typeface="Times New Roman"/>
                <a:ea typeface="Calibri"/>
              </a:rPr>
              <a:t>программе «Педагогика и методика музыкального воспитания в дошкольной организации» </a:t>
            </a:r>
            <a:endParaRPr lang="ru-RU" sz="1600" dirty="0" smtClean="0">
              <a:latin typeface="Times New Roman"/>
              <a:ea typeface="Calibri"/>
            </a:endParaRPr>
          </a:p>
          <a:p>
            <a:pPr algn="ctr"/>
            <a:r>
              <a:rPr lang="ru-RU" sz="1600" dirty="0" smtClean="0">
                <a:latin typeface="Times New Roman"/>
                <a:ea typeface="Calibri"/>
              </a:rPr>
              <a:t>с </a:t>
            </a:r>
            <a:r>
              <a:rPr lang="ru-RU" sz="1600" dirty="0">
                <a:latin typeface="Times New Roman"/>
                <a:ea typeface="Calibri"/>
              </a:rPr>
              <a:t>присвоением квалификации «Музыкальный руководитель» </a:t>
            </a:r>
            <a:endParaRPr lang="ru-RU" sz="1600" dirty="0" smtClean="0">
              <a:latin typeface="Times New Roman"/>
              <a:ea typeface="Calibri"/>
            </a:endParaRPr>
          </a:p>
          <a:p>
            <a:pPr algn="ctr"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Calibri"/>
              </a:rPr>
              <a:t>с </a:t>
            </a:r>
            <a:r>
              <a:rPr lang="ru-RU" sz="1600" dirty="0">
                <a:latin typeface="Times New Roman"/>
                <a:ea typeface="Calibri"/>
              </a:rPr>
              <a:t>правом работы в дошкольном учреждении. (Декабрь 2017 года</a:t>
            </a:r>
            <a:r>
              <a:rPr lang="ru-RU" sz="1600" dirty="0" smtClean="0">
                <a:latin typeface="Times New Roman"/>
                <a:ea typeface="Calibri"/>
              </a:rPr>
              <a:t>)</a:t>
            </a:r>
            <a:endParaRPr lang="ru-RU" sz="1600" dirty="0">
              <a:latin typeface="Times New Roman"/>
              <a:ea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3440" y="2861283"/>
            <a:ext cx="6272694" cy="35731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12927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27154"/>
            <a:ext cx="5852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Визитная карточка 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276872"/>
            <a:ext cx="2736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Квалификационная категория:</a:t>
            </a:r>
          </a:p>
          <a:p>
            <a:pPr>
              <a:spcAft>
                <a:spcPts val="0"/>
              </a:spcAft>
            </a:pPr>
            <a:r>
              <a:rPr lang="ru-RU" b="1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u="sng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Высшая</a:t>
            </a:r>
            <a:endParaRPr lang="ru-RU" spc="2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b="1" spc="2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Педагогический стаж:</a:t>
            </a:r>
          </a:p>
          <a:p>
            <a:pPr>
              <a:spcAft>
                <a:spcPts val="0"/>
              </a:spcAft>
            </a:pPr>
            <a:r>
              <a:rPr lang="ru-RU" b="1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u="sng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17 </a:t>
            </a:r>
            <a:r>
              <a:rPr lang="ru-RU" u="sng" spc="20" dirty="0">
                <a:solidFill>
                  <a:srgbClr val="000000"/>
                </a:solidFill>
                <a:latin typeface="Times New Roman"/>
                <a:ea typeface="Times New Roman"/>
              </a:rPr>
              <a:t>лет</a:t>
            </a: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 </a:t>
            </a:r>
            <a:endParaRPr lang="ru-RU" b="1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Замужем. Двое детей.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66" r="12776"/>
          <a:stretch/>
        </p:blipFill>
        <p:spPr>
          <a:xfrm>
            <a:off x="3923928" y="1772816"/>
            <a:ext cx="4464497" cy="41456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14981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42"/>
          <a:stretch/>
        </p:blipFill>
        <p:spPr>
          <a:xfrm>
            <a:off x="827584" y="980728"/>
            <a:ext cx="3528392" cy="52457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220072" y="1700809"/>
            <a:ext cx="30963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Спорт –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это движение.</a:t>
            </a: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Движение – </a:t>
            </a:r>
            <a:r>
              <a:rPr lang="ru-RU" sz="2800" b="1" dirty="0" smtClean="0">
                <a:solidFill>
                  <a:srgbClr val="002060"/>
                </a:solidFill>
              </a:rPr>
              <a:t>это жизнь!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64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95536" y="1916832"/>
            <a:ext cx="8064896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normalizeH="0" baseline="0" dirty="0" smtClean="0">
                <a:ln/>
                <a:solidFill>
                  <a:schemeClr val="accent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 перестает быть педагогом, если он перестает учиться.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520"/>
          <a:stretch/>
        </p:blipFill>
        <p:spPr>
          <a:xfrm>
            <a:off x="1043608" y="2276872"/>
            <a:ext cx="6840760" cy="3859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555776" y="764704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МЕЖДУНАРОДНЫЙ СЕМИНАР ПО КРЕАТИВНОМУ ДВИЖЕНИЮ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У КРИСТЫ КУГАН (МЮНХЕН)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1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764704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МЕЖДУНАРОДНЫЙ СЕМИНАР ПО КРЕАТИВНОМУ ДВИЖЕНИЮ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ЯНИНА РУБИНА </a:t>
            </a:r>
            <a:r>
              <a:rPr lang="ru-RU" dirty="0" smtClean="0">
                <a:solidFill>
                  <a:srgbClr val="C00000"/>
                </a:solidFill>
              </a:rPr>
              <a:t>(АВСТРИЯ)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pTvWHnC6bT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1916832"/>
            <a:ext cx="4438062" cy="4345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431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625</TotalTime>
  <Words>611</Words>
  <Application>Microsoft Office PowerPoint</Application>
  <PresentationFormat>Экран (4:3)</PresentationFormat>
  <Paragraphs>108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Анюта</dc:creator>
  <cp:lastModifiedBy>Виктор Самотохин</cp:lastModifiedBy>
  <cp:revision>48</cp:revision>
  <dcterms:created xsi:type="dcterms:W3CDTF">2017-12-09T23:13:31Z</dcterms:created>
  <dcterms:modified xsi:type="dcterms:W3CDTF">2019-02-25T09:06:09Z</dcterms:modified>
</cp:coreProperties>
</file>