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5" r:id="rId18"/>
    <p:sldId id="273" r:id="rId19"/>
    <p:sldId id="274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2703"/>
    <a:srgbClr val="A9915D"/>
    <a:srgbClr val="AD9861"/>
    <a:srgbClr val="8A733F"/>
    <a:srgbClr val="FCFCE9"/>
    <a:srgbClr val="F5F1BF"/>
    <a:srgbClr val="B39E67"/>
    <a:srgbClr val="D3B255"/>
    <a:srgbClr val="0C40AA"/>
    <a:srgbClr val="72A0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>
        <p:scale>
          <a:sx n="104" d="100"/>
          <a:sy n="104" d="100"/>
        </p:scale>
        <p:origin x="-8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20813" y="1783719"/>
            <a:ext cx="7302384" cy="10669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7200" b="1" dirty="0" smtClean="0">
                <a:ln w="19050">
                  <a:solidFill>
                    <a:srgbClr val="712703"/>
                  </a:solidFill>
                </a:ln>
                <a:gradFill flip="none" rotWithShape="1">
                  <a:gsLst>
                    <a:gs pos="0">
                      <a:srgbClr val="B39E67"/>
                    </a:gs>
                    <a:gs pos="42000">
                      <a:srgbClr val="F5F1BF"/>
                    </a:gs>
                    <a:gs pos="83000">
                      <a:srgbClr val="A9915D"/>
                    </a:gs>
                    <a:gs pos="100000">
                      <a:srgbClr val="8A733F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4">
                      <a:alpha val="40000"/>
                    </a:schemeClr>
                  </a:glow>
                </a:effectLst>
                <a:latin typeface="Lobster" panose="0200050600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Тестовое задание</a:t>
            </a:r>
            <a:endParaRPr lang="ru-RU" sz="7200" b="1" dirty="0">
              <a:ln w="19050">
                <a:solidFill>
                  <a:srgbClr val="712703"/>
                </a:solidFill>
              </a:ln>
              <a:gradFill flip="none" rotWithShape="1">
                <a:gsLst>
                  <a:gs pos="0">
                    <a:srgbClr val="B39E67"/>
                  </a:gs>
                  <a:gs pos="42000">
                    <a:srgbClr val="F5F1BF"/>
                  </a:gs>
                  <a:gs pos="83000">
                    <a:srgbClr val="A9915D"/>
                  </a:gs>
                  <a:gs pos="100000">
                    <a:srgbClr val="8A733F"/>
                  </a:gs>
                </a:gsLst>
                <a:lin ang="0" scaled="1"/>
                <a:tileRect/>
              </a:gradFill>
              <a:effectLst>
                <a:glow rad="63500">
                  <a:schemeClr val="accent4">
                    <a:alpha val="40000"/>
                  </a:schemeClr>
                </a:glow>
              </a:effectLst>
              <a:latin typeface="Lobster" panose="02000506000000020003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922681"/>
            <a:ext cx="7575881" cy="334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9. Как называются части Библии?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А</a:t>
            </a:r>
            <a:r>
              <a:rPr lang="ru-RU" sz="4000" dirty="0">
                <a:latin typeface="Times New Roman"/>
                <a:ea typeface="Calibri"/>
                <a:cs typeface="Times New Roman"/>
              </a:rPr>
              <a:t>. Священное писание.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В. Ветхий и Новый заветы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С. Откровение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151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922681"/>
            <a:ext cx="7575881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10. Кто написал книги Нового </a:t>
            </a:r>
            <a:r>
              <a:rPr lang="ru-RU" sz="4000" dirty="0" smtClean="0">
                <a:latin typeface="Times New Roman"/>
                <a:ea typeface="Calibri"/>
                <a:cs typeface="Times New Roman"/>
              </a:rPr>
              <a:t>завета?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 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А. Пророки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В. Апостолы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С. Писатели 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441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922681"/>
            <a:ext cx="7575881" cy="547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11. Как называлась гора, на которой находилось место казни  Христа?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А</a:t>
            </a:r>
            <a:r>
              <a:rPr lang="ru-RU" sz="4000" dirty="0">
                <a:latin typeface="Times New Roman"/>
                <a:ea typeface="Calibri"/>
                <a:cs typeface="Times New Roman"/>
              </a:rPr>
              <a:t>. Эльбрус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В. </a:t>
            </a:r>
            <a:r>
              <a:rPr lang="ru-RU" sz="4000" dirty="0" err="1">
                <a:latin typeface="Times New Roman"/>
                <a:ea typeface="Calibri"/>
                <a:cs typeface="Times New Roman"/>
              </a:rPr>
              <a:t>Синай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С. Голгофа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 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035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922681"/>
            <a:ext cx="7575881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12. Кому из пророков Бог дал заповеди?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А</a:t>
            </a:r>
            <a:r>
              <a:rPr lang="ru-RU" sz="4000" dirty="0">
                <a:latin typeface="Times New Roman"/>
                <a:ea typeface="Calibri"/>
                <a:cs typeface="Times New Roman"/>
              </a:rPr>
              <a:t>. Иоанну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В. Моисею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С. Петру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 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152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922681"/>
            <a:ext cx="7575881" cy="5684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13. Как звучит золотое правило </a:t>
            </a:r>
            <a:r>
              <a:rPr lang="ru-RU" sz="4000" dirty="0" smtClean="0">
                <a:latin typeface="Times New Roman"/>
                <a:ea typeface="Calibri"/>
                <a:cs typeface="Times New Roman"/>
              </a:rPr>
              <a:t>этики?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latin typeface="Times New Roman"/>
                <a:ea typeface="Calibri"/>
                <a:cs typeface="Times New Roman"/>
              </a:rPr>
              <a:t>А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. 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«Люби грешника и ненавидь грех»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В. «Не делай другим того, чего ты не хотел бы для себя»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С. «Пусть первый камень бросит  тот из вас, кто сам не грешил»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 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 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1276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922681"/>
            <a:ext cx="7575881" cy="4622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14. На чём записаны заповеди, данные людям Богом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А</a:t>
            </a:r>
            <a:r>
              <a:rPr lang="ru-RU" sz="4000" dirty="0">
                <a:latin typeface="Times New Roman"/>
                <a:ea typeface="Calibri"/>
                <a:cs typeface="Times New Roman"/>
              </a:rPr>
              <a:t>. На папирусе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В. На скрижалях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С. На пергаменте 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 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 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92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922681"/>
            <a:ext cx="7575881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15. Что значит милосердие?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А</a:t>
            </a:r>
            <a:r>
              <a:rPr lang="ru-RU" sz="4000" dirty="0">
                <a:latin typeface="Times New Roman"/>
                <a:ea typeface="Calibri"/>
                <a:cs typeface="Times New Roman"/>
              </a:rPr>
              <a:t>. Готовность помочь кому-нибудь, неравнодушие к чужой беде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В. Сострадание  к  близким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С. Переживание за всех людей на земле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 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 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3424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922681"/>
            <a:ext cx="7575881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 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 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387675"/>
              </p:ext>
            </p:extLst>
          </p:nvPr>
        </p:nvGraphicFramePr>
        <p:xfrm>
          <a:off x="1060704" y="922681"/>
          <a:ext cx="7013448" cy="4883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6724"/>
                <a:gridCol w="3506724"/>
              </a:tblGrid>
              <a:tr h="158270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0-1 ошибка  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Отлично</a:t>
                      </a:r>
                    </a:p>
                    <a:p>
                      <a:pPr algn="ctr"/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59179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2-4 ошибки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Хорошо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59179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5 – 7 ошибок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Старайся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8270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8 и более ошибок 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«2»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680" y="4192161"/>
            <a:ext cx="1938528" cy="1586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547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922681"/>
            <a:ext cx="7575881" cy="731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1 -  С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2 – В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3 – С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4 – христианство, ислам, иудаизм, буддизм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5 – С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6 – В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7 – А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 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 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5575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922681"/>
            <a:ext cx="7575881" cy="802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8 – В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9 – В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10 – В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11 – С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12 – В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13 – В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14 – В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15 – А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4000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 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 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44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1407313"/>
            <a:ext cx="7191833" cy="370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1.Укажите официальное название нашего государства. </a:t>
            </a:r>
            <a:endParaRPr lang="ru-RU" sz="3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latin typeface="Times New Roman"/>
                <a:ea typeface="Calibri"/>
                <a:cs typeface="Times New Roman"/>
              </a:rPr>
              <a:t>А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. Россия.</a:t>
            </a:r>
            <a:endParaRPr lang="ru-RU" sz="3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В. Русь.</a:t>
            </a:r>
            <a:endParaRPr lang="ru-RU" sz="3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С. Российская Федерация.</a:t>
            </a:r>
            <a:endParaRPr lang="ru-RU" sz="3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922681"/>
            <a:ext cx="7575881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Сегодня я узнал…</a:t>
            </a: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Сегодня мне было интересно…</a:t>
            </a: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Сегодня мне было трудно…</a:t>
            </a: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Я понял, что…</a:t>
            </a: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Урок дал мне для жизни…</a:t>
            </a: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На уроке я </a:t>
            </a:r>
            <a:r>
              <a:rPr lang="ru-RU" sz="3200" smtClean="0">
                <a:latin typeface="Times New Roman"/>
                <a:ea typeface="Calibri"/>
                <a:cs typeface="Times New Roman"/>
              </a:rPr>
              <a:t>чувствовал себя…</a:t>
            </a:r>
            <a:endParaRPr lang="ru-RU" sz="3200" dirty="0" smtClean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 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 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84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1407313"/>
            <a:ext cx="7575881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2.Что  обозначает  слово </a:t>
            </a:r>
            <a:r>
              <a:rPr lang="ru-RU" sz="4000" dirty="0" smtClean="0">
                <a:latin typeface="Times New Roman"/>
                <a:ea typeface="Calibri"/>
                <a:cs typeface="Times New Roman"/>
              </a:rPr>
              <a:t>«культура</a:t>
            </a:r>
            <a:r>
              <a:rPr lang="ru-RU" sz="4000" dirty="0">
                <a:latin typeface="Times New Roman"/>
                <a:ea typeface="Calibri"/>
                <a:cs typeface="Times New Roman"/>
              </a:rPr>
              <a:t>»?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А</a:t>
            </a:r>
            <a:r>
              <a:rPr lang="ru-RU" sz="4000" dirty="0">
                <a:latin typeface="Times New Roman"/>
                <a:ea typeface="Calibri"/>
                <a:cs typeface="Times New Roman"/>
              </a:rPr>
              <a:t>. Всё, что вырастил человек.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В. Всё, что создал человек.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С. Всё, что приносит человеку пользу.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81841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922681"/>
            <a:ext cx="7575881" cy="582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3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. Что такое религия?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latin typeface="Times New Roman"/>
                <a:ea typeface="Calibri"/>
                <a:cs typeface="Times New Roman"/>
              </a:rPr>
              <a:t>А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. Поведение человека, связанное с поисками равновесия между добром и злом.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В</a:t>
            </a:r>
            <a:r>
              <a:rPr lang="ru-RU" sz="3600" dirty="0" smtClean="0">
                <a:latin typeface="Times New Roman"/>
                <a:ea typeface="Calibri"/>
                <a:cs typeface="Times New Roman"/>
              </a:rPr>
              <a:t>. 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Поведение человека, связанное с поисками равновесия во вселенной.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latin typeface="Times New Roman"/>
                <a:ea typeface="Calibri"/>
                <a:cs typeface="Times New Roman"/>
              </a:rPr>
              <a:t>С. Это вера и почитание человеком Бога</a:t>
            </a:r>
            <a:r>
              <a:rPr lang="ru-RU" sz="4000" dirty="0">
                <a:latin typeface="Times New Roman"/>
                <a:ea typeface="Calibri"/>
                <a:cs typeface="Times New Roman"/>
              </a:rPr>
              <a:t>.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006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922681"/>
            <a:ext cx="7575881" cy="249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4. Перечислите традиционные религии в </a:t>
            </a:r>
            <a:r>
              <a:rPr lang="ru-RU" sz="4000" dirty="0" smtClean="0">
                <a:latin typeface="Times New Roman"/>
                <a:ea typeface="Calibri"/>
                <a:cs typeface="Times New Roman"/>
              </a:rPr>
              <a:t>России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396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922681"/>
            <a:ext cx="7575881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5. Кто в православии понимается под словом Бог?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А</a:t>
            </a:r>
            <a:r>
              <a:rPr lang="ru-RU" sz="4000" dirty="0">
                <a:latin typeface="Times New Roman"/>
                <a:ea typeface="Calibri"/>
                <a:cs typeface="Times New Roman"/>
              </a:rPr>
              <a:t>. Священник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В. Религия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С. Творец всего живого.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894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922681"/>
            <a:ext cx="7575881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6. Что такое молитва?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А</a:t>
            </a:r>
            <a:r>
              <a:rPr lang="ru-RU" sz="4000" dirty="0">
                <a:latin typeface="Times New Roman"/>
                <a:ea typeface="Calibri"/>
                <a:cs typeface="Times New Roman"/>
              </a:rPr>
              <a:t>. То, что говорил Бог людям.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В. Обращение человека к Богу. 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С. Слова, которые произносит священник во время церковной службы.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557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922681"/>
            <a:ext cx="7575881" cy="421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7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Главная книга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христиан</a:t>
            </a:r>
          </a:p>
          <a:p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Библия 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Коран</a:t>
            </a:r>
          </a:p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Веды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668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1463" y="922681"/>
            <a:ext cx="7575881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8. Из скольких частей состоит Библия?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/>
                <a:ea typeface="Calibri"/>
                <a:cs typeface="Times New Roman"/>
              </a:rPr>
              <a:t>А</a:t>
            </a:r>
            <a:r>
              <a:rPr lang="ru-RU" sz="4000" dirty="0">
                <a:latin typeface="Times New Roman"/>
                <a:ea typeface="Calibri"/>
                <a:cs typeface="Times New Roman"/>
              </a:rPr>
              <a:t>. 27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В. 77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/>
                <a:ea typeface="Calibri"/>
                <a:cs typeface="Times New Roman"/>
              </a:rPr>
              <a:t>С. 2</a:t>
            </a:r>
            <a:endParaRPr lang="ru-RU" sz="32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6950" y="69942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000" b="1" dirty="0">
              <a:ln w="9525">
                <a:noFill/>
              </a:ln>
              <a:solidFill>
                <a:schemeClr val="accent2">
                  <a:lumMod val="50000"/>
                </a:schemeClr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6573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449</TotalTime>
  <Words>466</Words>
  <Application>Microsoft Office PowerPoint</Application>
  <PresentationFormat>Экран (4:3)</PresentationFormat>
  <Paragraphs>122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Lukashina_TN</cp:lastModifiedBy>
  <cp:revision>54</cp:revision>
  <dcterms:created xsi:type="dcterms:W3CDTF">2013-11-19T05:52:05Z</dcterms:created>
  <dcterms:modified xsi:type="dcterms:W3CDTF">2016-12-21T06:10:42Z</dcterms:modified>
</cp:coreProperties>
</file>