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4" r:id="rId4"/>
    <p:sldId id="261" r:id="rId5"/>
    <p:sldId id="258" r:id="rId6"/>
    <p:sldId id="259" r:id="rId7"/>
    <p:sldId id="262" r:id="rId8"/>
    <p:sldId id="263" r:id="rId9"/>
    <p:sldId id="266" r:id="rId10"/>
    <p:sldId id="267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234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BA7FF17-E1CB-447A-B406-E1C58EC9C97B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433AE8A-4B25-4FEF-929E-B5A2421DD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8299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DECAF3-6E49-48C0-AE48-03C715724A4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7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8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AEDB2-27C8-4C4D-8557-ACA31214D33E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52C8E-B7F5-441D-A867-810CE9D5C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253CC-E62C-4CB8-AD21-BC3281938B70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7336C-12F3-48F6-B115-53EA76E73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5A7A9-0035-48A4-89EE-D8E6115A5EDB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CE72C-EB86-4BDC-B551-BEF97BD23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0570E-A9F9-4A26-90E8-E5607BD0EE68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05498-DF6B-41E7-A1E9-8AB6947DC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35B31-700B-4CFF-A5CC-C8A6CF0E2BAE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4034D-FE26-4030-9A5E-0CC273C49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CA46F-4901-41BD-B470-64FAB7074CA8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40F23-DCF1-41E9-B30A-458262481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F50FF-E9E3-4120-84CD-10CEC8F2D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9AB8-4CFD-449D-AF40-304CFC5AF70B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467F6-87EA-4E28-A5F3-2E571D7D463F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F7FD7-A8CB-438D-95B1-F1D170917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20505-107D-43C2-9453-5D117657693C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AA2FB-71E6-4C4E-8D09-EC30B8481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8E150-6601-4CF8-B8AE-B658DB294F28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C807D-24EA-4216-92C3-472864ABE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0D0FE-8D03-409A-8E8F-BF90588F0118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E7BC2-6B89-4FED-BB3D-020D7718F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A87A157-5D18-4B07-A791-CE4AD5973CD6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A71A472-A4A4-415F-8417-A68FE4603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2" r:id="rId2"/>
    <p:sldLayoutId id="2147483714" r:id="rId3"/>
    <p:sldLayoutId id="2147483711" r:id="rId4"/>
    <p:sldLayoutId id="2147483715" r:id="rId5"/>
    <p:sldLayoutId id="2147483710" r:id="rId6"/>
    <p:sldLayoutId id="2147483709" r:id="rId7"/>
    <p:sldLayoutId id="2147483708" r:id="rId8"/>
    <p:sldLayoutId id="2147483707" r:id="rId9"/>
    <p:sldLayoutId id="2147483706" r:id="rId10"/>
    <p:sldLayoutId id="21474837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513"/>
            <a:ext cx="8305800" cy="1981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3" descr="7183jipha16hVEH8nf57Jtc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8712968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4437112"/>
            <a:ext cx="8208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(по книге «Алиса в стране чудес»)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764704"/>
            <a:ext cx="664310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Мир парадоксов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абсурда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933056"/>
            <a:ext cx="37466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Пародия –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157192"/>
            <a:ext cx="32025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Гротеск–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780928"/>
            <a:ext cx="310392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Абсурд –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72816"/>
            <a:ext cx="40032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Парадокс –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9338" y="1916113"/>
            <a:ext cx="3384550" cy="7080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комический эффект, произведение-насмешка.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2363" y="4076700"/>
            <a:ext cx="3384550" cy="7080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сочетание несочетаемого, преувеличение.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59338" y="2924175"/>
            <a:ext cx="3457575" cy="7080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нелепость, глупость, бессмыслица.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2363" y="5373688"/>
            <a:ext cx="3600450" cy="7080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неожиданное, оригинальное высказывание, полуправда.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76672"/>
            <a:ext cx="8556083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Термины и их значения перепутались. Соедините их.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1827 L -0.00417 0.19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98 0.00855 L -0.01598 -0.483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217112_jpg-r_760_x-f_jpg-q_x-20091224_1144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568952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99592" y="404664"/>
            <a:ext cx="7641451" cy="1754326"/>
          </a:xfrm>
          <a:prstGeom prst="rect">
            <a:avLst/>
          </a:prstGeom>
          <a:blipFill dpi="0" rotWithShape="1">
            <a:blip r:embed="rId3" cstate="print">
              <a:alphaModFix amt="30000"/>
            </a:blip>
            <a:srcRect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Начнем путешествие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в страну Чудес!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5012-9277-thickbox.jpg"/>
          <p:cNvPicPr>
            <a:picLocks noChangeAspect="1"/>
          </p:cNvPicPr>
          <p:nvPr/>
        </p:nvPicPr>
        <p:blipFill>
          <a:blip r:embed="rId2"/>
          <a:srcRect r="24800"/>
          <a:stretch>
            <a:fillRect/>
          </a:stretch>
        </p:blipFill>
        <p:spPr bwMode="auto">
          <a:xfrm>
            <a:off x="4643438" y="908050"/>
            <a:ext cx="42989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39103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Парадокс 1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850" y="981075"/>
            <a:ext cx="4392613" cy="101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«Мыши летучие. Мыши ли, тучи ли… Летят ли тучи кошек? Едят ли коши тучек?».</a:t>
            </a:r>
            <a:r>
              <a:rPr lang="ru-RU" dirty="0">
                <a:solidFill>
                  <a:schemeClr val="tx1"/>
                </a:solidFill>
              </a:rPr>
              <a:t> 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260648"/>
            <a:ext cx="4320480" cy="52322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«Кувырком за кроликом»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850" y="2205038"/>
            <a:ext cx="4392613" cy="19383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«…видела сон, будто идет она с кошкой под мышкой. Или с мышкой под кошкой? И разговаривает: «Скажи-ка мне, Дина, ты едала когда-нибудь </a:t>
            </a:r>
            <a:r>
              <a:rPr lang="ru-RU" sz="2000" b="1" dirty="0" err="1">
                <a:solidFill>
                  <a:schemeClr val="accent6">
                    <a:lumMod val="75000"/>
                  </a:schemeClr>
                </a:solidFill>
              </a:rPr>
              <a:t>мышучих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accent6">
                    <a:lumMod val="75000"/>
                  </a:schemeClr>
                </a:solidFill>
              </a:rPr>
              <a:t>летей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?..»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23850" y="4292600"/>
            <a:ext cx="4392613" cy="2247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«Если я еще буду уменьшаться, то недолго стать величиной со свечку, - испугалась Алиса,- а потом и вовсе истаять. Интересно было бы поглядеть на то, что от меня останется, когда меня не останется?».</a:t>
            </a:r>
            <a:r>
              <a:rPr lang="ru-RU" dirty="0">
                <a:solidFill>
                  <a:schemeClr val="tx1"/>
                </a:solidFill>
              </a:rPr>
              <a:t> 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643" y="0"/>
            <a:ext cx="39920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Парадокс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44008" y="260648"/>
            <a:ext cx="4320480" cy="52322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«Наплаканное море»</a:t>
            </a:r>
          </a:p>
        </p:txBody>
      </p:sp>
      <p:pic>
        <p:nvPicPr>
          <p:cNvPr id="18438" name="Рисунок 3" descr="012lab0opo1288544123.jpg"/>
          <p:cNvPicPr>
            <a:picLocks noChangeAspect="1"/>
          </p:cNvPicPr>
          <p:nvPr/>
        </p:nvPicPr>
        <p:blipFill>
          <a:blip r:embed="rId2"/>
          <a:srcRect l="38660" r="4642" b="5498"/>
          <a:stretch>
            <a:fillRect/>
          </a:stretch>
        </p:blipFill>
        <p:spPr bwMode="auto">
          <a:xfrm>
            <a:off x="4643438" y="881063"/>
            <a:ext cx="4321175" cy="571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388" y="3716338"/>
            <a:ext cx="4392612" cy="2862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«Прочту какой-нибудь стишок: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В лесу родилась телочка,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Вовсю она росла.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Сама все лето знойное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Она себя пасла.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Денек осенний серенький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За летом прискакал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И телочку под елочку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Он дождиком загнал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».</a:t>
            </a:r>
            <a:r>
              <a:rPr lang="ru-RU" dirty="0">
                <a:solidFill>
                  <a:schemeClr val="tx1"/>
                </a:solidFill>
              </a:rPr>
              <a:t> 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388" y="981075"/>
            <a:ext cx="4392612" cy="25542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«Приходит почтальон и приносит моим собственным ногам от меня посылку. А на посылке адрес: Где-то в районе Пола, в области Коврика, два шага влево. Сестрице Правой ноге лично с низким поклоном от Алисы».</a:t>
            </a:r>
            <a:r>
              <a:rPr lang="ru-RU" dirty="0">
                <a:solidFill>
                  <a:schemeClr val="tx1"/>
                </a:solidFill>
              </a:rPr>
              <a:t> 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188640"/>
            <a:ext cx="397281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Парадокс 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88640"/>
            <a:ext cx="4464496" cy="954107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«История с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бестолкотней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и с хвостиком»</a:t>
            </a:r>
          </a:p>
        </p:txBody>
      </p:sp>
      <p:pic>
        <p:nvPicPr>
          <p:cNvPr id="5" name="Рисунок 4" descr="1272026162_alice_in_wonderland_concept_art_06.jpg"/>
          <p:cNvPicPr>
            <a:picLocks noChangeAspect="1"/>
          </p:cNvPicPr>
          <p:nvPr/>
        </p:nvPicPr>
        <p:blipFill>
          <a:blip r:embed="rId2" cstate="print"/>
          <a:srcRect b="8333"/>
          <a:stretch>
            <a:fillRect/>
          </a:stretch>
        </p:blipFill>
        <p:spPr>
          <a:xfrm>
            <a:off x="179512" y="1340768"/>
            <a:ext cx="374441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95738" y="1484313"/>
            <a:ext cx="4968875" cy="708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- Я старше, значит, умнее! Я умнее, значит, старше! (Лори-попугай)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95738" y="2565400"/>
            <a:ext cx="4897437" cy="708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- Сейчас вы у меня не только высохнете, но и засохнете. (Мышь)</a:t>
            </a:r>
            <a:r>
              <a:rPr lang="ru-RU" dirty="0">
                <a:solidFill>
                  <a:schemeClr val="tx1"/>
                </a:solidFill>
              </a:rPr>
              <a:t> 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995738" y="3573463"/>
            <a:ext cx="4897437" cy="708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- Чем </a:t>
            </a:r>
            <a:r>
              <a:rPr lang="ru-RU" sz="2000" b="1" dirty="0" err="1">
                <a:solidFill>
                  <a:schemeClr val="accent6">
                    <a:lumMod val="75000"/>
                  </a:schemeClr>
                </a:solidFill>
              </a:rPr>
              <a:t>неправильнее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, тем правильнее. (Древний Дронт)</a:t>
            </a:r>
            <a:r>
              <a:rPr lang="ru-RU" dirty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95738" y="4662488"/>
            <a:ext cx="4968875" cy="16319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Ну вот, - проворчала Мышь, - перебила.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 Простите, но я ничего не перебила, - смутилась Алиса. – Я вообще никогда не бью ни чашек, ни тарелок…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404664"/>
            <a:ext cx="401930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Парадокс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5976" y="1412776"/>
            <a:ext cx="4464496" cy="52322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«Бабочкина куколка»</a:t>
            </a:r>
          </a:p>
        </p:txBody>
      </p:sp>
      <p:pic>
        <p:nvPicPr>
          <p:cNvPr id="6" name="Рисунок 5" descr="1272026238_alice_in_wonderland_concept_art_07.jpg"/>
          <p:cNvPicPr>
            <a:picLocks noChangeAspect="1"/>
          </p:cNvPicPr>
          <p:nvPr/>
        </p:nvPicPr>
        <p:blipFill>
          <a:blip r:embed="rId2" cstate="print"/>
          <a:srcRect l="6610" r="10765" b="16667"/>
          <a:stretch>
            <a:fillRect/>
          </a:stretch>
        </p:blipFill>
        <p:spPr>
          <a:xfrm>
            <a:off x="251520" y="260648"/>
            <a:ext cx="360040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924300" y="2205038"/>
            <a:ext cx="4968875" cy="44005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Кто это?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 Это, уважаемая, не это, а я. То есть это не совсем та я. Поначалу я была не это. Но я столько раз становилась то тем, то этим, что совершенно в этом запуталась.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 Не путай меня, - рассердилась Бабочкина Куколка, - это уже ни в какие ворота не лезет.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 Это как раз пролезет, - возразила Алиса. - А вот то это, что раньше было мной, никак не пролезало даже в крохотную дверцу. Не говоря уж о воротах, ясное дело.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1" name="Рисунок 10" descr="Alice_in_Wonderland_by_ashley17.jpg"/>
          <p:cNvPicPr>
            <a:picLocks noChangeAspect="1"/>
          </p:cNvPicPr>
          <p:nvPr/>
        </p:nvPicPr>
        <p:blipFill>
          <a:blip r:embed="rId3"/>
          <a:srcRect t="11596" r="57143" b="4340"/>
          <a:stretch>
            <a:fillRect/>
          </a:stretch>
        </p:blipFill>
        <p:spPr>
          <a:xfrm>
            <a:off x="323850" y="3014663"/>
            <a:ext cx="2376488" cy="3654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" descr="The-Mad-Hatter-alice-in-wonderland-2010-10293069-1280-8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71600" y="548680"/>
            <a:ext cx="7641451" cy="1754326"/>
          </a:xfrm>
          <a:prstGeom prst="rect">
            <a:avLst/>
          </a:prstGeom>
          <a:blipFill dpi="0" rotWithShape="1">
            <a:blip r:embed="rId3" cstate="print">
              <a:alphaModFix amt="27000"/>
            </a:blip>
            <a:srcRect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Какой эпизод сказки Вам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кажется самым нелепым?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5" descr="alice_w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71500"/>
            <a:ext cx="87137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20688"/>
            <a:ext cx="7641451" cy="1754326"/>
          </a:xfrm>
          <a:prstGeom prst="rect">
            <a:avLst/>
          </a:prstGeom>
          <a:blipFill dpi="0" rotWithShape="1">
            <a:blip r:embed="rId3" cstate="print">
              <a:alphaModFix amt="30000"/>
            </a:blip>
            <a:srcRect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Найдите примеры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«игры слов» в тексте.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alice-in-wonderland-origin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3429000"/>
            <a:ext cx="9253174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Докажите, что интерес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к этой сказке не исчезает.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Как вы думаете, почему?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10052812082594988_f24_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-17748" y="3645024"/>
            <a:ext cx="9288698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Есть ли смысл в сказке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об Алисе, полной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нелепостей и парадоксов?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908720"/>
            <a:ext cx="532859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«Во всем есть своя мораль, надо только уметь ее найти». (Герцогиня)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27984" y="1988841"/>
            <a:ext cx="471601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</a:rPr>
              <a:t>«А может быть, здесь и нет никакой морали?» (Алиса)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arro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692150"/>
            <a:ext cx="3484563" cy="4465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23928" y="332656"/>
            <a:ext cx="4894859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Льюис Кэрролл.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5936" y="2564904"/>
            <a:ext cx="2088232" cy="40011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Настоящее имя: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95936" y="3356992"/>
            <a:ext cx="2088232" cy="40011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Дата рождения: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95936" y="4149080"/>
            <a:ext cx="2088232" cy="40011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Место рождения: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95936" y="4941168"/>
            <a:ext cx="2088232" cy="40011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Национальность: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1600" y="5805264"/>
            <a:ext cx="1656184" cy="40011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 занятий: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227763" y="2420938"/>
            <a:ext cx="27178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Чарльз 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Лютвидж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Доджсон.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27763" y="3357563"/>
            <a:ext cx="2455862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27 января 1832 года.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227763" y="4076700"/>
            <a:ext cx="25923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деревня 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Дерсбери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графство 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Чешир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227763" y="4941888"/>
            <a:ext cx="21145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великобританец.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771775" y="5661025"/>
            <a:ext cx="56530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профессор математики, фотограф, художник, писатель.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908050"/>
            <a:ext cx="4249738" cy="501808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Кто из вас не знает Льюиса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Кэрролла – создателя безумного и такого притягательного мира Чудес? Его книги «Приключения Алисы в Стране чудес», «Алиса в зазеркалье» и «Охота на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Снарка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» любят все дети.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Льюис Кэрролл - человек, который практически все свое свободное время проводил с детьми, рассказывал им сказки, рисовал забавные рисунки. Отправляясь на прогулку, писатель обязательно брал всевозможные игрушки, головоломки и подарки для детей. </a:t>
            </a:r>
          </a:p>
        </p:txBody>
      </p:sp>
      <p:pic>
        <p:nvPicPr>
          <p:cNvPr id="7171" name="Рисунок 2" descr="lewis_carrol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0263" y="333375"/>
            <a:ext cx="42735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1" descr="770_default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7013"/>
            <a:ext cx="9144000" cy="640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9512" y="692696"/>
            <a:ext cx="5112568" cy="1631216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Всеми силами Кэрролл старался реализовать свои идеи, свою мечту.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работал целыми днями, забывая о сне и питании (в течение дня вслепую перекусывал печеньем).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3429000"/>
            <a:ext cx="4968552" cy="193899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Льюис Кэрролл действительно работал как безумный, но целью его работы было как раз довести свой разум до совершенства. Он хотел открыть границы нового мира, показать  возможность  чудес в реальности, и у него это получилось. </a:t>
            </a:r>
          </a:p>
        </p:txBody>
      </p:sp>
      <p:pic>
        <p:nvPicPr>
          <p:cNvPr id="6" name="Рисунок 5" descr="28c129c6f0f6.jpg"/>
          <p:cNvPicPr>
            <a:picLocks noChangeAspect="1"/>
          </p:cNvPicPr>
          <p:nvPr/>
        </p:nvPicPr>
        <p:blipFill>
          <a:blip r:embed="rId3" cstate="print">
            <a:lum bright="10000" contrast="-10000"/>
          </a:blip>
          <a:stretch>
            <a:fillRect/>
          </a:stretch>
        </p:blipFill>
        <p:spPr>
          <a:xfrm>
            <a:off x="5243236" y="764704"/>
            <a:ext cx="3900764" cy="5256584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  <a:softEdge rad="112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2qe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177800"/>
            <a:ext cx="8153400" cy="650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4941168"/>
            <a:ext cx="8136823" cy="175432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История создания «Алисы в стране чудес»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1234093515_blogcomment-3247-1202935886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836613"/>
            <a:ext cx="3903662" cy="524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539750" y="1125538"/>
            <a:ext cx="4319588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nstantia" pitchFamily="18" charset="0"/>
              </a:rPr>
              <a:t>во время лодочной прогулки появилась история о девочке Алисе. </a:t>
            </a:r>
          </a:p>
          <a:p>
            <a:r>
              <a:rPr lang="ru-RU" sz="2000">
                <a:latin typeface="Constantia" pitchFamily="18" charset="0"/>
              </a:rPr>
              <a:t>Сказка придумывалась на ходу. </a:t>
            </a:r>
          </a:p>
          <a:p>
            <a:endParaRPr lang="ru-RU" sz="2000">
              <a:latin typeface="Constantia" pitchFamily="18" charset="0"/>
            </a:endParaRPr>
          </a:p>
          <a:p>
            <a:endParaRPr lang="ru-RU" sz="2000">
              <a:latin typeface="Constantia" pitchFamily="18" charset="0"/>
            </a:endParaRPr>
          </a:p>
          <a:p>
            <a:endParaRPr lang="ru-RU" sz="2000">
              <a:latin typeface="Constantia" pitchFamily="18" charset="0"/>
            </a:endParaRPr>
          </a:p>
          <a:p>
            <a:r>
              <a:rPr lang="ru-RU" sz="2000">
                <a:latin typeface="Constantia" pitchFamily="18" charset="0"/>
              </a:rPr>
              <a:t>Алиса Лиддел, 10 лет, дочь ректора колледжа, в котором Кэрролл преподавал математику.</a:t>
            </a:r>
          </a:p>
          <a:p>
            <a:endParaRPr lang="ru-RU" sz="2000">
              <a:latin typeface="Constantia" pitchFamily="18" charset="0"/>
            </a:endParaRPr>
          </a:p>
          <a:p>
            <a:r>
              <a:rPr lang="ru-RU" sz="2000">
                <a:latin typeface="Constantia" pitchFamily="18" charset="0"/>
              </a:rPr>
              <a:t>Алисе так понравилась сказка, что она попросила записать для неё необыкновенную историю. </a:t>
            </a:r>
          </a:p>
          <a:p>
            <a:r>
              <a:rPr lang="ru-RU" sz="2000" b="1" i="1">
                <a:solidFill>
                  <a:srgbClr val="002060"/>
                </a:solidFill>
                <a:latin typeface="Constantia" pitchFamily="18" charset="0"/>
              </a:rPr>
              <a:t>«И пусть там будет побольше всяких глупостей!» </a:t>
            </a:r>
            <a:r>
              <a:rPr lang="ru-RU" sz="2000">
                <a:latin typeface="Constantia" pitchFamily="18" charset="0"/>
              </a:rPr>
              <a:t>- настаивала она.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60648"/>
            <a:ext cx="410445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Июль 1862 -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420888"/>
            <a:ext cx="384143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Прототип: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8175" y="3141663"/>
            <a:ext cx="3527425" cy="706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- реальная любимица семьи 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Лиддел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grpSp>
        <p:nvGrpSpPr>
          <p:cNvPr id="11267" name="Группа 31"/>
          <p:cNvGrpSpPr>
            <a:grpSpLocks/>
          </p:cNvGrpSpPr>
          <p:nvPr/>
        </p:nvGrpSpPr>
        <p:grpSpPr bwMode="auto">
          <a:xfrm>
            <a:off x="323850" y="3213100"/>
            <a:ext cx="2735263" cy="1984375"/>
            <a:chOff x="323528" y="404664"/>
            <a:chExt cx="2736304" cy="1984286"/>
          </a:xfrm>
        </p:grpSpPr>
        <p:sp>
          <p:nvSpPr>
            <p:cNvPr id="8" name="TextBox 7"/>
            <p:cNvSpPr txBox="1"/>
            <p:nvPr/>
          </p:nvSpPr>
          <p:spPr>
            <a:xfrm>
              <a:off x="323528" y="404664"/>
              <a:ext cx="1584176" cy="400110"/>
            </a:xfrm>
            <a:prstGeom prst="rect">
              <a:avLst/>
            </a:prstGeom>
            <a:effectLst>
              <a:outerShdw blurRad="95000" rotWithShape="0">
                <a:srgbClr val="000000">
                  <a:alpha val="50000"/>
                </a:srgbClr>
              </a:outerShdw>
              <a:softEdge rad="31750"/>
            </a:effectLst>
          </p:spPr>
          <p:style>
            <a:lnRef idx="1">
              <a:schemeClr val="accent6"/>
            </a:lnRef>
            <a:fillRef idx="1003">
              <a:schemeClr val="lt1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Кошка Дина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3528" y="1340768"/>
              <a:ext cx="1584176" cy="400110"/>
            </a:xfrm>
            <a:prstGeom prst="rect">
              <a:avLst/>
            </a:prstGeom>
            <a:effectLst>
              <a:outerShdw blurRad="95000" rotWithShape="0">
                <a:srgbClr val="000000">
                  <a:alpha val="50000"/>
                </a:srgbClr>
              </a:outerShdw>
              <a:softEdge rad="31750"/>
            </a:effectLst>
          </p:spPr>
          <p:style>
            <a:lnRef idx="1">
              <a:schemeClr val="accent6"/>
            </a:lnRef>
            <a:fillRef idx="1003">
              <a:schemeClr val="lt1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Орлёнок </a:t>
              </a:r>
              <a:r>
                <a:rPr lang="ru-RU" sz="2000" dirty="0" err="1">
                  <a:latin typeface="Times New Roman" pitchFamily="18" charset="0"/>
                  <a:cs typeface="Times New Roman" pitchFamily="18" charset="0"/>
                </a:rPr>
                <a:t>Эд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528" y="1988840"/>
              <a:ext cx="2736304" cy="400110"/>
            </a:xfrm>
            <a:prstGeom prst="rect">
              <a:avLst/>
            </a:prstGeom>
            <a:effectLst>
              <a:outerShdw blurRad="95000" rotWithShape="0">
                <a:srgbClr val="000000">
                  <a:alpha val="50000"/>
                </a:srgbClr>
              </a:outerShdw>
              <a:softEdge rad="31750"/>
            </a:effectLst>
          </p:spPr>
          <p:style>
            <a:lnRef idx="1">
              <a:schemeClr val="accent6"/>
            </a:lnRef>
            <a:fillRef idx="1003">
              <a:schemeClr val="lt1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Апельсиновое варенье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908175" y="4005263"/>
            <a:ext cx="30241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связан с именем сестры Алисы 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Эдит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59113" y="4797425"/>
            <a:ext cx="15128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любимое </a:t>
            </a:r>
          </a:p>
        </p:txBody>
      </p:sp>
      <p:pic>
        <p:nvPicPr>
          <p:cNvPr id="11270" name="Рисунок 22" descr="54124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0"/>
            <a:ext cx="3097212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Рисунок 30" descr="0_8771_c3a8ac4b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1088" y="476250"/>
            <a:ext cx="4252912" cy="580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323850" y="5229225"/>
            <a:ext cx="41767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лакомство семьи 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Лиддел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11273" name="Рисунок 34" descr="a39be65d5be4b9ca74d52cbc5972c997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476250"/>
            <a:ext cx="11334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23528" y="5733256"/>
            <a:ext cx="2304256" cy="400110"/>
          </a:xfrm>
          <a:prstGeom prst="rect">
            <a:avLst/>
          </a:prstGeom>
          <a:effectLst>
            <a:outerShdw blurRad="95000" rotWithShape="0">
              <a:srgbClr val="000000">
                <a:alpha val="50000"/>
              </a:srgbClr>
            </a:outerShdw>
            <a:softEdge rad="31750"/>
          </a:effectLst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Попугайчик Лори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27313" y="5732463"/>
            <a:ext cx="1512887" cy="4016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Лорина,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3850" y="6165850"/>
            <a:ext cx="41036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старшая из сестер 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Лиддел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8" descr="image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4176713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10" descr="27702096_Origbook_new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2800" y="177800"/>
            <a:ext cx="4521200" cy="668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13" descr="img058-cb802.jpg"/>
          <p:cNvPicPr>
            <a:picLocks noChangeAspect="1"/>
          </p:cNvPicPr>
          <p:nvPr/>
        </p:nvPicPr>
        <p:blipFill>
          <a:blip r:embed="rId4"/>
          <a:srcRect t="37614"/>
          <a:stretch>
            <a:fillRect/>
          </a:stretch>
        </p:blipFill>
        <p:spPr bwMode="auto">
          <a:xfrm>
            <a:off x="755650" y="3357563"/>
            <a:ext cx="32639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2" descr="770_default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7013"/>
            <a:ext cx="9144000" cy="640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483768" y="4005064"/>
            <a:ext cx="6336704" cy="70788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</a:rPr>
              <a:t>Книги Кэрролла – это сказка, переплетенная с реальностью, это мир выдумки и гротеска.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852936"/>
            <a:ext cx="6408712" cy="70788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Путешествие Алисы – это путь, по которому свободно скользит фантазия человека.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5661248"/>
            <a:ext cx="5148064" cy="70788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Творения Кэрролла – это смешение пародии и волшебной сказки.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404664"/>
            <a:ext cx="6444208" cy="1631216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«Я очень хорошо помню, как в отчаянной попытке придумать что-то новое, я для начала отправил свою героиню под землю по кроличьей норе, совершенно не думая о том, что с ней будет дальше».</a:t>
            </a:r>
            <a:r>
              <a:rPr lang="ru-RU" dirty="0"/>
              <a:t>  </a:t>
            </a:r>
            <a:r>
              <a:rPr lang="ru-RU" sz="2000" i="1" dirty="0"/>
              <a:t>Льюис Кэрролл.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846</TotalTime>
  <Words>894</Words>
  <Application>Microsoft Office PowerPoint</Application>
  <PresentationFormat>Экран (4:3)</PresentationFormat>
  <Paragraphs>102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ЛЕХА</cp:lastModifiedBy>
  <cp:revision>161</cp:revision>
  <dcterms:created xsi:type="dcterms:W3CDTF">2011-10-27T17:55:32Z</dcterms:created>
  <dcterms:modified xsi:type="dcterms:W3CDTF">2022-03-10T06:52:45Z</dcterms:modified>
</cp:coreProperties>
</file>