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8DCB43-C66F-4500-996C-E5D151D205D1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7D14AB-C031-45BF-8AC3-F68EC86B2B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№16\Documents\Классное рук-во\Картинки\Школа-д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39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409717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На выбор:</a:t>
            </a:r>
            <a:endParaRPr lang="ru-RU" sz="3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Выполнить упр. 387.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Составить </a:t>
            </a:r>
            <a:r>
              <a:rPr lang="ru-RU" sz="3000" dirty="0" err="1" smtClean="0"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lang="ru-RU" sz="30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000" dirty="0">
                <a:latin typeface="Times New Roman"/>
                <a:ea typeface="Times New Roman"/>
                <a:cs typeface="Times New Roman"/>
              </a:rPr>
              <a:t>на тему «Причастие».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2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Рисунок 343" descr="Описание: http://sonan.ru/_bl/4/02442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424847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4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1905661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b="1" i="1" dirty="0" smtClean="0">
                <a:latin typeface="Times New Roman"/>
                <a:ea typeface="Calibri"/>
              </a:rPr>
              <a:t>	Красивый</a:t>
            </a:r>
            <a:r>
              <a:rPr lang="ru-RU" b="1" i="1" dirty="0">
                <a:latin typeface="Times New Roman"/>
                <a:ea typeface="Calibri"/>
              </a:rPr>
              <a:t>,  смотреть, счастливый, считать, дарить, злой, жилой, вздыхать, горевать, петь, сверкающий, лежащее, засыпанная.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 какие группы </a:t>
            </a:r>
            <a:br>
              <a:rPr lang="ru-RU" b="1" dirty="0" smtClean="0"/>
            </a:br>
            <a:r>
              <a:rPr lang="ru-RU" b="1" dirty="0" smtClean="0"/>
              <a:t>можно разделить слова?</a:t>
            </a:r>
            <a:endParaRPr lang="ru-RU" b="1" dirty="0"/>
          </a:p>
        </p:txBody>
      </p:sp>
      <p:pic>
        <p:nvPicPr>
          <p:cNvPr id="2050" name="Рисунок 341" descr="Описание: http://oksanachernova.ru/wp-content/uploads/2012/09/Smaylik-vopr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2664296" cy="2473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72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000" b="1" i="1" dirty="0">
                <a:solidFill>
                  <a:srgbClr val="FF0000"/>
                </a:solidFill>
                <a:latin typeface="Times New Roman"/>
                <a:ea typeface="Calibri"/>
                <a:cs typeface="+mn-cs"/>
              </a:rPr>
              <a:t>сверкающий, лежащее, засыпанная</a:t>
            </a:r>
            <a:endParaRPr lang="ru-RU" sz="5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9858" y="2060848"/>
            <a:ext cx="39604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Какой? Какое? Какая?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723873" y="3523835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Который сверкает</a:t>
            </a:r>
          </a:p>
          <a:p>
            <a:pPr algn="ctr"/>
            <a:r>
              <a:rPr lang="ru-RU" sz="3000" dirty="0" smtClean="0"/>
              <a:t>Которое лежит</a:t>
            </a:r>
          </a:p>
          <a:p>
            <a:pPr algn="ctr"/>
            <a:r>
              <a:rPr lang="ru-RU" sz="3000" dirty="0" smtClean="0"/>
              <a:t>Которую засыпали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2466999" y="2780928"/>
            <a:ext cx="41861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Что делающий(</a:t>
            </a:r>
            <a:r>
              <a:rPr lang="ru-RU" sz="3000" dirty="0" err="1" smtClean="0"/>
              <a:t>ая</a:t>
            </a:r>
            <a:r>
              <a:rPr lang="ru-RU" sz="3000" dirty="0" smtClean="0"/>
              <a:t>, ее)?</a:t>
            </a:r>
            <a:endParaRPr lang="ru-RU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530120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003399"/>
                </a:solidFill>
              </a:rPr>
              <a:t>Вывод: </a:t>
            </a:r>
            <a:r>
              <a:rPr lang="ru-RU" sz="3000" b="1" dirty="0" smtClean="0">
                <a:solidFill>
                  <a:srgbClr val="003399"/>
                </a:solidFill>
              </a:rPr>
              <a:t>эти слова вместили в себя признаки </a:t>
            </a:r>
            <a:r>
              <a:rPr lang="ru-RU" sz="3000" b="1" u="sng" dirty="0" smtClean="0">
                <a:solidFill>
                  <a:srgbClr val="003399"/>
                </a:solidFill>
              </a:rPr>
              <a:t>глагола</a:t>
            </a:r>
            <a:r>
              <a:rPr lang="ru-RU" sz="3000" b="1" dirty="0" smtClean="0">
                <a:solidFill>
                  <a:srgbClr val="003399"/>
                </a:solidFill>
              </a:rPr>
              <a:t> и </a:t>
            </a:r>
            <a:r>
              <a:rPr lang="ru-RU" sz="3000" b="1" u="sng" dirty="0" smtClean="0">
                <a:solidFill>
                  <a:srgbClr val="003399"/>
                </a:solidFill>
              </a:rPr>
              <a:t>прилагательного</a:t>
            </a:r>
            <a:endParaRPr lang="ru-RU" sz="3000" b="1" u="sng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5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866536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«Часть </a:t>
            </a: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речи, </a:t>
            </a:r>
            <a:r>
              <a:rPr lang="ru-RU" b="1" i="1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причастная</a:t>
            </a: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 к глаголу, в образе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прилагательного»</a:t>
            </a:r>
            <a:b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</a:br>
            <a:r>
              <a:rPr lang="ru-RU" sz="3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В.И. Даль</a:t>
            </a:r>
            <a:endParaRPr lang="ru-RU" sz="3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2088232"/>
          </a:xfrm>
        </p:spPr>
        <p:txBody>
          <a:bodyPr>
            <a:noAutofit/>
          </a:bodyPr>
          <a:lstStyle/>
          <a:p>
            <a:r>
              <a:rPr lang="ru-RU" sz="7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Причастие </a:t>
            </a:r>
            <a:br>
              <a:rPr lang="ru-RU" sz="7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7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 часть речи</a:t>
            </a:r>
            <a:endParaRPr lang="ru-RU" sz="7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/>
                <a:ea typeface="Calibri"/>
              </a:rPr>
              <a:t>Белый, сверкающий, глубокий, </a:t>
            </a:r>
            <a:r>
              <a:rPr lang="ru-RU" sz="3000" b="1" dirty="0" smtClean="0">
                <a:latin typeface="Times New Roman"/>
                <a:ea typeface="Calibri"/>
              </a:rPr>
              <a:t/>
            </a:r>
            <a:br>
              <a:rPr lang="ru-RU" sz="3000" b="1" dirty="0" smtClean="0">
                <a:latin typeface="Times New Roman"/>
                <a:ea typeface="Calibri"/>
              </a:rPr>
            </a:br>
            <a:r>
              <a:rPr lang="ru-RU" sz="3000" b="1" dirty="0" smtClean="0">
                <a:latin typeface="Times New Roman"/>
                <a:ea typeface="Calibri"/>
              </a:rPr>
              <a:t>сверкавший</a:t>
            </a:r>
            <a:r>
              <a:rPr lang="ru-RU" sz="3000" b="1" dirty="0">
                <a:latin typeface="Times New Roman"/>
                <a:ea typeface="Calibri"/>
              </a:rPr>
              <a:t>. пушистый, переливающийся, красивый, </a:t>
            </a:r>
            <a:r>
              <a:rPr lang="ru-RU" sz="3000" b="1" dirty="0" smtClean="0">
                <a:latin typeface="Times New Roman"/>
                <a:ea typeface="Calibri"/>
              </a:rPr>
              <a:t>лежащий</a:t>
            </a: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636912"/>
            <a:ext cx="3528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СНЕГ</a:t>
            </a:r>
            <a:endParaRPr lang="ru-RU" sz="50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31840" y="3284984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4048" y="3284984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07704" y="4077072"/>
            <a:ext cx="18722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Белый</a:t>
            </a:r>
          </a:p>
          <a:p>
            <a:r>
              <a:rPr lang="ru-RU" sz="3000" dirty="0" smtClean="0"/>
              <a:t>Глубокий</a:t>
            </a:r>
          </a:p>
          <a:p>
            <a:r>
              <a:rPr lang="ru-RU" sz="3000" dirty="0" smtClean="0"/>
              <a:t>Пушистый</a:t>
            </a:r>
          </a:p>
          <a:p>
            <a:r>
              <a:rPr lang="ru-RU" sz="3000" dirty="0" smtClean="0"/>
              <a:t>Красивый </a:t>
            </a:r>
            <a:endParaRPr lang="ru-RU" sz="3000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4077072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Сверкающий</a:t>
            </a:r>
          </a:p>
          <a:p>
            <a:r>
              <a:rPr lang="ru-RU" sz="3000" dirty="0" smtClean="0"/>
              <a:t>Сверкавший</a:t>
            </a:r>
          </a:p>
          <a:p>
            <a:r>
              <a:rPr lang="ru-RU" sz="3000" dirty="0" smtClean="0"/>
              <a:t>Переливающийся</a:t>
            </a:r>
          </a:p>
          <a:p>
            <a:r>
              <a:rPr lang="ru-RU" sz="3000" dirty="0" smtClean="0"/>
              <a:t>Лежащий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18635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709704"/>
              </p:ext>
            </p:extLst>
          </p:nvPr>
        </p:nvGraphicFramePr>
        <p:xfrm>
          <a:off x="989170" y="1894468"/>
          <a:ext cx="7408862" cy="4033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От прилагательного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/>
                        <a:t>От глагола</a:t>
                      </a:r>
                      <a:endParaRPr lang="ru-RU" sz="3000" dirty="0"/>
                    </a:p>
                  </a:txBody>
                  <a:tcPr/>
                </a:tc>
              </a:tr>
              <a:tr h="34844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Признаки причастия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492896"/>
            <a:ext cx="33843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000" dirty="0">
                <a:solidFill>
                  <a:prstClr val="black"/>
                </a:solidFill>
              </a:rPr>
              <a:t>1) </a:t>
            </a:r>
            <a:r>
              <a:rPr lang="ru-RU" sz="3000" dirty="0" smtClean="0">
                <a:solidFill>
                  <a:prstClr val="black"/>
                </a:solidFill>
              </a:rPr>
              <a:t>вопрос;</a:t>
            </a:r>
            <a:endParaRPr lang="ru-RU" sz="3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3239407"/>
            <a:ext cx="2808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2) род;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4005064"/>
            <a:ext cx="2808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3) число;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989170" y="4725144"/>
            <a:ext cx="2376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4) падеж.</a:t>
            </a:r>
            <a:endParaRPr lang="ru-RU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4887207" y="2478119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1) время;</a:t>
            </a:r>
            <a:endParaRPr lang="ru-RU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3356992"/>
            <a:ext cx="33123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2) вид;</a:t>
            </a:r>
            <a:endParaRPr lang="ru-RU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4149080"/>
            <a:ext cx="28803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3) возвратность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23886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769757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1) Синий, синеет, синеющий, синева.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2) Кружиться, кружившийся, круг, круглый.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3) Свет, светлый, освещать, освещенный.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000" dirty="0">
                <a:latin typeface="Times New Roman"/>
                <a:ea typeface="Times New Roman"/>
                <a:cs typeface="Times New Roman"/>
              </a:rPr>
              <a:t>4) Белый, белить, белизна, побелевший.</a:t>
            </a:r>
            <a:endParaRPr lang="ru-RU" sz="3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700" b="1" dirty="0">
                <a:latin typeface="Times New Roman"/>
                <a:ea typeface="Times New Roman"/>
              </a:rPr>
              <a:t>Найдите среди данных однокоренных слов только </a:t>
            </a:r>
            <a:r>
              <a:rPr lang="ru-RU" sz="3700" b="1" dirty="0" smtClean="0">
                <a:latin typeface="Times New Roman"/>
                <a:ea typeface="Times New Roman"/>
              </a:rPr>
              <a:t>причастия</a:t>
            </a:r>
            <a:endParaRPr lang="ru-RU" sz="37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23928" y="3212976"/>
            <a:ext cx="172819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347864" y="3861048"/>
            <a:ext cx="23042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08104" y="4509120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64088" y="5085184"/>
            <a:ext cx="20162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43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2664296"/>
          </a:xfrm>
        </p:spPr>
        <p:txBody>
          <a:bodyPr>
            <a:no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3000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«Сии глагольные имена служат </a:t>
            </a:r>
            <a:r>
              <a:rPr lang="ru-RU" sz="3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к </a:t>
            </a:r>
            <a:r>
              <a:rPr lang="ru-RU" sz="3000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сокращению человеческого слова, заключая в себе имени и глагола силу». </a:t>
            </a:r>
            <a:r>
              <a:rPr lang="ru-RU" sz="3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0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5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М.В</a:t>
            </a:r>
            <a:r>
              <a:rPr lang="ru-RU" sz="2500" b="1" i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500" b="1" i="1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Ломоносов</a:t>
            </a:r>
            <a:r>
              <a:rPr lang="ru-RU" sz="30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0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endParaRPr lang="ru-RU" sz="3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2516" y="2348880"/>
            <a:ext cx="8208912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500" i="1" dirty="0" smtClean="0">
                <a:effectLst/>
                <a:latin typeface="Times New Roman"/>
                <a:ea typeface="Times New Roman"/>
                <a:cs typeface="Times New Roman"/>
              </a:rPr>
              <a:t>	Мы встретили старика, который жил в избе, которая стояла на опушке леса.</a:t>
            </a:r>
            <a:endParaRPr lang="ru-RU" sz="3500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500" i="1" dirty="0" smtClean="0">
                <a:effectLst/>
                <a:latin typeface="Times New Roman"/>
                <a:ea typeface="Times New Roman"/>
                <a:cs typeface="Times New Roman"/>
              </a:rPr>
              <a:t>	Мы встретили старика, который жил в избе, стоящей на опушке леса.</a:t>
            </a:r>
            <a:endParaRPr lang="ru-RU" sz="3500" i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497" y="5229200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 smtClean="0">
                <a:solidFill>
                  <a:schemeClr val="accent2"/>
                </a:solidFill>
                <a:effectLst/>
                <a:latin typeface="Times New Roman"/>
                <a:ea typeface="Times New Roman"/>
              </a:rPr>
              <a:t>Вывод: причастия позволяют избегать повтора слов, делают речь более яркой и выразительной.</a:t>
            </a:r>
            <a:endParaRPr lang="ru-RU" sz="3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1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185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На какие группы  можно разделить слова?</vt:lpstr>
      <vt:lpstr>сверкающий, лежащее, засыпанная</vt:lpstr>
      <vt:lpstr>«Часть речи, причастная к глаголу, в образе прилагательного» В.И. Даль</vt:lpstr>
      <vt:lpstr>Причастие  как часть речи</vt:lpstr>
      <vt:lpstr>Белый, сверкающий, глубокий,  сверкавший. пушистый, переливающийся, красивый, лежащий</vt:lpstr>
      <vt:lpstr>Признаки причастия</vt:lpstr>
      <vt:lpstr>Найдите среди данных однокоренных слов только причастия</vt:lpstr>
      <vt:lpstr>«Сии глагольные имена служат  к сокращению человеческого слова, заключая в себе имени и глагола силу».  М.В. Ломоносов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Школа№16</dc:creator>
  <cp:lastModifiedBy>Школа№16</cp:lastModifiedBy>
  <cp:revision>8</cp:revision>
  <dcterms:created xsi:type="dcterms:W3CDTF">2013-11-05T08:27:59Z</dcterms:created>
  <dcterms:modified xsi:type="dcterms:W3CDTF">2013-11-05T09:56:40Z</dcterms:modified>
</cp:coreProperties>
</file>