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20" r:id="rId1"/>
  </p:sldMasterIdLst>
  <p:notesMasterIdLst>
    <p:notesMasterId r:id="rId14"/>
  </p:notesMasterIdLst>
  <p:sldIdLst>
    <p:sldId id="256" r:id="rId2"/>
    <p:sldId id="272" r:id="rId3"/>
    <p:sldId id="279" r:id="rId4"/>
    <p:sldId id="274" r:id="rId5"/>
    <p:sldId id="287" r:id="rId6"/>
    <p:sldId id="298" r:id="rId7"/>
    <p:sldId id="286" r:id="rId8"/>
    <p:sldId id="301" r:id="rId9"/>
    <p:sldId id="299" r:id="rId10"/>
    <p:sldId id="300" r:id="rId11"/>
    <p:sldId id="302" r:id="rId12"/>
    <p:sldId id="293" r:id="rId13"/>
  </p:sldIdLst>
  <p:sldSz cx="9144000" cy="5143500" type="screen16x9"/>
  <p:notesSz cx="6858000" cy="9144000"/>
  <p:embeddedFontLst>
    <p:embeddedFont>
      <p:font typeface="Bahnschrift SemiBold Condensed" panose="020B0502040204020203" pitchFamily="34" charset="0"/>
      <p:bold r:id="rId15"/>
    </p:embeddedFont>
    <p:embeddedFont>
      <p:font typeface="Bookman Old Style" panose="02050604050505020204" pitchFamily="18" charset="0"/>
      <p:regular r:id="rId16"/>
      <p:bold r:id="rId17"/>
      <p:italic r:id="rId18"/>
      <p:boldItalic r:id="rId19"/>
    </p:embeddedFont>
    <p:embeddedFont>
      <p:font typeface="Garamond" panose="02020404030301010803" pitchFamily="18" charset="0"/>
      <p:regular r:id="rId20"/>
      <p:bold r:id="rId21"/>
      <p:italic r:id="rId22"/>
    </p:embeddedFont>
    <p:embeddedFont>
      <p:font typeface="Impact" panose="020B0806030902050204" pitchFamily="34" charset="0"/>
      <p:regular r:id="rId23"/>
    </p:embeddedFont>
    <p:embeddedFont>
      <p:font typeface="Monotype Corsiva" panose="03010101010201010101" pitchFamily="66" charset="0"/>
      <p: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1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C1A29"/>
    <a:srgbClr val="0070C0"/>
    <a:srgbClr val="080808"/>
    <a:srgbClr val="CCCCFF"/>
    <a:srgbClr val="CCFFCC"/>
    <a:srgbClr val="D58331"/>
    <a:srgbClr val="F7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27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38" y="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607072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2700" y="0"/>
            <a:ext cx="9173370" cy="5142161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299" y="1403349"/>
            <a:ext cx="5111752" cy="1136650"/>
          </a:xfrm>
        </p:spPr>
        <p:txBody>
          <a:bodyPr anchor="b">
            <a:noAutofit/>
          </a:bodyPr>
          <a:lstStyle>
            <a:lvl1pPr algn="ctr">
              <a:defRPr sz="405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9299" y="2743198"/>
            <a:ext cx="5111752" cy="990602"/>
          </a:xfrm>
        </p:spPr>
        <p:txBody>
          <a:bodyPr anchor="t">
            <a:normAutofit/>
          </a:bodyPr>
          <a:lstStyle>
            <a:lvl1pPr marL="0" indent="0" algn="ctr">
              <a:buNone/>
              <a:defRPr sz="1575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7425" y="3778247"/>
            <a:ext cx="673100" cy="209550"/>
          </a:xfrm>
        </p:spPr>
        <p:txBody>
          <a:bodyPr/>
          <a:lstStyle/>
          <a:p>
            <a:fld id="{78ABE3C1-DBE1-495D-B57B-2849774B866A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9298" y="3778247"/>
            <a:ext cx="3910976" cy="2095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7676" y="3778247"/>
            <a:ext cx="413375" cy="20955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299" y="2641598"/>
            <a:ext cx="51117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763259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3611561"/>
            <a:ext cx="7207250" cy="425054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1070" y="781050"/>
            <a:ext cx="7579479" cy="2501902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51" y="4036615"/>
            <a:ext cx="7207250" cy="370284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5962150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1" y="736599"/>
            <a:ext cx="7194549" cy="2216151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1" y="3257550"/>
            <a:ext cx="7194549" cy="1149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310514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94208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736599"/>
            <a:ext cx="6972299" cy="1778001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2514600"/>
            <a:ext cx="6629402" cy="43815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5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257550"/>
            <a:ext cx="7207250" cy="1149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14" name="TextBox 13"/>
          <p:cNvSpPr txBox="1"/>
          <p:nvPr/>
        </p:nvSpPr>
        <p:spPr>
          <a:xfrm>
            <a:off x="646510" y="65997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0200" y="2120903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047127" y="310514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90961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2481436"/>
            <a:ext cx="7207251" cy="1101600"/>
          </a:xfrm>
        </p:spPr>
        <p:txBody>
          <a:bodyPr anchor="b">
            <a:normAutofit/>
          </a:bodyPr>
          <a:lstStyle>
            <a:lvl1pPr algn="l">
              <a:defRPr sz="2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3036"/>
            <a:ext cx="7207251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98432856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736599"/>
            <a:ext cx="6972299" cy="1682751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971551" y="2729484"/>
            <a:ext cx="7207251" cy="66522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397250"/>
            <a:ext cx="7207251" cy="10096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12" name="TextBox 11"/>
          <p:cNvSpPr txBox="1"/>
          <p:nvPr/>
        </p:nvSpPr>
        <p:spPr>
          <a:xfrm>
            <a:off x="646510" y="65997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0200" y="1949446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047127" y="257175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74533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736599"/>
            <a:ext cx="7207250" cy="168275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971551" y="2722626"/>
            <a:ext cx="7207251" cy="63093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3352800"/>
            <a:ext cx="7207253" cy="10541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257175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79737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398585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9518" y="736599"/>
            <a:ext cx="1418171" cy="36703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49" y="736599"/>
            <a:ext cx="5574769" cy="36703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647918" y="742950"/>
            <a:ext cx="0" cy="36576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710687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7388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689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342013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302" y="1314454"/>
            <a:ext cx="6119016" cy="1366886"/>
          </a:xfrm>
        </p:spPr>
        <p:txBody>
          <a:bodyPr anchor="b">
            <a:normAutofit/>
          </a:bodyPr>
          <a:lstStyle>
            <a:lvl1pPr algn="ctr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300" y="2884539"/>
            <a:ext cx="6119018" cy="71591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509542" y="2782939"/>
            <a:ext cx="612253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853225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3836" y="1920240"/>
            <a:ext cx="3538728" cy="248259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6008" y="1920240"/>
            <a:ext cx="3538728" cy="248259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1462797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1993900"/>
            <a:ext cx="3538728" cy="432197"/>
          </a:xfrm>
        </p:spPr>
        <p:txBody>
          <a:bodyPr anchor="b">
            <a:noAutofit/>
          </a:bodyPr>
          <a:lstStyle>
            <a:lvl1pPr marL="0" indent="0">
              <a:spcBef>
                <a:spcPts val="504"/>
              </a:spcBef>
              <a:spcAft>
                <a:spcPts val="450"/>
              </a:spcAft>
              <a:buNone/>
              <a:defRPr sz="21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2432447"/>
            <a:ext cx="3538728" cy="1974454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5503" y="1993900"/>
            <a:ext cx="3538728" cy="432197"/>
          </a:xfrm>
        </p:spPr>
        <p:txBody>
          <a:bodyPr anchor="b">
            <a:noAutofit/>
          </a:bodyPr>
          <a:lstStyle>
            <a:lvl1pPr marL="0" indent="0">
              <a:spcBef>
                <a:spcPts val="504"/>
              </a:spcBef>
              <a:spcAft>
                <a:spcPts val="450"/>
              </a:spcAft>
              <a:buNone/>
              <a:defRPr sz="21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3" y="2432447"/>
            <a:ext cx="3538728" cy="1974454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08666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64358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24827096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59" y="1041401"/>
            <a:ext cx="2788841" cy="10287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1" y="736599"/>
            <a:ext cx="4102100" cy="3670301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59" y="2273299"/>
            <a:ext cx="2788841" cy="1828803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047127" y="2184400"/>
            <a:ext cx="26358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95659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49" y="1412874"/>
            <a:ext cx="4681362" cy="10287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71124" y="781050"/>
            <a:ext cx="2297510" cy="35814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49" y="2441574"/>
            <a:ext cx="4681362" cy="1371600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36022362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1802" y="0"/>
            <a:ext cx="9172472" cy="5142161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552" y="736600"/>
            <a:ext cx="7200897" cy="9779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1917699"/>
            <a:ext cx="7200897" cy="24892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126" y="4476750"/>
            <a:ext cx="1200150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6E9DEC-419B-4CC5-A080-3B06BD5A8291}" type="datetimeFigureOut">
              <a:rPr lang="en-US" smtClean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1" y="4476750"/>
            <a:ext cx="5479425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5426" y="4476750"/>
            <a:ext cx="407023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97442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  <p:sldLayoutId id="2147483837" r:id="rId17"/>
    <p:sldLayoutId id="2147483838" r:id="rId18"/>
    <p:sldLayoutId id="2147483839" r:id="rId19"/>
  </p:sldLayoutIdLst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5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3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2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920414" y="1282700"/>
            <a:ext cx="5293185" cy="25527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endParaRPr lang="ru-RU" altLang="ru-RU" sz="4800" dirty="0">
              <a:solidFill>
                <a:schemeClr val="accent4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>
              <a:spcBef>
                <a:spcPct val="0"/>
              </a:spcBef>
              <a:buNone/>
            </a:pPr>
            <a:endParaRPr lang="ru-RU" sz="4000" dirty="0">
              <a:solidFill>
                <a:schemeClr val="accent4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sz="40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rPr>
              <a:t>«Образование в 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40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rPr>
              <a:t>годы </a:t>
            </a:r>
            <a:r>
              <a:rPr lang="ru-RU" sz="36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rPr>
              <a:t>Великой Отечественной войны</a:t>
            </a:r>
            <a:r>
              <a:rPr lang="ru-RU" sz="40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rPr>
              <a:t>»</a:t>
            </a:r>
            <a:endParaRPr lang="ru-RU" altLang="ru-RU" sz="4800" dirty="0">
              <a:solidFill>
                <a:schemeClr val="accent3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>
              <a:spcBef>
                <a:spcPct val="0"/>
              </a:spcBef>
              <a:buNone/>
            </a:pPr>
            <a:endParaRPr lang="ru-RU" altLang="ru-RU" sz="4800" dirty="0">
              <a:solidFill>
                <a:schemeClr val="accent4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>
              <a:spcBef>
                <a:spcPct val="0"/>
              </a:spcBef>
              <a:buNone/>
            </a:pPr>
            <a:endParaRPr lang="en-US" altLang="ru-RU" sz="4800" dirty="0">
              <a:solidFill>
                <a:schemeClr val="accent4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49950" y="4189393"/>
            <a:ext cx="3136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учитель информатики МБОУ «СОШ №2» г. Шумерля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Чувашской Республики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Гладкова Олеся Евгеньевна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013" r="6497"/>
          <a:stretch/>
        </p:blipFill>
        <p:spPr>
          <a:xfrm>
            <a:off x="1489274" y="1111057"/>
            <a:ext cx="1514797" cy="22681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9527" y="504320"/>
            <a:ext cx="5751918" cy="491316"/>
          </a:xfrm>
        </p:spPr>
        <p:txBody>
          <a:bodyPr>
            <a:normAutofit fontScale="90000"/>
          </a:bodyPr>
          <a:lstStyle/>
          <a:p>
            <a:r>
              <a:rPr lang="ru-RU" dirty="0"/>
              <a:t>Ими гордится школа №2 г. Шумерли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1747" y="3550397"/>
            <a:ext cx="3329853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Bookman Old Style" panose="02050604050505020204" pitchFamily="18" charset="0"/>
              </a:rPr>
              <a:t>На здании школы № 2 г. Шумерля установлена мемориальная доска с текстом: "В этой школе учился Герой Советского Союза Францев Евгений Иванович".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08937" y="3550397"/>
            <a:ext cx="3981013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Bookman Old Style" panose="02050604050505020204" pitchFamily="18" charset="0"/>
              </a:rPr>
              <a:t>Композитор Герман Лебедев. </a:t>
            </a:r>
          </a:p>
          <a:p>
            <a:pPr algn="just"/>
            <a:r>
              <a:rPr lang="ru-RU" sz="1200" dirty="0">
                <a:latin typeface="Bookman Old Style" panose="02050604050505020204" pitchFamily="18" charset="0"/>
              </a:rPr>
              <a:t>Автор Гимна Чувашской Республики в 1937-39 </a:t>
            </a:r>
            <a:r>
              <a:rPr lang="ru-RU" sz="1200" dirty="0" err="1">
                <a:latin typeface="Bookman Old Style" panose="02050604050505020204" pitchFamily="18" charset="0"/>
              </a:rPr>
              <a:t>г.г</a:t>
            </a:r>
            <a:r>
              <a:rPr lang="ru-RU" sz="1200" dirty="0">
                <a:latin typeface="Bookman Old Style" panose="02050604050505020204" pitchFamily="18" charset="0"/>
              </a:rPr>
              <a:t>. преподавал пение и руководил  хоровыми кружками в городской средней школе №2.</a:t>
            </a:r>
          </a:p>
          <a:p>
            <a:pPr algn="just"/>
            <a:endParaRPr lang="ru-RU" sz="1200" dirty="0">
              <a:latin typeface="Bookman Old Style" panose="0205060405050502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4758" r="25862"/>
          <a:stretch/>
        </p:blipFill>
        <p:spPr>
          <a:xfrm>
            <a:off x="5478136" y="1111057"/>
            <a:ext cx="1743959" cy="2292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64579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49392" y="-156402"/>
            <a:ext cx="9593392" cy="138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Музей истории школы №2 г. Шумерли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5603"/>
          <a:stretch/>
        </p:blipFill>
        <p:spPr>
          <a:xfrm>
            <a:off x="4572000" y="1799432"/>
            <a:ext cx="3903659" cy="2771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40" y="535098"/>
            <a:ext cx="3825468" cy="2871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048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5670" y="2120900"/>
            <a:ext cx="7531100" cy="243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705" algn="just"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Война вызвала серьезные трудности в работе школ, но, несмотря на это, она сблизила школу с жизнью и потребовала некоторых реформ в области народного образования. Реформирование школы было вызвано необходимостью восстановления всеобуча и перестройкой учебно-воспитательного процесса с учетом военных условий. За годы войны школа пыталась максимально реализовать эти задачи, что зачастую требовало настоящего-героизма, огромных усилий и напряжения.</a:t>
            </a:r>
            <a:endParaRPr lang="ru-RU" sz="1800" kern="1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Impact" panose="020B080603090205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31850" y="2120900"/>
            <a:ext cx="12700" cy="2379781"/>
          </a:xfrm>
          <a:prstGeom prst="line">
            <a:avLst/>
          </a:prstGeom>
          <a:ln w="76200">
            <a:solidFill>
              <a:srgbClr val="EC1A29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159" y="453312"/>
            <a:ext cx="4176122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8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13489" y="494875"/>
            <a:ext cx="6962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Цель: изучить особенности развития образования СССР в годы Великой Отечественной войны.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136" y="494875"/>
            <a:ext cx="930001" cy="1055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48940" y="2021603"/>
            <a:ext cx="77274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Задачи:</a:t>
            </a:r>
          </a:p>
          <a:p>
            <a:pPr algn="just"/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Проанализировать систему образование в годы Великой Отечественной войны.</a:t>
            </a:r>
          </a:p>
          <a:p>
            <a:pPr algn="just"/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Рассмотреть дополнительное образование школьников;</a:t>
            </a:r>
          </a:p>
          <a:p>
            <a:pPr algn="just"/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Рассмотреть систему образования в годы великой Отечественной войны в Чувашии.</a:t>
            </a:r>
          </a:p>
          <a:p>
            <a:pPr algn="just"/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 Проанализировать работу школ  города Шумерли в годы войны.</a:t>
            </a:r>
          </a:p>
          <a:p>
            <a:pPr algn="just"/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Методы исследования: </a:t>
            </a: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изучение и обобщение, теоретический анализ  источников, сравнение.</a:t>
            </a:r>
          </a:p>
        </p:txBody>
      </p:sp>
    </p:spTree>
    <p:extLst>
      <p:ext uri="{BB962C8B-B14F-4D97-AF65-F5344CB8AC3E}">
        <p14:creationId xmlns:p14="http://schemas.microsoft.com/office/powerpoint/2010/main" val="1224231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9911" y="593755"/>
            <a:ext cx="82731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Деятельность советских школ в годы войны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57817" y="1562379"/>
            <a:ext cx="7283496" cy="2800767"/>
          </a:xfrm>
          <a:prstGeom prst="rect">
            <a:avLst/>
          </a:prstGeom>
          <a:solidFill>
            <a:schemeClr val="lt1">
              <a:alpha val="42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j-lt"/>
              </a:rPr>
              <a:t>«В период подготовки к 1941-1942 учебному году в 33-х районах страны было проведено 732 воскресника по строительству и ремонту школьных помещений. В них приняло участие более 30 тысяч человек ».</a:t>
            </a:r>
          </a:p>
          <a:p>
            <a:pPr algn="just"/>
            <a:r>
              <a:rPr lang="ru-RU" sz="1600" b="1" dirty="0">
                <a:solidFill>
                  <a:srgbClr val="EC1A29"/>
                </a:solidFill>
                <a:latin typeface="+mj-lt"/>
              </a:rPr>
              <a:t>Фронтовые сводки.  30 июля 1942 года СНК СССР вынес распоряжение</a:t>
            </a:r>
          </a:p>
          <a:p>
            <a:pPr algn="just"/>
            <a:r>
              <a:rPr lang="ru-RU" sz="1600" b="1" dirty="0">
                <a:solidFill>
                  <a:srgbClr val="EC1A29"/>
                </a:solidFill>
                <a:latin typeface="+mj-lt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+mj-lt"/>
              </a:rPr>
              <a:t>"О вовлечении в школы всех детей школьного возраста и использовании школьных зданий по назначению". </a:t>
            </a:r>
          </a:p>
          <a:p>
            <a:pPr algn="just"/>
            <a:r>
              <a:rPr lang="ru-RU" sz="1600" b="1" dirty="0">
                <a:solidFill>
                  <a:srgbClr val="EC1A29"/>
                </a:solidFill>
                <a:latin typeface="+mj-lt"/>
              </a:rPr>
              <a:t>Распоряжение гласило: обеспечить вовлечение в школы всех детей школьного возраста, принимая все меры к недопущению в течение учебного года отсева учащихся из школ. </a:t>
            </a:r>
          </a:p>
          <a:p>
            <a:pPr algn="just"/>
            <a:r>
              <a:rPr lang="ru-RU" sz="1600" b="1" dirty="0">
                <a:solidFill>
                  <a:srgbClr val="EC1A29"/>
                </a:solidFill>
                <a:latin typeface="+mj-lt"/>
              </a:rPr>
              <a:t>Проводить учебные занятия в школах в две смены, допуская введение третьей смены в исключительных случаях.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78072" y="944508"/>
            <a:ext cx="5096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ВСЕ школы страны  1 сентября  1941 года начали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272107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190C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https://slovofraza.com/wp-content/uploads/2018/07/ro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lovofraza.com/wp-content/uploads/2018/07/ro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6736" y="488162"/>
            <a:ext cx="2860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ЗАКОН О ВСЕОБУЧЕ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2775" y="888272"/>
            <a:ext cx="78249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бы мы ни были поглощены войной, — писала газета «Правда», — забота о детях, их воспитании остается одной из главных задач... закон о всеобщем обучении остается незыблемым в условиях войны. Мы должны учесть всех детей и учесть хорошо, несмотря на сложность военного времени... Никаких ссылок на военную обстановку».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6735" y="2347460"/>
            <a:ext cx="7604213" cy="224676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 начале 1942 года Совет Народных Комиссаров СССР утвердил план борьбы с детской безнадзорностью: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</a:rPr>
              <a:t>созданы комиссии по борьбе с безнадзорностью,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</a:rPr>
              <a:t>организована специальная инспектура,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</a:rPr>
              <a:t>открыта сеть детских приемников и детских домов,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</a:rPr>
              <a:t>организовано трудоустройство подростков</a:t>
            </a:r>
          </a:p>
          <a:p>
            <a:r>
              <a:rPr lang="ru-RU" b="1" dirty="0">
                <a:solidFill>
                  <a:schemeClr val="bg1"/>
                </a:solidFill>
              </a:rPr>
              <a:t> Многие семьи советских граждан стали брать к себе на воспитание детей-сирот, где они обрели себе новых отцов и матерей.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113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4764" y="2262655"/>
            <a:ext cx="4483270" cy="2308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"Брошен клич - у нас не будет сирот… Товарищи, заменим матерей и отцов молодым гражданам, чьи родители погибли за свободу и независимость нашей Родины. Возьмем осиротевших детей на воспитание. Теплотой, заботой окружим детей фронтовиков, грудью защищающих свою Отчизну".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5663" y="500127"/>
            <a:ext cx="77818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С 1944 - 45 учебного года было установлено обязательное обучение детей с семилетнего возраста.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1943 год- организованы школы рабочей и сельской молодежи.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3863" y="1462438"/>
            <a:ext cx="79836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accent4">
                    <a:lumMod val="75000"/>
                  </a:schemeClr>
                </a:solidFill>
              </a:rPr>
              <a:t>ДЕТСКИЕ ДОМА В ГОДЫ ВОЙНЫ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В годы Великой Отечественной войны количество детских домов в СССР выросло с 2,6 тыс. учреждений в 1941 г. до 6 тыс. в 1945 г.. </a:t>
            </a:r>
            <a:endParaRPr lang="ru-RU" sz="1800" dirty="0">
              <a:solidFill>
                <a:schemeClr val="accent4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4323" r="4616" b="5810"/>
          <a:stretch/>
        </p:blipFill>
        <p:spPr>
          <a:xfrm>
            <a:off x="5246085" y="2262656"/>
            <a:ext cx="3223386" cy="230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4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0199" y="1457577"/>
            <a:ext cx="7795301" cy="21162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педагогических кадров; 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приход в школы молодых учителей взамен ушедших на фронт;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нормальных условий для проведения учебных занятий (скученность в классах, плохое освещение, нехватка керосина, стекол для ламп и др.); 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недостаток учебников, тетрадей, письменных принадлежностей; 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ослабленный контроль за учебно-воспитательным процессом руководителей школ, отделов народного образования.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1550" y="726420"/>
            <a:ext cx="7673950" cy="601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705"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kern="1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Причины, отрицательно влияющие на состояние учебно-воспитательного  процесса: </a:t>
            </a:r>
          </a:p>
        </p:txBody>
      </p:sp>
    </p:spTree>
    <p:extLst>
      <p:ext uri="{BB962C8B-B14F-4D97-AF65-F5344CB8AC3E}">
        <p14:creationId xmlns:p14="http://schemas.microsoft.com/office/powerpoint/2010/main" val="3714625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03146" y="88912"/>
            <a:ext cx="6602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Impact" panose="020B0806030902050204" pitchFamily="34" charset="0"/>
              </a:rPr>
              <a:t>Образование в годы Великой Отечественной войны в Чувашии</a:t>
            </a:r>
          </a:p>
          <a:p>
            <a:endParaRPr lang="ru-RU" sz="1800" dirty="0">
              <a:solidFill>
                <a:schemeClr val="accent4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3605" y="396388"/>
            <a:ext cx="8727792" cy="6001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справки </a:t>
            </a:r>
            <a:r>
              <a:rPr lang="ru-RU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Наркомпроса</a:t>
            </a:r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Чувашской АССР «О состоянии школ рабочей молодежи по Чувашской АССР» от 13 ноября 1943 года: « На 1 ноября сего года работают следующие школы: 1. Средняя школа рабочей молодежи при заводе № 654, заводе № 320, </a:t>
            </a:r>
            <a:r>
              <a:rPr lang="ru-RU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хлопчато</a:t>
            </a:r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-бумажной фабрике г. Чебоксары, </a:t>
            </a:r>
            <a:r>
              <a:rPr lang="ru-RU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Шумерлинская</a:t>
            </a:r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Алатырская</a:t>
            </a:r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Канашская</a:t>
            </a:r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Козловская, </a:t>
            </a:r>
            <a:r>
              <a:rPr lang="ru-RU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Цивильская</a:t>
            </a:r>
            <a:r>
              <a:rPr lang="ru-RU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средние школы рабочей молодежи».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604" t="3704" r="2084" b="6667"/>
          <a:stretch/>
        </p:blipFill>
        <p:spPr>
          <a:xfrm>
            <a:off x="1778842" y="1196340"/>
            <a:ext cx="5597318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3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3850" y="476250"/>
            <a:ext cx="4499610" cy="130175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br>
              <a:rPr lang="ru-RU" sz="1500" dirty="0"/>
            </a:br>
            <a:r>
              <a:rPr lang="ru-RU" sz="1500" dirty="0"/>
              <a:t>Информация инструктора Чувашского обкома ВЛКСМ о проверке состояния школьной работы в </a:t>
            </a:r>
            <a:r>
              <a:rPr lang="ru-RU" sz="1500" dirty="0" err="1"/>
              <a:t>Шумерлинском</a:t>
            </a:r>
            <a:r>
              <a:rPr lang="ru-RU" sz="1500" dirty="0"/>
              <a:t> райкоме ВЛКСМ. 5 апреля 1944 г.</a:t>
            </a:r>
            <a:br>
              <a:rPr lang="ru-RU" sz="1500" dirty="0"/>
            </a:br>
            <a:r>
              <a:rPr lang="ru-RU" sz="1500" dirty="0"/>
              <a:t>БУ «ГАСИ ЧР». Ф.П-6. Оп.5. Д.469. Л.85-85об.</a:t>
            </a:r>
            <a:br>
              <a:rPr lang="ru-RU" sz="1500" dirty="0"/>
            </a:br>
            <a:r>
              <a:rPr lang="ru-RU" sz="1600" dirty="0"/>
              <a:t>Сайт </a:t>
            </a:r>
            <a:r>
              <a:rPr lang="en-US" sz="1600" b="1" dirty="0">
                <a:solidFill>
                  <a:srgbClr val="FF0000"/>
                </a:solidFill>
              </a:rPr>
              <a:t>http://www.gasi.archives21.ru/</a:t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3860" y="1917698"/>
            <a:ext cx="4320540" cy="257048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При проверке состояния школьной работы в </a:t>
            </a:r>
            <a:r>
              <a:rPr lang="ru-RU" dirty="0" err="1"/>
              <a:t>Шумерлинском</a:t>
            </a:r>
            <a:r>
              <a:rPr lang="ru-RU" dirty="0"/>
              <a:t>  РК ВЛКСМ установлено: </a:t>
            </a:r>
          </a:p>
          <a:p>
            <a:r>
              <a:rPr lang="ru-RU" dirty="0">
                <a:latin typeface="Monotype Corsiva" panose="03010101010201010101" pitchFamily="66" charset="0"/>
              </a:rPr>
              <a:t>Всего учителей в районе – 175 человек и 32 военрука, в том числе привлечены  к работе в качестве учителей 22 человека, окончивших среднюю школу. </a:t>
            </a:r>
          </a:p>
          <a:p>
            <a:r>
              <a:rPr lang="ru-RU" dirty="0">
                <a:latin typeface="Monotype Corsiva" panose="03010101010201010101" pitchFamily="66" charset="0"/>
              </a:rPr>
              <a:t>Из преподавателей, не имеющих соответствующего  педагогического образования, работают в 1-4 классах 38 человек; в 5-7 </a:t>
            </a:r>
            <a:r>
              <a:rPr lang="ru-RU" dirty="0" err="1">
                <a:latin typeface="Monotype Corsiva" panose="03010101010201010101" pitchFamily="66" charset="0"/>
              </a:rPr>
              <a:t>кл</a:t>
            </a:r>
            <a:r>
              <a:rPr lang="ru-RU" dirty="0">
                <a:latin typeface="Monotype Corsiva" panose="03010101010201010101" pitchFamily="66" charset="0"/>
              </a:rPr>
              <a:t>. - 34 чел; в 8-10 </a:t>
            </a:r>
            <a:r>
              <a:rPr lang="ru-RU" dirty="0" err="1">
                <a:latin typeface="Monotype Corsiva" panose="03010101010201010101" pitchFamily="66" charset="0"/>
              </a:rPr>
              <a:t>кл</a:t>
            </a:r>
            <a:r>
              <a:rPr lang="ru-RU" dirty="0">
                <a:latin typeface="Monotype Corsiva" panose="03010101010201010101" pitchFamily="66" charset="0"/>
              </a:rPr>
              <a:t>. – 7 чел. </a:t>
            </a:r>
          </a:p>
          <a:p>
            <a:r>
              <a:rPr lang="ru-RU" dirty="0">
                <a:latin typeface="Monotype Corsiva" panose="03010101010201010101" pitchFamily="66" charset="0"/>
              </a:rPr>
              <a:t>Работы со стороны ВЛКСМ с учителями не ведется.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444" t="3553" r="34048" b="4736"/>
          <a:stretch/>
        </p:blipFill>
        <p:spPr>
          <a:xfrm>
            <a:off x="174172" y="232229"/>
            <a:ext cx="3904342" cy="485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47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9718" y="615136"/>
            <a:ext cx="5257003" cy="1065019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>
                <a:latin typeface="Bookman Old Style" panose="02050604050505020204" pitchFamily="18" charset="0"/>
              </a:rPr>
              <a:t>1 сентября 1932 года была создана фабрично-заводская  школа – семилетка.</a:t>
            </a:r>
            <a:br>
              <a:rPr lang="ru-RU" sz="1800" dirty="0">
                <a:latin typeface="Bookman Old Style" panose="02050604050505020204" pitchFamily="18" charset="0"/>
              </a:rPr>
            </a:br>
            <a:r>
              <a:rPr lang="ru-RU" sz="1800" dirty="0">
                <a:latin typeface="Bookman Old Style" panose="02050604050505020204" pitchFamily="18" charset="0"/>
              </a:rPr>
              <a:t>Володин Иван Григорьевич – первый директор средней школы № 2. </a:t>
            </a:r>
            <a:br>
              <a:rPr lang="ru-RU" sz="1800" dirty="0">
                <a:latin typeface="Bookman Old Style" panose="02050604050505020204" pitchFamily="18" charset="0"/>
              </a:rPr>
            </a:br>
            <a:r>
              <a:rPr lang="ru-RU" sz="1800" dirty="0">
                <a:latin typeface="Bookman Old Style" panose="02050604050505020204" pitchFamily="18" charset="0"/>
              </a:rPr>
              <a:t>1935 г.- школе присвоено имя В.В. Куйбышева. 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026" name="Picture 2" descr="G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575" y="2137035"/>
            <a:ext cx="1821146" cy="2428571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726" y="2063751"/>
            <a:ext cx="3227885" cy="2501856"/>
          </a:xfrm>
          <a:prstGeom prst="rect">
            <a:avLst/>
          </a:prstGeom>
        </p:spPr>
      </p:pic>
      <p:pic>
        <p:nvPicPr>
          <p:cNvPr id="1027" name="Рисунок 8" descr="https://muzej-school2.narod.ru/ris/vov/T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63" y="834184"/>
            <a:ext cx="2131040" cy="3085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844062" y="3983365"/>
            <a:ext cx="2333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latin typeface="Bahnschrift SemiBold Condensed" panose="020B0502040204020203" pitchFamily="34" charset="0"/>
              </a:rPr>
              <a:t>Токсубаев</a:t>
            </a:r>
            <a:r>
              <a:rPr lang="ru-RU" dirty="0">
                <a:latin typeface="Bahnschrift SemiBold Condensed" panose="020B0502040204020203" pitchFamily="34" charset="0"/>
              </a:rPr>
              <a:t> Иван Григорьевич – директор школы №2 г. Шумерли</a:t>
            </a:r>
          </a:p>
          <a:p>
            <a:pPr algn="ctr"/>
            <a:r>
              <a:rPr lang="ru-RU" dirty="0">
                <a:latin typeface="Bahnschrift SemiBold Condensed" panose="020B0502040204020203" pitchFamily="34" charset="0"/>
              </a:rPr>
              <a:t> в 1935-1941 годах.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42497" y="150511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7327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1168</TotalTime>
  <Words>902</Words>
  <Application>Microsoft Office PowerPoint</Application>
  <PresentationFormat>Экран (16:9)</PresentationFormat>
  <Paragraphs>56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Impact</vt:lpstr>
      <vt:lpstr>Bahnschrift SemiBold Condensed</vt:lpstr>
      <vt:lpstr>Wingdings</vt:lpstr>
      <vt:lpstr>Arial</vt:lpstr>
      <vt:lpstr>Bookman Old Style</vt:lpstr>
      <vt:lpstr>Garamond</vt:lpstr>
      <vt:lpstr>Times New Roman</vt:lpstr>
      <vt:lpstr>Monotype Corsiva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Информация инструктора Чувашского обкома ВЛКСМ о проверке состояния школьной работы в Шумерлинском райкоме ВЛКСМ. 5 апреля 1944 г. БУ «ГАСИ ЧР». Ф.П-6. Оп.5. Д.469. Л.85-85об. Сайт http://www.gasi.archives21.ru/ </vt:lpstr>
      <vt:lpstr>1 сентября 1932 года была создана фабрично-заводская  школа – семилетка. Володин Иван Григорьевич – первый директор средней школы № 2.  1935 г.- школе присвоено имя В.В. Куйбышева.  </vt:lpstr>
      <vt:lpstr>Ими гордится школа №2 г. Шумерли</vt:lpstr>
      <vt:lpstr>Музей истории школы №2 г. Шумерли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248</cp:revision>
  <dcterms:modified xsi:type="dcterms:W3CDTF">2025-01-19T10:47:35Z</dcterms:modified>
</cp:coreProperties>
</file>