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6" r:id="rId2"/>
    <p:sldId id="312" r:id="rId3"/>
    <p:sldId id="368" r:id="rId4"/>
    <p:sldId id="369" r:id="rId5"/>
    <p:sldId id="327" r:id="rId6"/>
    <p:sldId id="329" r:id="rId7"/>
    <p:sldId id="315" r:id="rId8"/>
    <p:sldId id="330" r:id="rId9"/>
    <p:sldId id="331" r:id="rId10"/>
    <p:sldId id="333" r:id="rId11"/>
    <p:sldId id="314" r:id="rId12"/>
    <p:sldId id="335" r:id="rId13"/>
    <p:sldId id="334" r:id="rId14"/>
    <p:sldId id="370" r:id="rId15"/>
    <p:sldId id="317" r:id="rId16"/>
    <p:sldId id="342" r:id="rId17"/>
    <p:sldId id="371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315BD"/>
    <a:srgbClr val="FFFF00"/>
    <a:srgbClr val="339933"/>
    <a:srgbClr val="FF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6" autoAdjust="0"/>
    <p:restoredTop sz="79333" autoAdjust="0"/>
  </p:normalViewPr>
  <p:slideViewPr>
    <p:cSldViewPr>
      <p:cViewPr varScale="1">
        <p:scale>
          <a:sx n="79" d="100"/>
          <a:sy n="79" d="100"/>
        </p:scale>
        <p:origin x="-96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F8E4DD4-A35F-4181-BE6F-7850E0D7F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8926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8AE40B-EB6C-4155-B0EF-17A4B99B2890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18A31A-7229-4C68-BE2A-E1F375BEFE87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80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643D92-7547-48AB-8973-EB191F155713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80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FBD78D-B1FB-4361-B81F-C9E5C06ABB4C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8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80871C-71C1-45D2-9408-A00B493C8590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2CE2A9-5F60-488B-9284-21DA8EE06F7E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AB2EC4-2169-4A20-AA06-BDECD25988E2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8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D693E1-13EA-4299-8709-D20BF82E2C9D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8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819007-A194-4C33-A59F-CC961734186A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8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DAAC12-A9E2-449B-B6C4-6AF51BA44B7E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8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96C482-E315-40F3-9CBA-92CCF9DF3944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8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17443C-F707-4671-9D63-435B3792FA83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8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9527B7-0EB7-4B0F-9161-2901065035F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867877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6EB818-2DB2-48F1-9B28-097209D5AE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00602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5066B1-1BA9-4A28-A032-95ADDF26B54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766040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74F232-C205-4712-AC57-189E3A2D3C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10192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1076E8-2EA1-4A74-8BA0-7FD4246C49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526300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C17E2-397A-4ABE-8F58-D94BA016ED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890102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57E67D-7FE8-4B62-B33B-64339F4931A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419345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17CA5F-AB74-4509-98A6-5B880A803CA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1522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00ABA8-ADDA-4D1E-9084-0B5787DC99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815635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7BF955-9258-48CC-B7B5-FE17AB181E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979676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B49091-F583-4510-B376-177F194BA2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99759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253107E-1A19-43E4-93D5-FF857761A2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105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ll dir="r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42964" y="1844824"/>
            <a:ext cx="5472608" cy="71438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Прокариоты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251520" y="260648"/>
            <a:ext cx="2133600" cy="3651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fld id="{CF22A137-E945-453A-B98A-CCC6A8FF9D85}" type="datetime1">
              <a:rPr lang="ru-RU" sz="1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19.11.2020</a:t>
            </a:fld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6" descr="http://cdn1.bostonmagazine.com/wp-content/uploads/2011/04/b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935" y="2852936"/>
            <a:ext cx="3384376" cy="24141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4" descr="https://image.jimcdn.com/app/cms/image/transf/dimension=1920x400:format=png/path/se68f7c7b29566e8d/image/i0b81d668bf97af8e/version/1473792483/imag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3888" y="4293096"/>
            <a:ext cx="3077667" cy="17314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6948488" y="1412875"/>
            <a:ext cx="431800" cy="287338"/>
          </a:xfrm>
          <a:prstGeom prst="leftArrow">
            <a:avLst>
              <a:gd name="adj1" fmla="val 50000"/>
              <a:gd name="adj2" fmla="val 37569"/>
            </a:avLst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6948488" y="2565400"/>
            <a:ext cx="431800" cy="287338"/>
          </a:xfrm>
          <a:prstGeom prst="leftArrow">
            <a:avLst>
              <a:gd name="adj1" fmla="val 50000"/>
              <a:gd name="adj2" fmla="val 37569"/>
            </a:avLst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4028101" y="2696330"/>
            <a:ext cx="468153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dirty="0"/>
              <a:t>В клетках </a:t>
            </a:r>
            <a:r>
              <a:rPr lang="ru-RU" sz="1800" b="1" dirty="0"/>
              <a:t>фотосинтезирующих</a:t>
            </a:r>
            <a:r>
              <a:rPr lang="ru-RU" sz="1800" dirty="0"/>
              <a:t> бактерий имеются внутрицитоплазматические мембранные образования — </a:t>
            </a:r>
            <a:r>
              <a:rPr lang="ru-RU" sz="1800" i="1" dirty="0" err="1">
                <a:solidFill>
                  <a:srgbClr val="FF0000"/>
                </a:solidFill>
              </a:rPr>
              <a:t>хлоросомы</a:t>
            </a:r>
            <a:r>
              <a:rPr lang="ru-RU" sz="1800" dirty="0"/>
              <a:t>, обеспечивающие протекание бактериального фотосинтеза.</a:t>
            </a:r>
          </a:p>
        </p:txBody>
      </p:sp>
      <p:pic>
        <p:nvPicPr>
          <p:cNvPr id="13318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44" y="1988840"/>
            <a:ext cx="3024188" cy="2852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69236" y="0"/>
            <a:ext cx="8229600" cy="714356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i="1" dirty="0" smtClean="0">
                <a:solidFill>
                  <a:srgbClr val="FF0000"/>
                </a:solidFill>
              </a:rPr>
              <a:t>Строение бактерий</a:t>
            </a:r>
            <a:endParaRPr lang="ru-RU" sz="36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3"/>
          <p:cNvSpPr>
            <a:spLocks noChangeArrowheads="1"/>
          </p:cNvSpPr>
          <p:nvPr/>
        </p:nvSpPr>
        <p:spPr bwMode="auto">
          <a:xfrm>
            <a:off x="6948488" y="1412875"/>
            <a:ext cx="431800" cy="287338"/>
          </a:xfrm>
          <a:prstGeom prst="leftArrow">
            <a:avLst>
              <a:gd name="adj1" fmla="val 50000"/>
              <a:gd name="adj2" fmla="val 37569"/>
            </a:avLst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AutoShape 4"/>
          <p:cNvSpPr>
            <a:spLocks noChangeArrowheads="1"/>
          </p:cNvSpPr>
          <p:nvPr/>
        </p:nvSpPr>
        <p:spPr bwMode="auto">
          <a:xfrm>
            <a:off x="6948488" y="2565400"/>
            <a:ext cx="431800" cy="287338"/>
          </a:xfrm>
          <a:prstGeom prst="leftArrow">
            <a:avLst>
              <a:gd name="adj1" fmla="val 50000"/>
              <a:gd name="adj2" fmla="val 37569"/>
            </a:avLst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461967" y="4782933"/>
            <a:ext cx="811056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800" dirty="0"/>
              <a:t>Для бактерий характерны </a:t>
            </a:r>
            <a:r>
              <a:rPr lang="ru-RU" sz="1800" dirty="0">
                <a:solidFill>
                  <a:srgbClr val="FF0000"/>
                </a:solidFill>
              </a:rPr>
              <a:t>70</a:t>
            </a:r>
            <a:r>
              <a:rPr lang="en-US" sz="1800" dirty="0">
                <a:solidFill>
                  <a:srgbClr val="FF0000"/>
                </a:solidFill>
              </a:rPr>
              <a:t>S</a:t>
            </a:r>
            <a:r>
              <a:rPr lang="ru-RU" sz="1800" dirty="0">
                <a:solidFill>
                  <a:srgbClr val="FF0000"/>
                </a:solidFill>
              </a:rPr>
              <a:t>-рибосомы</a:t>
            </a:r>
            <a:r>
              <a:rPr lang="ru-RU" sz="1800" dirty="0"/>
              <a:t>. </a:t>
            </a:r>
            <a:endParaRPr lang="ru-RU" sz="1800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1800" dirty="0" smtClean="0"/>
              <a:t>Рибосомы </a:t>
            </a:r>
            <a:r>
              <a:rPr lang="ru-RU" sz="1800" dirty="0"/>
              <a:t>бактериальных клеток собраны в </a:t>
            </a:r>
            <a:r>
              <a:rPr lang="ru-RU" sz="1800" dirty="0" err="1">
                <a:solidFill>
                  <a:srgbClr val="FF0000"/>
                </a:solidFill>
              </a:rPr>
              <a:t>полисомы</a:t>
            </a:r>
            <a:r>
              <a:rPr lang="ru-RU" sz="1800" dirty="0"/>
              <a:t>, образованные десятками рибосом.</a:t>
            </a:r>
          </a:p>
        </p:txBody>
      </p:sp>
      <p:pic>
        <p:nvPicPr>
          <p:cNvPr id="14342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080" y="1492690"/>
            <a:ext cx="3105061" cy="24510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43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467901"/>
            <a:ext cx="4411739" cy="24510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69236" y="0"/>
            <a:ext cx="8229600" cy="714356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i="1" dirty="0" smtClean="0">
                <a:solidFill>
                  <a:srgbClr val="FF0000"/>
                </a:solidFill>
              </a:rPr>
              <a:t>Строение бактерий</a:t>
            </a:r>
            <a:endParaRPr lang="ru-RU" sz="36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ChangeArrowheads="1"/>
          </p:cNvSpPr>
          <p:nvPr/>
        </p:nvSpPr>
        <p:spPr bwMode="auto">
          <a:xfrm>
            <a:off x="6948488" y="1412875"/>
            <a:ext cx="431800" cy="287338"/>
          </a:xfrm>
          <a:prstGeom prst="leftArrow">
            <a:avLst>
              <a:gd name="adj1" fmla="val 50000"/>
              <a:gd name="adj2" fmla="val 37569"/>
            </a:avLst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3" name="AutoShape 3"/>
          <p:cNvSpPr>
            <a:spLocks noChangeArrowheads="1"/>
          </p:cNvSpPr>
          <p:nvPr/>
        </p:nvSpPr>
        <p:spPr bwMode="auto">
          <a:xfrm>
            <a:off x="6948488" y="2565400"/>
            <a:ext cx="431800" cy="287338"/>
          </a:xfrm>
          <a:prstGeom prst="leftArrow">
            <a:avLst>
              <a:gd name="adj1" fmla="val 50000"/>
              <a:gd name="adj2" fmla="val 37569"/>
            </a:avLst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783286" y="3789040"/>
            <a:ext cx="7601499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dirty="0"/>
              <a:t>Бактериальные клетки могут иметь разнообразные цитоплазматические включения — газовые </a:t>
            </a:r>
            <a:r>
              <a:rPr lang="ru-RU" sz="1800" dirty="0" smtClean="0"/>
              <a:t>пузырьки, </a:t>
            </a:r>
            <a:r>
              <a:rPr lang="ru-RU" sz="1800" dirty="0"/>
              <a:t>пузырьки, содержащие </a:t>
            </a:r>
            <a:r>
              <a:rPr lang="ru-RU" sz="1800" dirty="0" err="1"/>
              <a:t>бактериохлорофилл</a:t>
            </a:r>
            <a:r>
              <a:rPr lang="ru-RU" sz="1800" dirty="0"/>
              <a:t>, полисахариды, отложения серы и другие</a:t>
            </a:r>
            <a:r>
              <a:rPr lang="ru-RU" sz="1800" dirty="0" smtClean="0"/>
              <a:t>.</a:t>
            </a:r>
          </a:p>
          <a:p>
            <a:pPr marL="342900" indent="-342900">
              <a:buFont typeface="+mj-lt"/>
              <a:buAutoNum type="arabicPeriod"/>
            </a:pPr>
            <a:endParaRPr lang="ru-RU" sz="1800" dirty="0">
              <a:solidFill>
                <a:srgbClr val="FF0000"/>
              </a:solidFill>
            </a:endParaRPr>
          </a:p>
          <a:p>
            <a:r>
              <a:rPr lang="ru-RU" sz="1800" b="1" dirty="0">
                <a:solidFill>
                  <a:srgbClr val="FF0000"/>
                </a:solidFill>
              </a:rPr>
              <a:t>Нуклеоид</a:t>
            </a:r>
            <a:r>
              <a:rPr lang="ru-RU" sz="1800" b="1" dirty="0"/>
              <a:t>.</a:t>
            </a:r>
            <a:r>
              <a:rPr lang="ru-RU" sz="1800" dirty="0"/>
              <a:t> </a:t>
            </a:r>
            <a:endParaRPr lang="ru-RU" sz="1800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1800" dirty="0" smtClean="0"/>
              <a:t>Бактерии </a:t>
            </a:r>
            <a:r>
              <a:rPr lang="ru-RU" sz="1800" dirty="0"/>
              <a:t>не имеют структурно оформленного ядра. Генетический аппарат бактерий называют </a:t>
            </a:r>
            <a:r>
              <a:rPr lang="ru-RU" sz="1800" i="1" dirty="0" err="1"/>
              <a:t>нуклеоидом</a:t>
            </a:r>
            <a:r>
              <a:rPr lang="ru-RU" sz="1800" dirty="0"/>
              <a:t>. </a:t>
            </a:r>
            <a:endParaRPr lang="ru-RU" sz="1800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1800" dirty="0" smtClean="0">
                <a:solidFill>
                  <a:srgbClr val="FF0000"/>
                </a:solidFill>
              </a:rPr>
              <a:t>Он </a:t>
            </a:r>
            <a:r>
              <a:rPr lang="ru-RU" sz="1800" dirty="0">
                <a:solidFill>
                  <a:srgbClr val="FF0000"/>
                </a:solidFill>
              </a:rPr>
              <a:t>представляет собой молекулу ДНК, сосредоточенную в ограниченном пространстве цитоплазмы. </a:t>
            </a:r>
            <a:endParaRPr lang="ru-RU" sz="1800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69236" y="0"/>
            <a:ext cx="8229600" cy="714356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i="1" dirty="0" smtClean="0">
                <a:solidFill>
                  <a:srgbClr val="FF0000"/>
                </a:solidFill>
              </a:rPr>
              <a:t>Строение бактерий</a:t>
            </a:r>
            <a:endParaRPr lang="ru-RU" sz="3600" i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463" y="836712"/>
            <a:ext cx="4645025" cy="268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6948488" y="1412875"/>
            <a:ext cx="431800" cy="287338"/>
          </a:xfrm>
          <a:prstGeom prst="leftArrow">
            <a:avLst>
              <a:gd name="adj1" fmla="val 50000"/>
              <a:gd name="adj2" fmla="val 37569"/>
            </a:avLst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7" name="AutoShape 3"/>
          <p:cNvSpPr>
            <a:spLocks noChangeArrowheads="1"/>
          </p:cNvSpPr>
          <p:nvPr/>
        </p:nvSpPr>
        <p:spPr bwMode="auto">
          <a:xfrm>
            <a:off x="6948488" y="2565400"/>
            <a:ext cx="431800" cy="287338"/>
          </a:xfrm>
          <a:prstGeom prst="leftArrow">
            <a:avLst>
              <a:gd name="adj1" fmla="val 50000"/>
              <a:gd name="adj2" fmla="val 37569"/>
            </a:avLst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654946" y="3573016"/>
            <a:ext cx="785818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800" dirty="0"/>
              <a:t>Молекула ДНК </a:t>
            </a:r>
            <a:r>
              <a:rPr lang="ru-RU" sz="1800" dirty="0" smtClean="0"/>
              <a:t>состоит </a:t>
            </a:r>
            <a:r>
              <a:rPr lang="ru-RU" sz="1800" dirty="0"/>
              <a:t>из двух полинуклеотидных цепей, образующих двойную спираль.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800" dirty="0" smtClean="0"/>
              <a:t>ДНК </a:t>
            </a:r>
            <a:r>
              <a:rPr lang="ru-RU" sz="1800" dirty="0"/>
              <a:t>имеет </a:t>
            </a:r>
            <a:r>
              <a:rPr lang="ru-RU" sz="1800" dirty="0">
                <a:solidFill>
                  <a:srgbClr val="FF0000"/>
                </a:solidFill>
              </a:rPr>
              <a:t>кольцевую структуру</a:t>
            </a:r>
            <a:r>
              <a:rPr lang="ru-RU" sz="1800" dirty="0"/>
              <a:t>, а не линейную</a:t>
            </a:r>
            <a:r>
              <a:rPr lang="ru-RU" sz="1800" dirty="0" smtClean="0"/>
              <a:t>.</a:t>
            </a:r>
            <a:endParaRPr lang="ru-RU" sz="1800" dirty="0"/>
          </a:p>
          <a:p>
            <a:pPr marL="342900" indent="-342900">
              <a:buFont typeface="+mj-lt"/>
              <a:buAutoNum type="arabicPeriod"/>
            </a:pPr>
            <a:r>
              <a:rPr lang="ru-RU" sz="1800" dirty="0" smtClean="0"/>
              <a:t>ДНК </a:t>
            </a:r>
            <a:r>
              <a:rPr lang="ru-RU" sz="1800" dirty="0"/>
              <a:t>бактерий закреплена на цитоплазматической мембране в области </a:t>
            </a:r>
            <a:r>
              <a:rPr lang="ru-RU" sz="1800" dirty="0" err="1"/>
              <a:t>мезосомы</a:t>
            </a:r>
            <a:r>
              <a:rPr lang="ru-RU" sz="1800" dirty="0"/>
              <a:t>. </a:t>
            </a:r>
            <a:endParaRPr lang="ru-RU" sz="1800" dirty="0" smtClean="0"/>
          </a:p>
          <a:p>
            <a:pPr lvl="0"/>
            <a:r>
              <a:rPr lang="ru-RU" sz="1800" dirty="0" smtClean="0">
                <a:solidFill>
                  <a:prstClr val="black"/>
                </a:solidFill>
              </a:rPr>
              <a:t>4. Клетки </a:t>
            </a:r>
            <a:r>
              <a:rPr lang="ru-RU" sz="1800" dirty="0">
                <a:solidFill>
                  <a:prstClr val="black"/>
                </a:solidFill>
              </a:rPr>
              <a:t>многих бактерий имеют нехромосомные генетические элементы — </a:t>
            </a:r>
            <a:r>
              <a:rPr lang="ru-RU" sz="1800" i="1" dirty="0" err="1">
                <a:solidFill>
                  <a:srgbClr val="FF0000"/>
                </a:solidFill>
              </a:rPr>
              <a:t>плазмиды</a:t>
            </a:r>
            <a:r>
              <a:rPr lang="ru-RU" sz="1800" dirty="0">
                <a:solidFill>
                  <a:prstClr val="black"/>
                </a:solidFill>
              </a:rPr>
              <a:t>. </a:t>
            </a:r>
            <a:endParaRPr lang="ru-RU" sz="1800" dirty="0" smtClean="0">
              <a:solidFill>
                <a:prstClr val="black"/>
              </a:solidFill>
            </a:endParaRPr>
          </a:p>
          <a:p>
            <a:pPr lvl="0"/>
            <a:r>
              <a:rPr lang="ru-RU" sz="1800" dirty="0" smtClean="0">
                <a:solidFill>
                  <a:prstClr val="black"/>
                </a:solidFill>
              </a:rPr>
              <a:t>Они </a:t>
            </a:r>
            <a:r>
              <a:rPr lang="ru-RU" sz="1800" dirty="0">
                <a:solidFill>
                  <a:prstClr val="black"/>
                </a:solidFill>
              </a:rPr>
              <a:t>представляют собой небольшие кольцевые молекулы ДНК, способные реплицироваться независимо от хромосомной ДНК. </a:t>
            </a:r>
          </a:p>
        </p:txBody>
      </p:sp>
      <p:pic>
        <p:nvPicPr>
          <p:cNvPr id="16390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5216" y="836712"/>
            <a:ext cx="6933567" cy="22351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69236" y="0"/>
            <a:ext cx="8229600" cy="714356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i="1" dirty="0" smtClean="0">
                <a:solidFill>
                  <a:srgbClr val="FF0000"/>
                </a:solidFill>
              </a:rPr>
              <a:t>Строение бактерий</a:t>
            </a:r>
            <a:endParaRPr lang="ru-RU" sz="36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91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8296275" y="26574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400">
              <a:latin typeface="Times New Roman" pitchFamily="18" charset="0"/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357298"/>
            <a:ext cx="7940350" cy="4519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485804" y="1"/>
            <a:ext cx="8229600" cy="714356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i="1" dirty="0" smtClean="0">
                <a:solidFill>
                  <a:srgbClr val="FF0000"/>
                </a:solidFill>
              </a:rPr>
              <a:t>Размножение бактерий делением</a:t>
            </a:r>
            <a:endParaRPr lang="ru-RU" sz="36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8296275" y="26574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400">
              <a:latin typeface="Times New Roman" pitchFamily="18" charset="0"/>
            </a:endParaRP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3635896" y="1937499"/>
            <a:ext cx="550810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800" dirty="0" smtClean="0"/>
              <a:t>Половое </a:t>
            </a:r>
            <a:r>
              <a:rPr lang="ru-RU" sz="1800" dirty="0"/>
              <a:t>размножение </a:t>
            </a:r>
            <a:r>
              <a:rPr lang="ru-RU" sz="1800" dirty="0">
                <a:solidFill>
                  <a:srgbClr val="FF0000"/>
                </a:solidFill>
              </a:rPr>
              <a:t>отсутствует</a:t>
            </a:r>
            <a:r>
              <a:rPr lang="ru-RU" sz="1800" dirty="0"/>
              <a:t>, но известен половой процесс. </a:t>
            </a:r>
            <a:endParaRPr lang="ru-RU" sz="1800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1800" dirty="0" smtClean="0"/>
              <a:t>Гаметы </a:t>
            </a:r>
            <a:r>
              <a:rPr lang="ru-RU" sz="1800" dirty="0"/>
              <a:t>у бактерий не образуются, слияния клеток нет, но происходит главнейшее событие полового процесса </a:t>
            </a:r>
            <a:r>
              <a:rPr lang="ru-RU" sz="1800" dirty="0">
                <a:solidFill>
                  <a:srgbClr val="FF0000"/>
                </a:solidFill>
              </a:rPr>
              <a:t>— обмен генетической информацией</a:t>
            </a:r>
            <a:r>
              <a:rPr lang="ru-RU" sz="1800" dirty="0"/>
              <a:t>. </a:t>
            </a:r>
            <a:endParaRPr lang="ru-RU" sz="1800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1800" dirty="0" smtClean="0"/>
              <a:t>Этот </a:t>
            </a:r>
            <a:r>
              <a:rPr lang="ru-RU" sz="1800" dirty="0"/>
              <a:t>процесс называют </a:t>
            </a:r>
            <a:r>
              <a:rPr lang="ru-RU" sz="1800" b="1" i="1" dirty="0">
                <a:solidFill>
                  <a:srgbClr val="FF0000"/>
                </a:solidFill>
              </a:rPr>
              <a:t>генетической рекомбинацией</a:t>
            </a:r>
            <a:r>
              <a:rPr lang="ru-RU" sz="1800" b="1" dirty="0">
                <a:solidFill>
                  <a:srgbClr val="FF0000"/>
                </a:solidFill>
              </a:rPr>
              <a:t>. </a:t>
            </a:r>
            <a:endParaRPr lang="ru-RU" sz="1800" b="1" dirty="0" smtClean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800" dirty="0" smtClean="0"/>
              <a:t>Часть </a:t>
            </a:r>
            <a:r>
              <a:rPr lang="ru-RU" sz="1800" dirty="0"/>
              <a:t>ДНК (реже вся) клеткой-донором передает клетке-реципиенту и замещает часть ДНК </a:t>
            </a:r>
            <a:r>
              <a:rPr lang="ru-RU" sz="1800" dirty="0" smtClean="0"/>
              <a:t>клетки-реципиента.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800" dirty="0" smtClean="0"/>
              <a:t>Образовавшуюся </a:t>
            </a:r>
            <a:r>
              <a:rPr lang="ru-RU" sz="1800" dirty="0"/>
              <a:t>ДНК называют </a:t>
            </a:r>
            <a:r>
              <a:rPr lang="ru-RU" sz="1800" i="1" dirty="0">
                <a:solidFill>
                  <a:srgbClr val="FF0000"/>
                </a:solidFill>
              </a:rPr>
              <a:t>рекомбинантной</a:t>
            </a:r>
            <a:r>
              <a:rPr lang="ru-RU" sz="1800" dirty="0"/>
              <a:t>. Она содержит гены обеих родительских клеток.</a:t>
            </a:r>
          </a:p>
        </p:txBody>
      </p:sp>
      <p:pic>
        <p:nvPicPr>
          <p:cNvPr id="2867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1186354"/>
            <a:ext cx="3303569" cy="54726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5007" y="8069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i="1" dirty="0">
                <a:solidFill>
                  <a:srgbClr val="FF0000"/>
                </a:solidFill>
              </a:rPr>
              <a:t>Половой процесс,  или генетическая рекомбинация.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6218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7849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7065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82296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7709107" cy="4248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51187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8"/>
          <p:cNvSpPr txBox="1">
            <a:spLocks noChangeArrowheads="1"/>
          </p:cNvSpPr>
          <p:nvPr/>
        </p:nvSpPr>
        <p:spPr bwMode="auto">
          <a:xfrm>
            <a:off x="642910" y="1484784"/>
            <a:ext cx="7858180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dirty="0"/>
              <a:t/>
            </a:r>
            <a:br>
              <a:rPr lang="ru-RU" sz="1800" dirty="0"/>
            </a:br>
            <a:r>
              <a:rPr lang="ru-RU" b="1" dirty="0" smtClean="0"/>
              <a:t>Шаровидные </a:t>
            </a:r>
            <a:r>
              <a:rPr lang="ru-RU" b="1" dirty="0"/>
              <a:t>— кокки</a:t>
            </a:r>
            <a:r>
              <a:rPr lang="ru-RU" b="1" dirty="0" smtClean="0"/>
              <a:t>:</a:t>
            </a:r>
          </a:p>
          <a:p>
            <a:endParaRPr lang="ru-RU" dirty="0"/>
          </a:p>
          <a:p>
            <a:pPr marL="342900" indent="-342900">
              <a:buFont typeface="+mj-lt"/>
              <a:buAutoNum type="arabicPeriod"/>
            </a:pPr>
            <a:r>
              <a:rPr lang="ru-RU" i="1" dirty="0">
                <a:solidFill>
                  <a:srgbClr val="0000CC"/>
                </a:solidFill>
              </a:rPr>
              <a:t>микрококки</a:t>
            </a:r>
            <a:r>
              <a:rPr lang="ru-RU" dirty="0"/>
              <a:t> — делятся в разных плоскостях, лежат </a:t>
            </a:r>
            <a:r>
              <a:rPr lang="ru-RU" dirty="0" smtClean="0"/>
              <a:t>одиночно;</a:t>
            </a:r>
          </a:p>
          <a:p>
            <a:pPr marL="342900" indent="-342900">
              <a:buFont typeface="+mj-lt"/>
              <a:buAutoNum type="arabicPeriod"/>
            </a:pPr>
            <a:r>
              <a:rPr lang="ru-RU" i="1" dirty="0" smtClean="0">
                <a:solidFill>
                  <a:srgbClr val="0000CC"/>
                </a:solidFill>
              </a:rPr>
              <a:t>диплококки</a:t>
            </a:r>
            <a:r>
              <a:rPr lang="ru-RU" dirty="0" smtClean="0"/>
              <a:t> </a:t>
            </a:r>
            <a:r>
              <a:rPr lang="ru-RU" dirty="0"/>
              <a:t>— делятся в одной плоскости, образуют </a:t>
            </a:r>
            <a:r>
              <a:rPr lang="ru-RU" dirty="0" smtClean="0"/>
              <a:t>пары;</a:t>
            </a:r>
            <a:endParaRPr lang="ru-RU" i="1" dirty="0"/>
          </a:p>
          <a:p>
            <a:pPr marL="342900" indent="-342900">
              <a:buFont typeface="+mj-lt"/>
              <a:buAutoNum type="arabicPeriod"/>
            </a:pPr>
            <a:r>
              <a:rPr lang="ru-RU" i="1" dirty="0" err="1" smtClean="0">
                <a:solidFill>
                  <a:srgbClr val="0000CC"/>
                </a:solidFill>
              </a:rPr>
              <a:t>тетракокки</a:t>
            </a:r>
            <a:r>
              <a:rPr lang="ru-RU" dirty="0" smtClean="0"/>
              <a:t> </a:t>
            </a:r>
            <a:r>
              <a:rPr lang="ru-RU" dirty="0"/>
              <a:t>— делятся в двух плоскостях, образуют </a:t>
            </a:r>
            <a:r>
              <a:rPr lang="ru-RU" dirty="0" err="1" smtClean="0"/>
              <a:t>тетрады</a:t>
            </a:r>
            <a:r>
              <a:rPr lang="ru-RU" dirty="0" smtClean="0"/>
              <a:t>;</a:t>
            </a:r>
            <a:endParaRPr lang="ru-RU" i="1" dirty="0"/>
          </a:p>
          <a:p>
            <a:pPr marL="342900" indent="-342900">
              <a:buFont typeface="+mj-lt"/>
              <a:buAutoNum type="arabicPeriod"/>
            </a:pPr>
            <a:r>
              <a:rPr lang="ru-RU" i="1" dirty="0" smtClean="0">
                <a:solidFill>
                  <a:srgbClr val="0000CC"/>
                </a:solidFill>
              </a:rPr>
              <a:t>стрептококки</a:t>
            </a:r>
            <a:r>
              <a:rPr lang="ru-RU" i="1" dirty="0" smtClean="0"/>
              <a:t> </a:t>
            </a:r>
            <a:r>
              <a:rPr lang="ru-RU" i="1" dirty="0"/>
              <a:t>— </a:t>
            </a:r>
            <a:r>
              <a:rPr lang="ru-RU" dirty="0"/>
              <a:t>делятся в одной плоскости, образуют </a:t>
            </a:r>
            <a:r>
              <a:rPr lang="ru-RU" dirty="0" smtClean="0"/>
              <a:t>цепочки;</a:t>
            </a:r>
            <a:endParaRPr lang="ru-RU" i="1" dirty="0"/>
          </a:p>
          <a:p>
            <a:pPr marL="342900" indent="-342900">
              <a:buFont typeface="+mj-lt"/>
              <a:buAutoNum type="arabicPeriod"/>
            </a:pPr>
            <a:r>
              <a:rPr lang="ru-RU" i="1" dirty="0" smtClean="0">
                <a:solidFill>
                  <a:srgbClr val="0000CC"/>
                </a:solidFill>
              </a:rPr>
              <a:t>стафилококки</a:t>
            </a:r>
            <a:r>
              <a:rPr lang="ru-RU" i="1" dirty="0" smtClean="0"/>
              <a:t> </a:t>
            </a:r>
            <a:r>
              <a:rPr lang="ru-RU" i="1" dirty="0"/>
              <a:t>— </a:t>
            </a:r>
            <a:r>
              <a:rPr lang="ru-RU" dirty="0"/>
              <a:t>делятся в разных плоскостях, образуют скопления, </a:t>
            </a:r>
            <a:r>
              <a:rPr lang="ru-RU" dirty="0" err="1"/>
              <a:t>напопоминающие</a:t>
            </a:r>
            <a:r>
              <a:rPr lang="ru-RU" dirty="0"/>
              <a:t> грозди </a:t>
            </a:r>
            <a:r>
              <a:rPr lang="ru-RU" dirty="0" smtClean="0"/>
              <a:t>винограда;</a:t>
            </a:r>
            <a:endParaRPr lang="ru-RU" i="1" dirty="0"/>
          </a:p>
          <a:p>
            <a:pPr marL="342900" indent="-342900">
              <a:buFont typeface="+mj-lt"/>
              <a:buAutoNum type="arabicPeriod"/>
            </a:pPr>
            <a:r>
              <a:rPr lang="ru-RU" i="1" dirty="0" err="1" smtClean="0">
                <a:solidFill>
                  <a:srgbClr val="0000CC"/>
                </a:solidFill>
              </a:rPr>
              <a:t>сарцины</a:t>
            </a:r>
            <a:r>
              <a:rPr lang="ru-RU" i="1" dirty="0" smtClean="0"/>
              <a:t> </a:t>
            </a:r>
            <a:r>
              <a:rPr lang="ru-RU" i="1" dirty="0"/>
              <a:t>— </a:t>
            </a:r>
            <a:r>
              <a:rPr lang="ru-RU" dirty="0"/>
              <a:t>делятся в трех плоскостях, образуют пакеты по 8 особей.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457200" y="116632"/>
            <a:ext cx="8229600" cy="541791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i="1" dirty="0" smtClean="0">
                <a:solidFill>
                  <a:srgbClr val="FF0000"/>
                </a:solidFill>
              </a:rPr>
              <a:t>Форма </a:t>
            </a:r>
            <a:r>
              <a:rPr lang="ru-RU" sz="3600" i="1" dirty="0">
                <a:solidFill>
                  <a:srgbClr val="FF0000"/>
                </a:solidFill>
              </a:rPr>
              <a:t>бактерий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642910" y="1844824"/>
            <a:ext cx="785818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/>
              <a:t>Вытянутые — </a:t>
            </a:r>
            <a:r>
              <a:rPr lang="ru-RU" i="1" dirty="0">
                <a:solidFill>
                  <a:srgbClr val="FF0000"/>
                </a:solidFill>
              </a:rPr>
              <a:t>бациллы</a:t>
            </a:r>
            <a:r>
              <a:rPr lang="ru-RU" dirty="0"/>
              <a:t> (палочковидные) — делятся в разных плоскостях, лежат одиночно;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Извитые – </a:t>
            </a:r>
            <a:r>
              <a:rPr lang="ru-RU" i="1" dirty="0">
                <a:solidFill>
                  <a:srgbClr val="FF0000"/>
                </a:solidFill>
              </a:rPr>
              <a:t>вибрионы</a:t>
            </a:r>
            <a:r>
              <a:rPr lang="ru-RU" dirty="0"/>
              <a:t> (в виде запятой); 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i="1" dirty="0" smtClean="0">
                <a:solidFill>
                  <a:srgbClr val="FF0000"/>
                </a:solidFill>
              </a:rPr>
              <a:t>спириллы</a:t>
            </a:r>
            <a:r>
              <a:rPr lang="ru-RU" dirty="0" smtClean="0"/>
              <a:t> </a:t>
            </a:r>
            <a:r>
              <a:rPr lang="ru-RU" dirty="0"/>
              <a:t>— имеют от 4 до 6 витков; </a:t>
            </a:r>
          </a:p>
          <a:p>
            <a:pPr marL="342900" indent="-342900">
              <a:buFont typeface="+mj-lt"/>
              <a:buAutoNum type="arabicPeriod"/>
            </a:pPr>
            <a:r>
              <a:rPr lang="ru-RU" i="1" dirty="0" smtClean="0">
                <a:solidFill>
                  <a:srgbClr val="FF0000"/>
                </a:solidFill>
              </a:rPr>
              <a:t>спирохеты</a:t>
            </a:r>
            <a:r>
              <a:rPr lang="ru-RU" dirty="0" smtClean="0"/>
              <a:t> </a:t>
            </a:r>
            <a:r>
              <a:rPr lang="ru-RU" dirty="0"/>
              <a:t>— длинные и тонкие извитые формы с числом витков от 6 до 15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b="1" dirty="0">
                <a:solidFill>
                  <a:srgbClr val="FF0000"/>
                </a:solidFill>
              </a:rPr>
              <a:t>Помимо основных, в природе встречаются и другие, весьма разнообразные, формы бактериальных клеток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485804" y="1"/>
            <a:ext cx="8229600" cy="714356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i="1" dirty="0" smtClean="0">
                <a:solidFill>
                  <a:srgbClr val="FF0000"/>
                </a:solidFill>
              </a:rPr>
              <a:t>Форма бактерий</a:t>
            </a:r>
            <a:endParaRPr lang="ru-RU" sz="36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3"/>
          <p:cNvSpPr>
            <a:spLocks noChangeArrowheads="1"/>
          </p:cNvSpPr>
          <p:nvPr/>
        </p:nvSpPr>
        <p:spPr bwMode="auto">
          <a:xfrm>
            <a:off x="6948488" y="1412875"/>
            <a:ext cx="431800" cy="287338"/>
          </a:xfrm>
          <a:prstGeom prst="leftArrow">
            <a:avLst>
              <a:gd name="adj1" fmla="val 50000"/>
              <a:gd name="adj2" fmla="val 37569"/>
            </a:avLst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19" name="AutoShape 4"/>
          <p:cNvSpPr>
            <a:spLocks noChangeArrowheads="1"/>
          </p:cNvSpPr>
          <p:nvPr/>
        </p:nvSpPr>
        <p:spPr bwMode="auto">
          <a:xfrm>
            <a:off x="6948488" y="2565400"/>
            <a:ext cx="431800" cy="287338"/>
          </a:xfrm>
          <a:prstGeom prst="leftArrow">
            <a:avLst>
              <a:gd name="adj1" fmla="val 50000"/>
              <a:gd name="adj2" fmla="val 37569"/>
            </a:avLst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0" name="Text Box 7"/>
          <p:cNvSpPr txBox="1">
            <a:spLocks noChangeArrowheads="1"/>
          </p:cNvSpPr>
          <p:nvPr/>
        </p:nvSpPr>
        <p:spPr bwMode="auto">
          <a:xfrm>
            <a:off x="642910" y="772239"/>
            <a:ext cx="778674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800" dirty="0"/>
          </a:p>
          <a:p>
            <a:pPr marL="342900" indent="-342900">
              <a:buFont typeface="+mj-lt"/>
              <a:buAutoNum type="arabicPeriod"/>
            </a:pPr>
            <a:r>
              <a:rPr lang="ru-RU" sz="1800" b="1" dirty="0">
                <a:solidFill>
                  <a:srgbClr val="FF0000"/>
                </a:solidFill>
              </a:rPr>
              <a:t>Клеточная стенка </a:t>
            </a:r>
            <a:r>
              <a:rPr lang="ru-RU" sz="1800" dirty="0"/>
              <a:t>выполняет роль наружного барьера клетки, устанавливающего контакт микроорганизма со </a:t>
            </a:r>
            <a:r>
              <a:rPr lang="ru-RU" sz="1800" dirty="0" smtClean="0"/>
              <a:t>средой.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800" dirty="0" smtClean="0"/>
              <a:t>Основным </a:t>
            </a:r>
            <a:r>
              <a:rPr lang="ru-RU" sz="1800" dirty="0"/>
              <a:t>компонентом клеточной стенки бактерий является полисахарида — </a:t>
            </a:r>
            <a:r>
              <a:rPr lang="ru-RU" sz="1800" dirty="0">
                <a:solidFill>
                  <a:srgbClr val="FF0000"/>
                </a:solidFill>
              </a:rPr>
              <a:t>муреин</a:t>
            </a:r>
            <a:r>
              <a:rPr lang="ru-RU" sz="1800" dirty="0"/>
              <a:t>. </a:t>
            </a:r>
            <a:endParaRPr lang="ru-RU" sz="1800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1800" dirty="0" smtClean="0"/>
              <a:t>По </a:t>
            </a:r>
            <a:r>
              <a:rPr lang="ru-RU" sz="1800" dirty="0"/>
              <a:t>содержанию муреина все бактерии подразделяются на две группы: </a:t>
            </a:r>
            <a:r>
              <a:rPr lang="ru-RU" sz="1800" dirty="0">
                <a:solidFill>
                  <a:srgbClr val="FF0000"/>
                </a:solidFill>
              </a:rPr>
              <a:t>грамположительные и грамотрицательные.</a:t>
            </a:r>
          </a:p>
        </p:txBody>
      </p:sp>
      <p:pic>
        <p:nvPicPr>
          <p:cNvPr id="9221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212976"/>
            <a:ext cx="7889530" cy="33764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485804" y="1"/>
            <a:ext cx="8229600" cy="714356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i="1" dirty="0" smtClean="0">
                <a:solidFill>
                  <a:srgbClr val="FF0000"/>
                </a:solidFill>
              </a:rPr>
              <a:t>Строение бактерий</a:t>
            </a:r>
            <a:endParaRPr lang="ru-RU" sz="36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ChangeArrowheads="1"/>
          </p:cNvSpPr>
          <p:nvPr/>
        </p:nvSpPr>
        <p:spPr bwMode="auto">
          <a:xfrm>
            <a:off x="6948488" y="1412875"/>
            <a:ext cx="431800" cy="287338"/>
          </a:xfrm>
          <a:prstGeom prst="leftArrow">
            <a:avLst>
              <a:gd name="adj1" fmla="val 50000"/>
              <a:gd name="adj2" fmla="val 37569"/>
            </a:avLst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6948488" y="2565400"/>
            <a:ext cx="431800" cy="287338"/>
          </a:xfrm>
          <a:prstGeom prst="leftArrow">
            <a:avLst>
              <a:gd name="adj1" fmla="val 50000"/>
              <a:gd name="adj2" fmla="val 37569"/>
            </a:avLst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4" name="Text Box 5"/>
          <p:cNvSpPr txBox="1">
            <a:spLocks noChangeArrowheads="1"/>
          </p:cNvSpPr>
          <p:nvPr/>
        </p:nvSpPr>
        <p:spPr bwMode="auto">
          <a:xfrm>
            <a:off x="4071934" y="1727192"/>
            <a:ext cx="446405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800" dirty="0"/>
              <a:t>П</a:t>
            </a:r>
            <a:r>
              <a:rPr lang="ru-RU" sz="1800" dirty="0" smtClean="0"/>
              <a:t>оверх </a:t>
            </a:r>
            <a:r>
              <a:rPr lang="ru-RU" sz="1800" dirty="0"/>
              <a:t>клеточной стенки располагается слизистый матрикс — </a:t>
            </a:r>
            <a:r>
              <a:rPr lang="ru-RU" sz="1800" dirty="0">
                <a:solidFill>
                  <a:srgbClr val="FF0000"/>
                </a:solidFill>
              </a:rPr>
              <a:t>капсула</a:t>
            </a:r>
            <a:r>
              <a:rPr lang="ru-RU" sz="1800" dirty="0"/>
              <a:t>. </a:t>
            </a:r>
            <a:endParaRPr lang="ru-RU" sz="1800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1800" dirty="0" smtClean="0"/>
              <a:t>Капсулы </a:t>
            </a:r>
            <a:r>
              <a:rPr lang="ru-RU" sz="1800" dirty="0"/>
              <a:t>образованы полисахаридами. Иногда в состав капсулы входят полипептиды. </a:t>
            </a:r>
            <a:endParaRPr lang="ru-RU" sz="1800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1800" dirty="0"/>
              <a:t>К</a:t>
            </a:r>
            <a:r>
              <a:rPr lang="ru-RU" sz="1800" dirty="0" smtClean="0"/>
              <a:t>апсула </a:t>
            </a:r>
            <a:r>
              <a:rPr lang="ru-RU" sz="1800" dirty="0"/>
              <a:t>выполняет защитную функцию, предохраняя клетку от действия неблагоприятных факторов среды. </a:t>
            </a:r>
            <a:endParaRPr lang="ru-RU" sz="1800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1800" dirty="0" smtClean="0"/>
              <a:t>Способствует </a:t>
            </a:r>
            <a:r>
              <a:rPr lang="ru-RU" sz="1800" dirty="0"/>
              <a:t>прикреплению к субстрату и участвовать в передвижении.</a:t>
            </a:r>
          </a:p>
        </p:txBody>
      </p:sp>
      <p:pic>
        <p:nvPicPr>
          <p:cNvPr id="1024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52" y="1124744"/>
            <a:ext cx="3119313" cy="4824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95536" y="20981"/>
            <a:ext cx="8229600" cy="714356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i="1" dirty="0" smtClean="0">
                <a:solidFill>
                  <a:srgbClr val="FF0000"/>
                </a:solidFill>
              </a:rPr>
              <a:t>Строение бактерий</a:t>
            </a:r>
            <a:endParaRPr lang="ru-RU" sz="36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6948488" y="1412875"/>
            <a:ext cx="431800" cy="287338"/>
          </a:xfrm>
          <a:prstGeom prst="leftArrow">
            <a:avLst>
              <a:gd name="adj1" fmla="val 50000"/>
              <a:gd name="adj2" fmla="val 37569"/>
            </a:avLst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6948488" y="2565400"/>
            <a:ext cx="431800" cy="287338"/>
          </a:xfrm>
          <a:prstGeom prst="leftArrow">
            <a:avLst>
              <a:gd name="adj1" fmla="val 50000"/>
              <a:gd name="adj2" fmla="val 37569"/>
            </a:avLst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427984" y="1378918"/>
            <a:ext cx="4464496" cy="4413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30000"/>
              </a:spcBef>
              <a:buFont typeface="+mj-lt"/>
              <a:buAutoNum type="arabicPeriod"/>
            </a:pPr>
            <a:r>
              <a:rPr lang="ru-RU" sz="1800" dirty="0"/>
              <a:t>Цитоплазматическая мембрана регулирует поступление питательных веществ в клетку и выход продуктов метаболизма наружу. </a:t>
            </a:r>
          </a:p>
          <a:p>
            <a:pPr marL="342900" lvl="0" indent="-342900">
              <a:spcBef>
                <a:spcPct val="30000"/>
              </a:spcBef>
              <a:buFont typeface="+mj-lt"/>
              <a:buAutoNum type="arabicPeriod"/>
            </a:pPr>
            <a:r>
              <a:rPr lang="ru-RU" sz="1800" dirty="0" smtClean="0"/>
              <a:t>Часто мембрана образует </a:t>
            </a:r>
            <a:r>
              <a:rPr lang="ru-RU" sz="1800" dirty="0"/>
              <a:t>многочисленные инвагинации (</a:t>
            </a:r>
            <a:r>
              <a:rPr lang="ru-RU" sz="1800" dirty="0" err="1"/>
              <a:t>впячивания</a:t>
            </a:r>
            <a:r>
              <a:rPr lang="ru-RU" sz="1800" dirty="0"/>
              <a:t>) различной формы — </a:t>
            </a:r>
            <a:r>
              <a:rPr lang="ru-RU" sz="1800" i="1" dirty="0" err="1">
                <a:solidFill>
                  <a:srgbClr val="FF0000"/>
                </a:solidFill>
              </a:rPr>
              <a:t>мезосомы</a:t>
            </a:r>
            <a:r>
              <a:rPr lang="ru-RU" sz="1800" i="1" dirty="0"/>
              <a:t>. </a:t>
            </a:r>
            <a:endParaRPr lang="ru-RU" sz="1800" i="1" dirty="0" smtClean="0"/>
          </a:p>
          <a:p>
            <a:pPr marL="342900" lvl="0" indent="-342900">
              <a:spcBef>
                <a:spcPct val="30000"/>
              </a:spcBef>
              <a:buFont typeface="+mj-lt"/>
              <a:buAutoNum type="arabicPeriod"/>
            </a:pPr>
            <a:r>
              <a:rPr lang="ru-RU" sz="1800" dirty="0" err="1" smtClean="0">
                <a:solidFill>
                  <a:prstClr val="black"/>
                </a:solidFill>
              </a:rPr>
              <a:t>Мезосомы</a:t>
            </a:r>
            <a:r>
              <a:rPr lang="ru-RU" sz="1800" dirty="0">
                <a:solidFill>
                  <a:prstClr val="black"/>
                </a:solidFill>
              </a:rPr>
              <a:t>, связанные с </a:t>
            </a:r>
            <a:r>
              <a:rPr lang="ru-RU" sz="1800" dirty="0" err="1">
                <a:solidFill>
                  <a:prstClr val="black"/>
                </a:solidFill>
              </a:rPr>
              <a:t>нуклеоидом</a:t>
            </a:r>
            <a:r>
              <a:rPr lang="ru-RU" sz="1800" dirty="0">
                <a:solidFill>
                  <a:prstClr val="black"/>
                </a:solidFill>
              </a:rPr>
              <a:t>, играют определенную роль в репликации ДНК и последующем расхождении хромосом. </a:t>
            </a:r>
          </a:p>
          <a:p>
            <a:endParaRPr lang="ru-RU" sz="1800" dirty="0"/>
          </a:p>
        </p:txBody>
      </p:sp>
      <p:pic>
        <p:nvPicPr>
          <p:cNvPr id="11270" name="Picture 7"/>
          <p:cNvPicPr>
            <a:picLocks noChangeAspect="1" noChangeArrowheads="1"/>
          </p:cNvPicPr>
          <p:nvPr/>
        </p:nvPicPr>
        <p:blipFill>
          <a:blip r:embed="rId3">
            <a:lum bright="-6000" contrast="24000"/>
          </a:blip>
          <a:srcRect/>
          <a:stretch>
            <a:fillRect/>
          </a:stretch>
        </p:blipFill>
        <p:spPr bwMode="auto">
          <a:xfrm>
            <a:off x="489797" y="1212337"/>
            <a:ext cx="3654148" cy="47466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69236" y="0"/>
            <a:ext cx="8229600" cy="714356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i="1" dirty="0" smtClean="0">
                <a:solidFill>
                  <a:srgbClr val="FF0000"/>
                </a:solidFill>
              </a:rPr>
              <a:t>Строение бактерий</a:t>
            </a:r>
            <a:endParaRPr lang="ru-RU" sz="36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1992</TotalTime>
  <Words>434</Words>
  <Application>Microsoft Office PowerPoint</Application>
  <PresentationFormat>Экран (4:3)</PresentationFormat>
  <Paragraphs>69</Paragraphs>
  <Slides>17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Прокариоты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PTL#1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Двумембранные и немембранные органоиды</dc:title>
  <dc:creator>Pimenov AV</dc:creator>
  <cp:lastModifiedBy>Алла Матросова</cp:lastModifiedBy>
  <cp:revision>109</cp:revision>
  <dcterms:created xsi:type="dcterms:W3CDTF">2003-11-22T13:55:58Z</dcterms:created>
  <dcterms:modified xsi:type="dcterms:W3CDTF">2020-11-19T16:29:13Z</dcterms:modified>
</cp:coreProperties>
</file>