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12192000" cy="6858000"/>
  <p:notesSz cx="6858000" cy="9144000"/>
  <p:embeddedFontLst>
    <p:embeddedFont>
      <p:font typeface="Gill Sans" panose="020B0604020202020204" charset="0"/>
      <p:regular r:id="rId19"/>
      <p:bold r:id="rId20"/>
    </p:embeddedFont>
    <p:embeddedFont>
      <p:font typeface="Impact" panose="020B0806030902050204" pitchFamily="34" charset="0"/>
      <p:regular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60" y="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bg>
      <p:bgPr>
        <a:solidFill>
          <a:schemeClr val="accen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 title="scalloped circle"/>
          <p:cNvSpPr/>
          <p:nvPr/>
        </p:nvSpPr>
        <p:spPr>
          <a:xfrm>
            <a:off x="3557016" y="630936"/>
            <a:ext cx="5235575" cy="5229225"/>
          </a:xfrm>
          <a:custGeom>
            <a:avLst/>
            <a:gdLst/>
            <a:ahLst/>
            <a:cxnLst/>
            <a:rect l="l" t="t" r="r" b="b"/>
            <a:pathLst>
              <a:path w="3298" h="3294" extrusionOk="0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0"/>
              <a:buFont typeface="Impact"/>
              <a:buNone/>
              <a:defRPr sz="10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 b="1" i="0" cap="none">
                <a:solidFill>
                  <a:schemeClr val="dk2"/>
                </a:solidFill>
              </a:defRPr>
            </a:lvl1pPr>
            <a:lvl2pPr lvl="1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dt" idx="10"/>
          </p:nvPr>
        </p:nvSpPr>
        <p:spPr>
          <a:xfrm>
            <a:off x="1078523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5E04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ftr" idx="11"/>
          </p:nvPr>
        </p:nvSpPr>
        <p:spPr>
          <a:xfrm>
            <a:off x="4180332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5E04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ldNum" idx="12"/>
          </p:nvPr>
        </p:nvSpPr>
        <p:spPr>
          <a:xfrm>
            <a:off x="9067218" y="6375679"/>
            <a:ext cx="2329723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0" name="Google Shape;20;p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1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1"/>
          <p:cNvSpPr txBox="1">
            <a:spLocks noGrp="1"/>
          </p:cNvSpPr>
          <p:nvPr>
            <p:ph type="body" idx="1"/>
          </p:nvPr>
        </p:nvSpPr>
        <p:spPr>
          <a:xfrm rot="5400000">
            <a:off x="4544043" y="-1006365"/>
            <a:ext cx="3593591" cy="10178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1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2"/>
          <p:cNvSpPr txBox="1">
            <a:spLocks noGrp="1"/>
          </p:cNvSpPr>
          <p:nvPr>
            <p:ph type="title"/>
          </p:nvPr>
        </p:nvSpPr>
        <p:spPr>
          <a:xfrm rot="5400000">
            <a:off x="8012185" y="2436522"/>
            <a:ext cx="5600404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2"/>
          <p:cNvSpPr txBox="1">
            <a:spLocks noGrp="1"/>
          </p:cNvSpPr>
          <p:nvPr>
            <p:ph type="body" idx="1"/>
          </p:nvPr>
        </p:nvSpPr>
        <p:spPr>
          <a:xfrm rot="5400000">
            <a:off x="2653390" y="-1013705"/>
            <a:ext cx="5600405" cy="8392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2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bg>
      <p:bgPr>
        <a:solidFill>
          <a:schemeClr val="dk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400"/>
              <a:buFont typeface="Impact"/>
              <a:buNone/>
              <a:defRPr sz="84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 b="1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3236546" y="6375679"/>
            <a:ext cx="1493947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5279064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9942434" y="6375679"/>
            <a:ext cx="1487566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33" name="Google Shape;33;p4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34" name="Google Shape;34;p4" title="left scallop shape"/>
            <p:cNvSpPr/>
            <p:nvPr/>
          </p:nvSpPr>
          <p:spPr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l" t="t" r="r" b="b"/>
              <a:pathLst>
                <a:path w="1773" h="4320" extrusionOk="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35" name="Google Shape;35;p4" title="left scallop inline"/>
            <p:cNvSpPr/>
            <p:nvPr/>
          </p:nvSpPr>
          <p:spPr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l" t="t" r="r" b="b"/>
              <a:pathLst>
                <a:path w="1037" h="4320" extrusionOk="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1257300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2"/>
          </p:nvPr>
        </p:nvSpPr>
        <p:spPr>
          <a:xfrm>
            <a:off x="6647796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 cap="none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2"/>
          </p:nvPr>
        </p:nvSpPr>
        <p:spPr>
          <a:xfrm>
            <a:off x="1257300" y="2909102"/>
            <a:ext cx="4800600" cy="2996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3"/>
          </p:nvPr>
        </p:nvSpPr>
        <p:spPr>
          <a:xfrm>
            <a:off x="6633864" y="2199633"/>
            <a:ext cx="4800600" cy="632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 cap="none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body" idx="4"/>
          </p:nvPr>
        </p:nvSpPr>
        <p:spPr>
          <a:xfrm>
            <a:off x="6633864" y="2909102"/>
            <a:ext cx="4800600" cy="2996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7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 title="right scallop background shape"/>
          <p:cNvSpPr/>
          <p:nvPr/>
        </p:nvSpPr>
        <p:spPr>
          <a:xfrm>
            <a:off x="7389812" y="0"/>
            <a:ext cx="4802188" cy="6858000"/>
          </a:xfrm>
          <a:custGeom>
            <a:avLst/>
            <a:gdLst/>
            <a:ahLst/>
            <a:cxnLst/>
            <a:rect l="l" t="t" r="r" b="b"/>
            <a:pathLst>
              <a:path w="3025" h="4320" extrusionOk="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Gill Sans"/>
              <a:buNone/>
              <a:defRPr sz="1900" b="1" i="0" cap="non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1"/>
          </p:nvPr>
        </p:nvSpPr>
        <p:spPr>
          <a:xfrm>
            <a:off x="765051" y="920377"/>
            <a:ext cx="6158418" cy="4985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3200"/>
              <a:buChar char="•"/>
              <a:defRPr sz="3200"/>
            </a:lvl1pPr>
            <a:lvl2pPr marL="914400" lvl="1" indent="-4064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800"/>
              <a:buChar char="–"/>
              <a:defRPr sz="2800"/>
            </a:lvl2pPr>
            <a:lvl3pPr marL="1371600" lvl="2" indent="-3810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400"/>
              <a:buChar char="•"/>
              <a:defRPr sz="2400"/>
            </a:lvl3pPr>
            <a:lvl4pPr marL="1828800" lvl="3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–"/>
              <a:defRPr sz="2000"/>
            </a:lvl4pPr>
            <a:lvl5pPr marL="2286000" lvl="4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•"/>
              <a:defRPr sz="2000"/>
            </a:lvl5pPr>
            <a:lvl6pPr marL="2743200" lvl="5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–"/>
              <a:defRPr sz="2000"/>
            </a:lvl6pPr>
            <a:lvl7pPr marL="3200400" lvl="6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•"/>
              <a:defRPr sz="2000"/>
            </a:lvl7pPr>
            <a:lvl8pPr marL="3657600" lvl="7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–"/>
              <a:defRPr sz="2000"/>
            </a:lvl8pPr>
            <a:lvl9pPr marL="4114800" lvl="8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body" idx="2"/>
          </p:nvPr>
        </p:nvSpPr>
        <p:spPr>
          <a:xfrm>
            <a:off x="8337885" y="1741336"/>
            <a:ext cx="3092115" cy="4164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dt" idx="10"/>
          </p:nvPr>
        </p:nvSpPr>
        <p:spPr>
          <a:xfrm>
            <a:off x="765051" y="6375679"/>
            <a:ext cx="1233355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ftr" idx="11"/>
          </p:nvPr>
        </p:nvSpPr>
        <p:spPr>
          <a:xfrm>
            <a:off x="2103620" y="6375679"/>
            <a:ext cx="348217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sldNum" idx="12"/>
          </p:nvPr>
        </p:nvSpPr>
        <p:spPr>
          <a:xfrm>
            <a:off x="5691014" y="6375679"/>
            <a:ext cx="1232456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9" name="Google Shape;69;p9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>
            <a:spLocks noGrp="1"/>
          </p:cNvSpPr>
          <p:nvPr>
            <p:ph type="pic" idx="2"/>
          </p:nvPr>
        </p:nvSpPr>
        <p:spPr>
          <a:xfrm>
            <a:off x="283464" y="0"/>
            <a:ext cx="7355585" cy="6857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Gill Sans"/>
              <a:buNone/>
              <a:defRPr sz="28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Gill Sans"/>
              <a:buNone/>
              <a:defRPr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Gill Sans"/>
              <a:buNone/>
              <a:defRPr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Gill Sans"/>
              <a:buNone/>
              <a:defRPr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72" name="Google Shape;72;p10" title="right scallop background shape"/>
          <p:cNvSpPr/>
          <p:nvPr/>
        </p:nvSpPr>
        <p:spPr>
          <a:xfrm>
            <a:off x="7389812" y="0"/>
            <a:ext cx="4802188" cy="6858000"/>
          </a:xfrm>
          <a:custGeom>
            <a:avLst/>
            <a:gdLst/>
            <a:ahLst/>
            <a:cxnLst/>
            <a:rect l="l" t="t" r="r" b="b"/>
            <a:pathLst>
              <a:path w="3025" h="4320" extrusionOk="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73" name="Google Shape;73;p10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10"/>
          <p:cNvSpPr txBox="1"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Gill Sans"/>
              <a:buNone/>
              <a:defRPr sz="1900" b="1" i="0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body" idx="1"/>
          </p:nvPr>
        </p:nvSpPr>
        <p:spPr>
          <a:xfrm>
            <a:off x="8337883" y="1741336"/>
            <a:ext cx="3092117" cy="4164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dt" idx="10"/>
          </p:nvPr>
        </p:nvSpPr>
        <p:spPr>
          <a:xfrm>
            <a:off x="765950" y="6375679"/>
            <a:ext cx="1232456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ftr" idx="11"/>
          </p:nvPr>
        </p:nvSpPr>
        <p:spPr>
          <a:xfrm>
            <a:off x="2103621" y="6375679"/>
            <a:ext cx="3482178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0"/>
          <p:cNvSpPr txBox="1">
            <a:spLocks noGrp="1"/>
          </p:cNvSpPr>
          <p:nvPr>
            <p:ph type="sldNum" idx="12"/>
          </p:nvPr>
        </p:nvSpPr>
        <p:spPr>
          <a:xfrm>
            <a:off x="5687568" y="6375679"/>
            <a:ext cx="123444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  <a:defRPr sz="5100" b="0" i="0" u="none" strike="noStrike" cap="none">
                <a:solidFill>
                  <a:schemeClr val="dk2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3429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Char char="–"/>
              <a:defRPr sz="18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1" name="Google Shape;11;p1" title="Left scallop edge"/>
          <p:cNvSpPr/>
          <p:nvPr/>
        </p:nvSpPr>
        <p:spPr>
          <a:xfrm>
            <a:off x="0" y="0"/>
            <a:ext cx="885825" cy="6858000"/>
          </a:xfrm>
          <a:custGeom>
            <a:avLst/>
            <a:gdLst/>
            <a:ahLst/>
            <a:cxnLst/>
            <a:rect l="l" t="t" r="r" b="b"/>
            <a:pathLst>
              <a:path w="558" h="4320" extrusionOk="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2" name="Google Shape;12;p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0"/>
              <a:buFont typeface="Impact"/>
              <a:buNone/>
            </a:pPr>
            <a:r>
              <a:rPr lang="ru-RU" sz="6600" dirty="0" smtClean="0"/>
              <a:t>Тема: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ТАЙМ-МЕНЕДЖМЕНТ</a:t>
            </a:r>
            <a:endParaRPr dirty="0"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ru-RU" dirty="0" smtClean="0"/>
              <a:t>Управление временем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1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/>
              <a:t>4) ФОКУСИРУЙТЕСЬ НА ГЛАВНОМ</a:t>
            </a:r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body" idx="1"/>
          </p:nvPr>
        </p:nvSpPr>
        <p:spPr>
          <a:xfrm>
            <a:off x="1251678" y="1218729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Сосредоточьтесь 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Избегайте отвлекающих факторов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Делегируйте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Научитесь говорить «нет»</a:t>
            </a:r>
            <a:endParaRPr/>
          </a:p>
        </p:txBody>
      </p:sp>
      <p:sp>
        <p:nvSpPr>
          <p:cNvPr id="153" name="Google Shape;153;p21"/>
          <p:cNvSpPr txBox="1"/>
          <p:nvPr/>
        </p:nvSpPr>
        <p:spPr>
          <a:xfrm>
            <a:off x="1251678" y="288146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 sz="5100" b="0" i="0" u="none" strike="noStrike" cap="none">
                <a:solidFill>
                  <a:schemeClr val="dk2"/>
                </a:solidFill>
                <a:latin typeface="Impact"/>
                <a:ea typeface="Impact"/>
                <a:cs typeface="Impact"/>
                <a:sym typeface="Impact"/>
              </a:rPr>
              <a:t>5) АНАЛИЗИРУЙТЕ ОПЫТ И СОЗДАВАЙТЕ СВОИ ПРАВИЛА</a:t>
            </a:r>
            <a:endParaRPr/>
          </a:p>
        </p:txBody>
      </p:sp>
      <p:sp>
        <p:nvSpPr>
          <p:cNvPr id="154" name="Google Shape;154;p21"/>
          <p:cNvSpPr txBox="1"/>
          <p:nvPr/>
        </p:nvSpPr>
        <p:spPr>
          <a:xfrm>
            <a:off x="1251678" y="4284152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Изучайте ошибки и исправляйте их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Сначала зёрна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Изучите свои биологические часы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Вставайте раньше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Совершенство, но не перфекционизм</a:t>
            </a:r>
            <a:endParaRPr/>
          </a:p>
          <a:p>
            <a:pPr marL="228600" marR="0" lvl="0" indent="-101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endParaRPr sz="2000" b="0" i="0" u="none" strike="noStrike" cap="none">
              <a:solidFill>
                <a:srgbClr val="595959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2"/>
          <p:cNvSpPr txBox="1">
            <a:spLocks noGrp="1"/>
          </p:cNvSpPr>
          <p:nvPr>
            <p:ph type="title"/>
          </p:nvPr>
        </p:nvSpPr>
        <p:spPr>
          <a:xfrm>
            <a:off x="1251678" y="35776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/>
              <a:t>6) ПРИВЕДИТЕ В ПОРЯДОК РАБОЧЕЕ МЕСТО </a:t>
            </a:r>
            <a:endParaRPr/>
          </a:p>
        </p:txBody>
      </p:sp>
      <p:sp>
        <p:nvSpPr>
          <p:cNvPr id="160" name="Google Shape;160;p22"/>
          <p:cNvSpPr txBox="1">
            <a:spLocks noGrp="1"/>
          </p:cNvSpPr>
          <p:nvPr>
            <p:ph type="body" idx="1"/>
          </p:nvPr>
        </p:nvSpPr>
        <p:spPr>
          <a:xfrm>
            <a:off x="1251678" y="1874517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Удобно организуйте рабочее место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Используйте готовые образцы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Освобождайтесь от бумаг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Сохраняйте и обновляйте данные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Пользуйтесь горячими клавишами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Оптимизируйте работу компьютера</a:t>
            </a:r>
            <a:endParaRPr/>
          </a:p>
        </p:txBody>
      </p:sp>
      <p:sp>
        <p:nvSpPr>
          <p:cNvPr id="161" name="Google Shape;161;p22"/>
          <p:cNvSpPr txBox="1"/>
          <p:nvPr/>
        </p:nvSpPr>
        <p:spPr>
          <a:xfrm>
            <a:off x="1251678" y="443153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 sz="5100" b="0" i="0" u="none" strike="noStrike" cap="none">
                <a:solidFill>
                  <a:schemeClr val="dk2"/>
                </a:solidFill>
                <a:latin typeface="Impact"/>
                <a:ea typeface="Impact"/>
                <a:cs typeface="Impact"/>
                <a:sym typeface="Impact"/>
              </a:rPr>
              <a:t>7) ПЛАНИРУЙТЕ ОТДЫХ</a:t>
            </a:r>
            <a:endParaRPr/>
          </a:p>
        </p:txBody>
      </p:sp>
      <p:sp>
        <p:nvSpPr>
          <p:cNvPr id="162" name="Google Shape;162;p22"/>
          <p:cNvSpPr txBox="1"/>
          <p:nvPr/>
        </p:nvSpPr>
        <p:spPr>
          <a:xfrm>
            <a:off x="1251678" y="5206907"/>
            <a:ext cx="7163147" cy="1492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ru-RU" sz="185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Отдыхайте!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ru-RU" sz="185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Будьте энергичным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ru-RU" sz="185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Не зацикливайте на проблемах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ru-RU" sz="185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Главное – окружающие вас люди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3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/>
              <a:t>8) УСТРАНИТЕ ПОЖИРАТЕЛЕЙ ВРЕМЕНИ</a:t>
            </a:r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body" idx="1"/>
          </p:nvPr>
        </p:nvSpPr>
        <p:spPr>
          <a:xfrm>
            <a:off x="1251678" y="2018715"/>
            <a:ext cx="10178322" cy="4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Не отвлекайтесь!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Телевизор – зло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Максимум пользы от совещаний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Максимально сокращайте время на бесполезные дела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Используйте время во время бесполезных дел, если от них не избавиться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Объединяйте дела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Просто делайте всё быстро (устанавливайте временные рамки)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Решайте немедленно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4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 dirty="0" smtClean="0"/>
              <a:t>О </a:t>
            </a:r>
            <a:r>
              <a:rPr lang="ru-RU" dirty="0"/>
              <a:t>ТЕХНИКАХ ТАЙМ-МЕНЕДЖМЕНТА</a:t>
            </a:r>
            <a:endParaRPr dirty="0"/>
          </a:p>
        </p:txBody>
      </p:sp>
      <p:sp>
        <p:nvSpPr>
          <p:cNvPr id="174" name="Google Shape;174;p24"/>
          <p:cNvSpPr txBox="1">
            <a:spLocks noGrp="1"/>
          </p:cNvSpPr>
          <p:nvPr>
            <p:ph type="body" idx="1"/>
          </p:nvPr>
        </p:nvSpPr>
        <p:spPr>
          <a:xfrm>
            <a:off x="1251678" y="2074986"/>
            <a:ext cx="7878254" cy="4783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«Бифштекс из слона»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«Лягушка на завтрак»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Матрица Эйзенхауэра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ABC анализ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СВД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Закон Парето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«Помидор» (25 минут работы – 5 минут отдыха)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Формула «10-3-2-1-0»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Посчитайте своё время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Последний день</a:t>
            </a:r>
            <a:endParaRPr/>
          </a:p>
        </p:txBody>
      </p:sp>
      <p:pic>
        <p:nvPicPr>
          <p:cNvPr id="175" name="Google Shape;175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99606" y="1874517"/>
            <a:ext cx="3827585" cy="382758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5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/>
              <a:t>ПОПУЛЯРНЫЕ КНИГИ</a:t>
            </a:r>
            <a:endParaRPr/>
          </a:p>
        </p:txBody>
      </p:sp>
      <p:sp>
        <p:nvSpPr>
          <p:cNvPr id="181" name="Google Shape;181;p25"/>
          <p:cNvSpPr txBox="1">
            <a:spLocks noGrp="1"/>
          </p:cNvSpPr>
          <p:nvPr>
            <p:ph type="body" idx="1"/>
          </p:nvPr>
        </p:nvSpPr>
        <p:spPr>
          <a:xfrm>
            <a:off x="1251678" y="1128451"/>
            <a:ext cx="10178322" cy="5567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«Хозяин времени», автор Евгений Попов.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«Экстремальный тайм-менеджмент», авторы Николай Мрочковский и Алексей Толкачев.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«Как привести дела в порядок или Искусство продуктивности без стресса», автор Дэвид Ален.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«Тайм «Драйв», автор Глеб Архангельский.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«Результативный тайм-менеджмент», «Оставьте брезгливость, съешьте лягушку», «Управляйте своим Временем», автор Брайан Трейси.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«Время — деньги», автор Мэтью Эдлунг.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«Тайм-менеджмент. Искусство планирования и управления своим временем и своей жизнью», автор Джулия Моргенстерн.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«Интегрированный тайм-менеджмент», автор Стив Прентис.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«Как успевать жить и работать», авторы Дон Аслетт и Кэрол Картаино.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«Ваше время – в Ваших руках», автор, Лотар Зайверт.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«Жесткий тайм-менеджмент», автор Дэн Кеннеди.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«Искусство успевать», автор Алан Лакейн.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«Полный порядок. Понедельный план борьбы с хаосом на работе, дома и в голове», автор Реджина Лидс.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ru-RU" sz="1700"/>
              <a:t>«Работай меньше, успевай больше. Программа персональной эффективности», автор Кэрри Глисон.</a:t>
            </a:r>
            <a:endParaRPr/>
          </a:p>
          <a:p>
            <a:pPr marL="228600" lvl="0" indent="-12065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1700"/>
              <a:buNone/>
            </a:pPr>
            <a:endParaRPr sz="17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6"/>
          <p:cNvSpPr txBox="1">
            <a:spLocks noGrp="1"/>
          </p:cNvSpPr>
          <p:nvPr>
            <p:ph type="title"/>
          </p:nvPr>
        </p:nvSpPr>
        <p:spPr>
          <a:xfrm rot="-579508">
            <a:off x="1251677" y="382385"/>
            <a:ext cx="10396371" cy="630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mpact"/>
              <a:buNone/>
            </a:pPr>
            <a:r>
              <a:rPr lang="ru-RU" sz="3600"/>
              <a:t>ПРИВЫЧКА ФОРМИРУЕТСЯ 21 ДЕНЬ</a:t>
            </a:r>
            <a:endParaRPr/>
          </a:p>
        </p:txBody>
      </p:sp>
      <p:pic>
        <p:nvPicPr>
          <p:cNvPr id="187" name="Google Shape;187;p2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636099" y="2148407"/>
            <a:ext cx="4905375" cy="31623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188" name="Google Shape;188;p26"/>
          <p:cNvSpPr txBox="1"/>
          <p:nvPr/>
        </p:nvSpPr>
        <p:spPr>
          <a:xfrm rot="-180732">
            <a:off x="890602" y="5561842"/>
            <a:ext cx="10396371" cy="630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mpact"/>
              <a:buNone/>
            </a:pPr>
            <a:r>
              <a:rPr lang="ru-RU" sz="3600" b="0" i="0" u="none" strike="noStrike" cap="none">
                <a:solidFill>
                  <a:schemeClr val="dk2"/>
                </a:solidFill>
                <a:latin typeface="Impact"/>
                <a:ea typeface="Impact"/>
                <a:cs typeface="Impact"/>
                <a:sym typeface="Impact"/>
              </a:rPr>
              <a:t>БОЛЬШИЕ ИЗМЕНЕНИЯ ПРИВНОСЯТ МАЛЕНЬКИЕ ПОСТОЯННЫЕ ПЕРЕМЕНЫ</a:t>
            </a:r>
            <a:endParaRPr/>
          </a:p>
        </p:txBody>
      </p:sp>
      <p:sp>
        <p:nvSpPr>
          <p:cNvPr id="189" name="Google Shape;189;p26"/>
          <p:cNvSpPr txBox="1"/>
          <p:nvPr/>
        </p:nvSpPr>
        <p:spPr>
          <a:xfrm rot="319417">
            <a:off x="3654654" y="1747538"/>
            <a:ext cx="8302202" cy="630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mpact"/>
              <a:buNone/>
            </a:pPr>
            <a:r>
              <a:rPr lang="ru-RU" sz="3600" b="0" i="0" u="none" strike="noStrike" cap="none">
                <a:solidFill>
                  <a:schemeClr val="dk2"/>
                </a:solidFill>
                <a:latin typeface="Impact"/>
                <a:ea typeface="Impact"/>
                <a:cs typeface="Impact"/>
                <a:sym typeface="Impact"/>
              </a:rPr>
              <a:t>ПОТЕРЯННОЕ ВРЕМЯ НЕ ВОССТАНОВИТЬ</a:t>
            </a:r>
            <a:endParaRPr/>
          </a:p>
        </p:txBody>
      </p:sp>
      <p:sp>
        <p:nvSpPr>
          <p:cNvPr id="190" name="Google Shape;190;p26"/>
          <p:cNvSpPr txBox="1"/>
          <p:nvPr/>
        </p:nvSpPr>
        <p:spPr>
          <a:xfrm rot="261735">
            <a:off x="845451" y="4671432"/>
            <a:ext cx="7969863" cy="520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mpact"/>
              <a:buNone/>
            </a:pPr>
            <a:r>
              <a:rPr lang="ru-RU" sz="3600" b="0" i="0" u="none" strike="noStrike" cap="none">
                <a:solidFill>
                  <a:schemeClr val="dk2"/>
                </a:solidFill>
                <a:latin typeface="Impact"/>
                <a:ea typeface="Impact"/>
                <a:cs typeface="Impact"/>
                <a:sym typeface="Impact"/>
              </a:rPr>
              <a:t>ЭФФЕКТИВНОСТЬ – ЭТО УМНАЯ ЛЕНЬ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1540565"/>
            <a:ext cx="10178322" cy="2286000"/>
          </a:xfrm>
        </p:spPr>
        <p:txBody>
          <a:bodyPr/>
          <a:lstStyle/>
          <a:p>
            <a:pPr algn="ctr"/>
            <a:r>
              <a:rPr lang="ru-RU" dirty="0" smtClean="0"/>
              <a:t>СПАСИБО ЗА ВАШЕ ВРЕМЯ!!!!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402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4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/>
              <a:t>ЧТО ТАКОЕ ТАЙМ-МЕНЕДЖМЕНТ?</a:t>
            </a:r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body" idx="1"/>
          </p:nvPr>
        </p:nvSpPr>
        <p:spPr>
          <a:xfrm>
            <a:off x="1251678" y="1389893"/>
            <a:ext cx="5571153" cy="5278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ru-RU" dirty="0"/>
              <a:t>«</a:t>
            </a:r>
            <a:r>
              <a:rPr lang="ru-RU" b="1" dirty="0" err="1"/>
              <a:t>Time</a:t>
            </a:r>
            <a:r>
              <a:rPr lang="ru-RU" b="1" dirty="0"/>
              <a:t> </a:t>
            </a:r>
            <a:r>
              <a:rPr lang="ru-RU" b="1" dirty="0" err="1"/>
              <a:t>Management</a:t>
            </a:r>
            <a:r>
              <a:rPr lang="ru-RU" dirty="0"/>
              <a:t>» с английского  – «</a:t>
            </a:r>
            <a:r>
              <a:rPr lang="ru-RU" b="1" dirty="0"/>
              <a:t>управление временем</a:t>
            </a:r>
            <a:r>
              <a:rPr lang="ru-RU" dirty="0"/>
              <a:t>»</a:t>
            </a:r>
            <a:endParaRPr dirty="0"/>
          </a:p>
          <a:p>
            <a:pPr marL="0" lvl="0" indent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 dirty="0"/>
          </a:p>
          <a:p>
            <a:pPr marL="0" lvl="0" indent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r>
              <a:rPr lang="ru-RU" b="1" dirty="0"/>
              <a:t>Тайм-менеджмент</a:t>
            </a:r>
            <a:r>
              <a:rPr lang="ru-RU" dirty="0"/>
              <a:t> — это учёт, распределение и оперативное планирование собственных ресурсов времени.</a:t>
            </a:r>
            <a:endParaRPr dirty="0"/>
          </a:p>
          <a:p>
            <a:pPr marL="0" lvl="0" indent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 dirty="0"/>
          </a:p>
          <a:p>
            <a:pPr marL="0" lvl="0" indent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r>
              <a:rPr lang="ru-RU" dirty="0"/>
              <a:t>Девиз профессионального тайм-менеджера: </a:t>
            </a:r>
            <a:r>
              <a:rPr lang="ru-RU" b="1" dirty="0"/>
              <a:t>Работай</a:t>
            </a:r>
            <a:r>
              <a:rPr lang="ru-RU" dirty="0"/>
              <a:t> </a:t>
            </a:r>
            <a:r>
              <a:rPr lang="ru-RU" b="1" dirty="0"/>
              <a:t>меньше, успевай</a:t>
            </a:r>
            <a:r>
              <a:rPr lang="ru-RU" dirty="0"/>
              <a:t> </a:t>
            </a:r>
            <a:r>
              <a:rPr lang="ru-RU" b="1" dirty="0"/>
              <a:t>больше!</a:t>
            </a:r>
            <a:endParaRPr dirty="0"/>
          </a:p>
          <a:p>
            <a:pPr marL="0" lvl="0" indent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 b="1" dirty="0"/>
          </a:p>
          <a:p>
            <a:pPr marL="0" lvl="0" indent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r>
              <a:rPr lang="ru-RU" b="1" dirty="0"/>
              <a:t>Ключевая идея: время – не возобновляемый ресурс. Его нужно грамотно «инвестировать»</a:t>
            </a:r>
            <a:endParaRPr dirty="0"/>
          </a:p>
          <a:p>
            <a:pPr marL="0" lvl="0" indent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 dirty="0"/>
          </a:p>
        </p:txBody>
      </p:sp>
      <p:pic>
        <p:nvPicPr>
          <p:cNvPr id="106" name="Google Shape;10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53666" y="1389893"/>
            <a:ext cx="4617012" cy="461701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5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/>
              <a:t>ЗАРОЖДЕНИЕ ТАЙМ-МЕНЕДЖМЕНТА</a:t>
            </a:r>
            <a:endParaRPr/>
          </a:p>
        </p:txBody>
      </p:sp>
      <p:sp>
        <p:nvSpPr>
          <p:cNvPr id="112" name="Google Shape;112;p15"/>
          <p:cNvSpPr txBox="1">
            <a:spLocks noGrp="1"/>
          </p:cNvSpPr>
          <p:nvPr>
            <p:ph type="body" idx="1"/>
          </p:nvPr>
        </p:nvSpPr>
        <p:spPr>
          <a:xfrm>
            <a:off x="678426" y="1130709"/>
            <a:ext cx="6292645" cy="2536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oto Sans Symbols"/>
              <a:buChar char="⮚"/>
            </a:pPr>
            <a:r>
              <a:rPr lang="ru-RU" sz="2400" dirty="0"/>
              <a:t>Еще 2000 лет назад в Древнем Риме известный мыслитель Сенека предложил разделять все время на потраченное с пользой, то есть хорошее, на плохое и бесполезное. </a:t>
            </a:r>
            <a:endParaRPr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400"/>
              <a:buFont typeface="Noto Sans Symbols"/>
              <a:buChar char="⮚"/>
            </a:pPr>
            <a:r>
              <a:rPr lang="ru-RU" sz="2400" dirty="0"/>
              <a:t>Альберти, писатель и итальянский ученый, живший в XV веке, </a:t>
            </a:r>
            <a:r>
              <a:rPr lang="ru-RU" sz="2400" b="1" dirty="0"/>
              <a:t>предложил использовать два правила: </a:t>
            </a:r>
            <a:r>
              <a:rPr lang="ru-RU" sz="2400" dirty="0"/>
              <a:t>каждый день с утра составлять список дел и расставлять дела в порядке уменьшения важности.</a:t>
            </a:r>
            <a:endParaRPr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400"/>
              <a:buFont typeface="Noto Sans Symbols"/>
              <a:buChar char="⮚"/>
            </a:pPr>
            <a:r>
              <a:rPr lang="ru-RU" sz="2400" dirty="0"/>
              <a:t>Только с 80-х годов прошлого века данная тема стала переходить от теории к практике</a:t>
            </a:r>
            <a:endParaRPr dirty="0"/>
          </a:p>
        </p:txBody>
      </p:sp>
      <p:pic>
        <p:nvPicPr>
          <p:cNvPr id="113" name="Google Shape;113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52792" y="4271069"/>
            <a:ext cx="3920068" cy="2225459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7110" y="1259060"/>
            <a:ext cx="5191432" cy="28836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/>
              <a:t>КОМУ НУЖЕН ТАЙМ-МЕНЕДЖМЕНТ?</a:t>
            </a:r>
            <a:endParaRPr/>
          </a:p>
        </p:txBody>
      </p:sp>
      <p:sp>
        <p:nvSpPr>
          <p:cNvPr id="119" name="Google Shape;119;p16"/>
          <p:cNvSpPr txBox="1">
            <a:spLocks noGrp="1"/>
          </p:cNvSpPr>
          <p:nvPr>
            <p:ph type="body" idx="1"/>
          </p:nvPr>
        </p:nvSpPr>
        <p:spPr>
          <a:xfrm>
            <a:off x="1251678" y="1389893"/>
            <a:ext cx="10178322" cy="5348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ru-RU" b="1"/>
              <a:t>Кому нужен тайм-менеджмент</a:t>
            </a:r>
            <a:r>
              <a:rPr lang="ru-RU"/>
              <a:t/>
            </a:r>
            <a:br>
              <a:rPr lang="ru-RU"/>
            </a:br>
            <a:r>
              <a:rPr lang="ru-RU"/>
              <a:t>Тому, кто нацелен на эффективную деятельность и получение результата:</a:t>
            </a:r>
            <a:br>
              <a:rPr lang="ru-RU"/>
            </a:br>
            <a:r>
              <a:rPr lang="ru-RU"/>
              <a:t>✔ руководителям и деловым людям, которые строят карьеру или свое дело</a:t>
            </a:r>
            <a:br>
              <a:rPr lang="ru-RU"/>
            </a:br>
            <a:r>
              <a:rPr lang="ru-RU"/>
              <a:t>✔ специалистам, совмещающим проекты, несколько работ или работу с учебой</a:t>
            </a:r>
            <a:br>
              <a:rPr lang="ru-RU"/>
            </a:br>
            <a:r>
              <a:rPr lang="ru-RU"/>
              <a:t>✔ родителям, которые воспитывают детей без бабушек и нянь</a:t>
            </a:r>
            <a:br>
              <a:rPr lang="ru-RU"/>
            </a:br>
            <a:r>
              <a:rPr lang="ru-RU"/>
              <a:t>✔ студентам</a:t>
            </a:r>
            <a:br>
              <a:rPr lang="ru-RU"/>
            </a:br>
            <a:r>
              <a:rPr lang="ru-RU"/>
              <a:t>✔ школьникам</a:t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 b="1"/>
              <a:t>Научиться управлять своим временем - это значит:</a:t>
            </a:r>
            <a:r>
              <a:rPr lang="ru-RU"/>
              <a:t/>
            </a:r>
            <a:br>
              <a:rPr lang="ru-RU"/>
            </a:br>
            <a:r>
              <a:rPr lang="ru-RU"/>
              <a:t>✔ не опаздывать на встречи, </a:t>
            </a:r>
            <a:br>
              <a:rPr lang="ru-RU"/>
            </a:br>
            <a:r>
              <a:rPr lang="ru-RU"/>
              <a:t>✔ все успевать к дедлайну,</a:t>
            </a:r>
            <a:br>
              <a:rPr lang="ru-RU"/>
            </a:br>
            <a:r>
              <a:rPr lang="ru-RU"/>
              <a:t>✔ не отвлекаться на социальные сети и кофе, пока не доделана задача, </a:t>
            </a:r>
            <a:br>
              <a:rPr lang="ru-RU"/>
            </a:br>
            <a:r>
              <a:rPr lang="ru-RU"/>
              <a:t>✔ совмещать работу и жизнь. </a:t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>Научиться личному тайм-менеджменту нужно не для того, чтобы делать много-много дел, а чтобы жизнь стала организованнее и оставалось больше времени на отдых.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/>
              <a:t>МИФЫ ОБ УПРАВЛЕНИИ ВРЕМЕНЕМ</a:t>
            </a:r>
            <a:endParaRPr/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251678" y="1389894"/>
            <a:ext cx="9688644" cy="3210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 sz="2400" b="1"/>
              <a:t>Миф 1. Никто не может управлять временем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400"/>
              <a:buNone/>
            </a:pPr>
            <a:r>
              <a:rPr lang="ru-RU" sz="2400" b="1"/>
              <a:t>Миф 2. Тайм-менеджмент заставит меня работать больше и интенсивнее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400"/>
              <a:buNone/>
            </a:pPr>
            <a:r>
              <a:rPr lang="ru-RU" sz="2400" b="1"/>
              <a:t>Миф 3. Использование тайм-менеджмента превратит меня в робота, который всё будет делать по расписанию, лишит меня свободы и выбора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 b="1"/>
          </a:p>
          <a:p>
            <a:pPr marL="228600" lvl="0" indent="-101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pic>
        <p:nvPicPr>
          <p:cNvPr id="126" name="Google Shape;12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86718" y="3892277"/>
            <a:ext cx="4418563" cy="294718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/>
              <a:t>КАК УПРАВЛЯТЬ ВРЕМЕНЕМ? ОСНОВНЫЕ ПРИНЦИПЫ</a:t>
            </a:r>
            <a:endParaRPr/>
          </a:p>
        </p:txBody>
      </p:sp>
      <p:pic>
        <p:nvPicPr>
          <p:cNvPr id="132" name="Google Shape;132;p1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203975" y="1839018"/>
            <a:ext cx="6273728" cy="501898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9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/>
              <a:t>1) ПЛАНИРУЙТЕ ВАШИ ДЕЙСТВИЯ</a:t>
            </a:r>
            <a:endParaRPr/>
          </a:p>
        </p:txBody>
      </p:sp>
      <p:sp>
        <p:nvSpPr>
          <p:cNvPr id="138" name="Google Shape;138;p19"/>
          <p:cNvSpPr txBox="1">
            <a:spLocks noGrp="1"/>
          </p:cNvSpPr>
          <p:nvPr>
            <p:ph type="body" idx="1"/>
          </p:nvPr>
        </p:nvSpPr>
        <p:spPr>
          <a:xfrm>
            <a:off x="1251678" y="1277352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ru-RU"/>
              <a:t>Аксиомы тайм-менеджмента: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 Фиксируйте цели письменно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Дробите большие задачи</a:t>
            </a:r>
            <a:endParaRPr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ru-RU"/>
              <a:t>Планируйте день, неделю, 3 месяца</a:t>
            </a:r>
            <a:endParaRPr/>
          </a:p>
          <a:p>
            <a:pPr marL="228600" lvl="0" indent="-101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None/>
            </a:pPr>
            <a:endParaRPr/>
          </a:p>
          <a:p>
            <a:pPr marL="228600" lvl="0" indent="-101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Font typeface="Noto Sans Symbols"/>
              <a:buNone/>
            </a:pPr>
            <a:endParaRPr/>
          </a:p>
        </p:txBody>
      </p:sp>
      <p:sp>
        <p:nvSpPr>
          <p:cNvPr id="139" name="Google Shape;139;p19"/>
          <p:cNvSpPr txBox="1"/>
          <p:nvPr/>
        </p:nvSpPr>
        <p:spPr>
          <a:xfrm>
            <a:off x="1251678" y="3074147"/>
            <a:ext cx="106355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 sz="5100" b="0" i="0" u="none" strike="noStrike" cap="none">
                <a:solidFill>
                  <a:schemeClr val="dk2"/>
                </a:solidFill>
                <a:latin typeface="Impact"/>
                <a:ea typeface="Impact"/>
                <a:cs typeface="Impact"/>
                <a:sym typeface="Impact"/>
              </a:rPr>
              <a:t>2) ФОРМУЛИРУЙТЕ РЕЗУЛЬТАТ ЧЁТКО</a:t>
            </a:r>
            <a:endParaRPr/>
          </a:p>
        </p:txBody>
      </p:sp>
      <p:sp>
        <p:nvSpPr>
          <p:cNvPr id="140" name="Google Shape;140;p19"/>
          <p:cNvSpPr txBox="1"/>
          <p:nvPr/>
        </p:nvSpPr>
        <p:spPr>
          <a:xfrm>
            <a:off x="1251678" y="3932754"/>
            <a:ext cx="10178322" cy="2847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Принцип SMART. Цель должна быть: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 </a:t>
            </a:r>
            <a:r>
              <a:rPr lang="ru-RU" sz="2000" b="1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конкретной</a:t>
            </a: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 (Specific);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ru-RU" sz="2000" b="1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измеримой</a:t>
            </a: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 (Measurable);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ru-RU" sz="2000" b="1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достижимой</a:t>
            </a: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 за определенный период (Attainable);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ru-RU" sz="2000" b="1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актуальной</a:t>
            </a: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 или истинной – необходимо заранее понять, действительно ли данная задача поможет в достижении цели (Relevant);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ru-RU" sz="2000" b="1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ограниченной во времени</a:t>
            </a:r>
            <a:r>
              <a:rPr lang="ru-RU"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rPr>
              <a:t> (Time-bound).</a:t>
            </a:r>
            <a:endParaRPr/>
          </a:p>
          <a:p>
            <a:pPr marL="228600" marR="0" lvl="0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endParaRPr sz="2000" b="0" i="0" u="none" strike="noStrike" cap="none">
              <a:solidFill>
                <a:srgbClr val="595959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228600" marR="0" lvl="0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endParaRPr sz="2000" b="0" i="0" u="none" strike="noStrike" cap="none">
              <a:solidFill>
                <a:srgbClr val="595959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228600" marR="0" lvl="0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endParaRPr sz="2000" b="0" i="0" u="none" strike="noStrike" cap="none">
              <a:solidFill>
                <a:srgbClr val="595959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ru-RU"/>
              <a:t>3) РАССТАВЛЯЙТЕ ПРИОРИТЕТЫ</a:t>
            </a:r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body" idx="1"/>
          </p:nvPr>
        </p:nvSpPr>
        <p:spPr>
          <a:xfrm>
            <a:off x="1251678" y="1230924"/>
            <a:ext cx="10178322" cy="5423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50"/>
              <a:buFont typeface="Noto Sans Symbols"/>
              <a:buChar char="❖"/>
            </a:pPr>
            <a:r>
              <a:rPr lang="ru-RU" sz="1850" b="1" dirty="0"/>
              <a:t>Способ АБВГД (ABCD)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None/>
            </a:pPr>
            <a:r>
              <a:rPr lang="ru-RU" sz="1850" dirty="0"/>
              <a:t>«А» – это самое важное дело текущего дня, «Б» – менее важное, «В» – задача средней значимости и т.д.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Font typeface="Noto Sans Symbols"/>
              <a:buChar char="❖"/>
            </a:pPr>
            <a:r>
              <a:rPr lang="ru-RU" sz="1850" b="1" dirty="0"/>
              <a:t> СВД (список важных дел) 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Font typeface="Noto Sans Symbols"/>
              <a:buChar char="❖"/>
            </a:pPr>
            <a:r>
              <a:rPr lang="ru-RU" sz="1850" b="1" dirty="0"/>
              <a:t> «Съесть лягушку на завтрак»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Font typeface="Noto Sans Symbols"/>
              <a:buChar char="❖"/>
            </a:pPr>
            <a:r>
              <a:rPr lang="ru-RU" sz="1850" b="1" dirty="0"/>
              <a:t>Принцип Парето</a:t>
            </a:r>
            <a:r>
              <a:rPr lang="ru-RU" sz="1850" dirty="0"/>
              <a:t>: </a:t>
            </a:r>
            <a:r>
              <a:rPr lang="ru-RU" sz="1850" i="1" dirty="0"/>
              <a:t>20% наших усилий приносит нам 80% результатов, а остальные 80% наших усилий — лишь 20% результатов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Font typeface="Noto Sans Symbols"/>
              <a:buChar char="❖"/>
            </a:pPr>
            <a:r>
              <a:rPr lang="ru-RU" sz="1850" b="1" dirty="0"/>
              <a:t>«Матрица Эйзенхауэра»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None/>
            </a:pPr>
            <a:r>
              <a:rPr lang="ru-RU" sz="1850" u="sng" dirty="0"/>
              <a:t>Придумал разделять все текущие дела на 4 категории</a:t>
            </a:r>
            <a:r>
              <a:rPr lang="ru-RU" sz="1850" dirty="0"/>
              <a:t>: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Char char="•"/>
            </a:pPr>
            <a:r>
              <a:rPr lang="ru-RU" sz="1850" dirty="0"/>
              <a:t>срочные и важные;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Char char="•"/>
            </a:pPr>
            <a:r>
              <a:rPr lang="ru-RU" sz="1850" dirty="0"/>
              <a:t>важные, но не срочные;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Char char="•"/>
            </a:pPr>
            <a:r>
              <a:rPr lang="ru-RU" sz="1850" dirty="0"/>
              <a:t>срочные, но не очень важные;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Char char="•"/>
            </a:pPr>
            <a:r>
              <a:rPr lang="ru-RU" sz="1850" dirty="0"/>
              <a:t>неважные и несрочные.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None/>
            </a:pPr>
            <a:r>
              <a:rPr lang="ru-RU" sz="1850" i="1" dirty="0"/>
              <a:t>Секрет тайм-менеджмента — находиться в секторе </a:t>
            </a:r>
            <a:r>
              <a:rPr lang="ru-RU" sz="1850" b="1" i="1" dirty="0"/>
              <a:t>«</a:t>
            </a:r>
            <a:r>
              <a:rPr lang="ru-RU" sz="1850" i="1" dirty="0"/>
              <a:t>Важные — Не срочные</a:t>
            </a:r>
            <a:r>
              <a:rPr lang="ru-RU" sz="1850" b="1" i="1" dirty="0"/>
              <a:t>»</a:t>
            </a:r>
            <a:r>
              <a:rPr lang="ru-RU" sz="1850" i="1" dirty="0"/>
              <a:t>.</a:t>
            </a:r>
            <a:endParaRPr sz="1850" dirty="0"/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None/>
            </a:pPr>
            <a:endParaRPr sz="1850" dirty="0"/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None/>
            </a:pPr>
            <a:endParaRPr sz="1850" dirty="0"/>
          </a:p>
          <a:p>
            <a:pPr marL="228600" lvl="0" indent="-111125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Font typeface="Noto Sans Symbols"/>
              <a:buNone/>
            </a:pPr>
            <a:endParaRPr sz="1850" dirty="0"/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None/>
            </a:pPr>
            <a:endParaRPr sz="1850" dirty="0"/>
          </a:p>
          <a:p>
            <a:pPr marL="228600" lvl="0" indent="-111125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50"/>
              <a:buFont typeface="Noto Sans Symbols"/>
              <a:buNone/>
            </a:pPr>
            <a:endParaRPr sz="1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Матрица Эйзенхауэра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34216" y="2321333"/>
            <a:ext cx="10178322" cy="3593591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81987" y="783585"/>
            <a:ext cx="7092950" cy="5776913"/>
            <a:chOff x="668" y="432"/>
            <a:chExt cx="4468" cy="3639"/>
          </a:xfrm>
        </p:grpSpPr>
        <p:sp>
          <p:nvSpPr>
            <p:cNvPr id="5" name="Freeform 3"/>
            <p:cNvSpPr>
              <a:spLocks/>
            </p:cNvSpPr>
            <p:nvPr/>
          </p:nvSpPr>
          <p:spPr bwMode="gray">
            <a:xfrm flipH="1">
              <a:off x="1412" y="835"/>
              <a:ext cx="1475" cy="1236"/>
            </a:xfrm>
            <a:custGeom>
              <a:avLst/>
              <a:gdLst>
                <a:gd name="T0" fmla="*/ 504 w 1299"/>
                <a:gd name="T1" fmla="*/ 2279 h 1008"/>
                <a:gd name="T2" fmla="*/ 2160 w 1299"/>
                <a:gd name="T3" fmla="*/ 2279 h 1008"/>
                <a:gd name="T4" fmla="*/ 2154 w 1299"/>
                <a:gd name="T5" fmla="*/ 711 h 1008"/>
                <a:gd name="T6" fmla="*/ 1567 w 1299"/>
                <a:gd name="T7" fmla="*/ 0 h 1008"/>
                <a:gd name="T8" fmla="*/ 3 w 1299"/>
                <a:gd name="T9" fmla="*/ 0 h 1008"/>
                <a:gd name="T10" fmla="*/ 0 w 1299"/>
                <a:gd name="T11" fmla="*/ 1636 h 1008"/>
                <a:gd name="T12" fmla="*/ 504 w 1299"/>
                <a:gd name="T13" fmla="*/ 2279 h 10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99"/>
                <a:gd name="T22" fmla="*/ 0 h 1008"/>
                <a:gd name="T23" fmla="*/ 1299 w 1299"/>
                <a:gd name="T24" fmla="*/ 1008 h 10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2942" y="840"/>
              <a:ext cx="1475" cy="1236"/>
            </a:xfrm>
            <a:custGeom>
              <a:avLst/>
              <a:gdLst>
                <a:gd name="T0" fmla="*/ 504 w 1299"/>
                <a:gd name="T1" fmla="*/ 2279 h 1008"/>
                <a:gd name="T2" fmla="*/ 2160 w 1299"/>
                <a:gd name="T3" fmla="*/ 2279 h 1008"/>
                <a:gd name="T4" fmla="*/ 2154 w 1299"/>
                <a:gd name="T5" fmla="*/ 711 h 1008"/>
                <a:gd name="T6" fmla="*/ 1567 w 1299"/>
                <a:gd name="T7" fmla="*/ 0 h 1008"/>
                <a:gd name="T8" fmla="*/ 3 w 1299"/>
                <a:gd name="T9" fmla="*/ 0 h 1008"/>
                <a:gd name="T10" fmla="*/ 0 w 1299"/>
                <a:gd name="T11" fmla="*/ 1636 h 1008"/>
                <a:gd name="T12" fmla="*/ 504 w 1299"/>
                <a:gd name="T13" fmla="*/ 2279 h 10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99"/>
                <a:gd name="T22" fmla="*/ 0 h 1008"/>
                <a:gd name="T23" fmla="*/ 1299 w 1299"/>
                <a:gd name="T24" fmla="*/ 1008 h 10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rgbClr val="008000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1392" y="2157"/>
              <a:ext cx="1475" cy="1236"/>
            </a:xfrm>
            <a:custGeom>
              <a:avLst/>
              <a:gdLst>
                <a:gd name="T0" fmla="*/ 504 w 1299"/>
                <a:gd name="T1" fmla="*/ 2279 h 1008"/>
                <a:gd name="T2" fmla="*/ 2160 w 1299"/>
                <a:gd name="T3" fmla="*/ 2279 h 1008"/>
                <a:gd name="T4" fmla="*/ 2154 w 1299"/>
                <a:gd name="T5" fmla="*/ 711 h 1008"/>
                <a:gd name="T6" fmla="*/ 1567 w 1299"/>
                <a:gd name="T7" fmla="*/ 0 h 1008"/>
                <a:gd name="T8" fmla="*/ 3 w 1299"/>
                <a:gd name="T9" fmla="*/ 0 h 1008"/>
                <a:gd name="T10" fmla="*/ 0 w 1299"/>
                <a:gd name="T11" fmla="*/ 1636 h 1008"/>
                <a:gd name="T12" fmla="*/ 504 w 1299"/>
                <a:gd name="T13" fmla="*/ 2279 h 10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99"/>
                <a:gd name="T22" fmla="*/ 0 h 1008"/>
                <a:gd name="T23" fmla="*/ 1299 w 1299"/>
                <a:gd name="T24" fmla="*/ 1008 h 10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gray">
            <a:xfrm flipH="1">
              <a:off x="2942" y="2157"/>
              <a:ext cx="1475" cy="1236"/>
            </a:xfrm>
            <a:custGeom>
              <a:avLst/>
              <a:gdLst>
                <a:gd name="T0" fmla="*/ 504 w 1299"/>
                <a:gd name="T1" fmla="*/ 2279 h 1008"/>
                <a:gd name="T2" fmla="*/ 2160 w 1299"/>
                <a:gd name="T3" fmla="*/ 2279 h 1008"/>
                <a:gd name="T4" fmla="*/ 2154 w 1299"/>
                <a:gd name="T5" fmla="*/ 711 h 1008"/>
                <a:gd name="T6" fmla="*/ 1567 w 1299"/>
                <a:gd name="T7" fmla="*/ 0 h 1008"/>
                <a:gd name="T8" fmla="*/ 3 w 1299"/>
                <a:gd name="T9" fmla="*/ 0 h 1008"/>
                <a:gd name="T10" fmla="*/ 0 w 1299"/>
                <a:gd name="T11" fmla="*/ 1636 h 1008"/>
                <a:gd name="T12" fmla="*/ 504 w 1299"/>
                <a:gd name="T13" fmla="*/ 2279 h 10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99"/>
                <a:gd name="T22" fmla="*/ 0 h 1008"/>
                <a:gd name="T23" fmla="*/ 1299 w 1299"/>
                <a:gd name="T24" fmla="*/ 1008 h 10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rgbClr val="008080">
                <a:alpha val="4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gray">
            <a:xfrm>
              <a:off x="2202" y="1425"/>
              <a:ext cx="1488" cy="1488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gray">
            <a:xfrm>
              <a:off x="1536" y="1128"/>
              <a:ext cx="1129" cy="443"/>
            </a:xfrm>
            <a:prstGeom prst="rect">
              <a:avLst/>
            </a:prstGeom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600" b="1" dirty="0" smtClean="0"/>
                <a:t>Важные</a:t>
              </a: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600" b="1" dirty="0" smtClean="0"/>
                <a:t>Не срочные</a:t>
              </a:r>
              <a:endParaRPr lang="en-US" sz="1600" b="1" dirty="0" smtClean="0"/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black">
            <a:xfrm>
              <a:off x="3121" y="1128"/>
              <a:ext cx="1129" cy="443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600" b="1" dirty="0" smtClean="0"/>
                <a:t>Важные</a:t>
              </a: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600" b="1" dirty="0" smtClean="0"/>
                <a:t>Срочные</a:t>
              </a:r>
              <a:endParaRPr lang="en-US" sz="1600" b="1" dirty="0" smtClean="0"/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black">
            <a:xfrm>
              <a:off x="1392" y="2614"/>
              <a:ext cx="1397" cy="446"/>
            </a:xfrm>
            <a:prstGeom prst="rect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l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600" b="1" dirty="0" smtClean="0"/>
                <a:t>Не важные</a:t>
              </a: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600" b="1" dirty="0" smtClean="0"/>
                <a:t>Не срочные</a:t>
              </a:r>
              <a:endParaRPr lang="en-US" sz="1600" b="1" dirty="0" smtClean="0"/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gray">
            <a:xfrm>
              <a:off x="3093" y="2659"/>
              <a:ext cx="1324" cy="446"/>
            </a:xfrm>
            <a:prstGeom prst="rect">
              <a:avLst/>
            </a:prstGeom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l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600" b="1" dirty="0" smtClean="0"/>
                <a:t>Не важные</a:t>
              </a: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600" b="1" dirty="0" smtClean="0"/>
                <a:t>Срочные</a:t>
              </a:r>
              <a:endParaRPr lang="en-US" sz="1600" b="1" dirty="0" smtClean="0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2496" y="1776"/>
              <a:ext cx="1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ru-RU" sz="18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3093" y="1752"/>
              <a:ext cx="1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ru-RU" sz="18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496" y="2304"/>
              <a:ext cx="1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ru-RU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3093" y="2304"/>
              <a:ext cx="1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ru-RU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V="1">
              <a:off x="960" y="432"/>
              <a:ext cx="0" cy="33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960" y="3792"/>
              <a:ext cx="40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>
              <a:off x="668" y="459"/>
              <a:ext cx="240" cy="144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l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ru-RU" dirty="0" smtClean="0"/>
                <a:t>важность</a:t>
              </a:r>
              <a:endParaRPr lang="en-US" dirty="0" smtClean="0"/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3936" y="3840"/>
              <a:ext cx="1200" cy="231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l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ru-RU" dirty="0" smtClean="0"/>
                <a:t>с р о ч н о с т ь</a:t>
              </a:r>
              <a:endParaRPr lang="en-US" dirty="0" smtClean="0"/>
            </a:p>
          </p:txBody>
        </p:sp>
      </p:grpSp>
      <p:grpSp>
        <p:nvGrpSpPr>
          <p:cNvPr id="43" name="Group 26"/>
          <p:cNvGrpSpPr>
            <a:grpSpLocks/>
          </p:cNvGrpSpPr>
          <p:nvPr/>
        </p:nvGrpSpPr>
        <p:grpSpPr bwMode="auto">
          <a:xfrm>
            <a:off x="6317688" y="726435"/>
            <a:ext cx="5962802" cy="5334000"/>
            <a:chOff x="960" y="432"/>
            <a:chExt cx="4080" cy="3360"/>
          </a:xfrm>
        </p:grpSpPr>
        <p:grpSp>
          <p:nvGrpSpPr>
            <p:cNvPr id="44" name="Group 2"/>
            <p:cNvGrpSpPr>
              <a:grpSpLocks/>
            </p:cNvGrpSpPr>
            <p:nvPr/>
          </p:nvGrpSpPr>
          <p:grpSpPr bwMode="auto">
            <a:xfrm>
              <a:off x="960" y="432"/>
              <a:ext cx="4080" cy="3360"/>
              <a:chOff x="960" y="432"/>
              <a:chExt cx="4080" cy="3360"/>
            </a:xfrm>
          </p:grpSpPr>
          <p:sp>
            <p:nvSpPr>
              <p:cNvPr id="49" name="Freeform 3"/>
              <p:cNvSpPr>
                <a:spLocks/>
              </p:cNvSpPr>
              <p:nvPr/>
            </p:nvSpPr>
            <p:spPr bwMode="gray">
              <a:xfrm flipH="1">
                <a:off x="1392" y="840"/>
                <a:ext cx="1475" cy="1236"/>
              </a:xfrm>
              <a:custGeom>
                <a:avLst/>
                <a:gdLst>
                  <a:gd name="T0" fmla="*/ 504 w 1299"/>
                  <a:gd name="T1" fmla="*/ 2279 h 1008"/>
                  <a:gd name="T2" fmla="*/ 2160 w 1299"/>
                  <a:gd name="T3" fmla="*/ 2279 h 1008"/>
                  <a:gd name="T4" fmla="*/ 2154 w 1299"/>
                  <a:gd name="T5" fmla="*/ 711 h 1008"/>
                  <a:gd name="T6" fmla="*/ 1567 w 1299"/>
                  <a:gd name="T7" fmla="*/ 0 h 1008"/>
                  <a:gd name="T8" fmla="*/ 3 w 1299"/>
                  <a:gd name="T9" fmla="*/ 0 h 1008"/>
                  <a:gd name="T10" fmla="*/ 0 w 1299"/>
                  <a:gd name="T11" fmla="*/ 1636 h 1008"/>
                  <a:gd name="T12" fmla="*/ 504 w 1299"/>
                  <a:gd name="T13" fmla="*/ 2279 h 10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1008"/>
                  <a:gd name="T23" fmla="*/ 1299 w 1299"/>
                  <a:gd name="T24" fmla="*/ 1008 h 10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1008">
                    <a:moveTo>
                      <a:pt x="303" y="1008"/>
                    </a:moveTo>
                    <a:cubicBezTo>
                      <a:pt x="801" y="1008"/>
                      <a:pt x="1299" y="1008"/>
                      <a:pt x="1299" y="1008"/>
                    </a:cubicBezTo>
                    <a:cubicBezTo>
                      <a:pt x="1299" y="1008"/>
                      <a:pt x="1297" y="661"/>
                      <a:pt x="1296" y="315"/>
                    </a:cubicBezTo>
                    <a:cubicBezTo>
                      <a:pt x="1290" y="150"/>
                      <a:pt x="1161" y="0"/>
                      <a:pt x="942" y="0"/>
                    </a:cubicBezTo>
                    <a:cubicBezTo>
                      <a:pt x="472" y="0"/>
                      <a:pt x="3" y="0"/>
                      <a:pt x="3" y="0"/>
                    </a:cubicBezTo>
                    <a:cubicBezTo>
                      <a:pt x="3" y="0"/>
                      <a:pt x="1" y="361"/>
                      <a:pt x="0" y="723"/>
                    </a:cubicBezTo>
                    <a:cubicBezTo>
                      <a:pt x="0" y="915"/>
                      <a:pt x="144" y="1002"/>
                      <a:pt x="303" y="1008"/>
                    </a:cubicBezTo>
                    <a:close/>
                  </a:path>
                </a:pathLst>
              </a:cu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Freeform 4"/>
              <p:cNvSpPr>
                <a:spLocks/>
              </p:cNvSpPr>
              <p:nvPr/>
            </p:nvSpPr>
            <p:spPr bwMode="ltGray">
              <a:xfrm>
                <a:off x="2942" y="840"/>
                <a:ext cx="1475" cy="1236"/>
              </a:xfrm>
              <a:custGeom>
                <a:avLst/>
                <a:gdLst>
                  <a:gd name="T0" fmla="*/ 504 w 1299"/>
                  <a:gd name="T1" fmla="*/ 2279 h 1008"/>
                  <a:gd name="T2" fmla="*/ 2160 w 1299"/>
                  <a:gd name="T3" fmla="*/ 2279 h 1008"/>
                  <a:gd name="T4" fmla="*/ 2154 w 1299"/>
                  <a:gd name="T5" fmla="*/ 711 h 1008"/>
                  <a:gd name="T6" fmla="*/ 1567 w 1299"/>
                  <a:gd name="T7" fmla="*/ 0 h 1008"/>
                  <a:gd name="T8" fmla="*/ 3 w 1299"/>
                  <a:gd name="T9" fmla="*/ 0 h 1008"/>
                  <a:gd name="T10" fmla="*/ 0 w 1299"/>
                  <a:gd name="T11" fmla="*/ 1636 h 1008"/>
                  <a:gd name="T12" fmla="*/ 504 w 1299"/>
                  <a:gd name="T13" fmla="*/ 2279 h 10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1008"/>
                  <a:gd name="T23" fmla="*/ 1299 w 1299"/>
                  <a:gd name="T24" fmla="*/ 1008 h 10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1008">
                    <a:moveTo>
                      <a:pt x="303" y="1008"/>
                    </a:moveTo>
                    <a:cubicBezTo>
                      <a:pt x="801" y="1008"/>
                      <a:pt x="1299" y="1008"/>
                      <a:pt x="1299" y="1008"/>
                    </a:cubicBezTo>
                    <a:cubicBezTo>
                      <a:pt x="1299" y="1008"/>
                      <a:pt x="1297" y="661"/>
                      <a:pt x="1296" y="315"/>
                    </a:cubicBezTo>
                    <a:cubicBezTo>
                      <a:pt x="1290" y="150"/>
                      <a:pt x="1161" y="0"/>
                      <a:pt x="942" y="0"/>
                    </a:cubicBezTo>
                    <a:cubicBezTo>
                      <a:pt x="472" y="0"/>
                      <a:pt x="3" y="0"/>
                      <a:pt x="3" y="0"/>
                    </a:cubicBezTo>
                    <a:cubicBezTo>
                      <a:pt x="3" y="0"/>
                      <a:pt x="1" y="361"/>
                      <a:pt x="0" y="723"/>
                    </a:cubicBezTo>
                    <a:cubicBezTo>
                      <a:pt x="0" y="915"/>
                      <a:pt x="144" y="1002"/>
                      <a:pt x="303" y="1008"/>
                    </a:cubicBezTo>
                    <a:close/>
                  </a:path>
                </a:pathLst>
              </a:custGeom>
              <a:solidFill>
                <a:srgbClr val="008000">
                  <a:alpha val="4196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5"/>
              <p:cNvSpPr>
                <a:spLocks/>
              </p:cNvSpPr>
              <p:nvPr/>
            </p:nvSpPr>
            <p:spPr bwMode="ltGray">
              <a:xfrm>
                <a:off x="1392" y="2157"/>
                <a:ext cx="1475" cy="1236"/>
              </a:xfrm>
              <a:custGeom>
                <a:avLst/>
                <a:gdLst>
                  <a:gd name="T0" fmla="*/ 504 w 1299"/>
                  <a:gd name="T1" fmla="*/ 2279 h 1008"/>
                  <a:gd name="T2" fmla="*/ 2160 w 1299"/>
                  <a:gd name="T3" fmla="*/ 2279 h 1008"/>
                  <a:gd name="T4" fmla="*/ 2154 w 1299"/>
                  <a:gd name="T5" fmla="*/ 711 h 1008"/>
                  <a:gd name="T6" fmla="*/ 1567 w 1299"/>
                  <a:gd name="T7" fmla="*/ 0 h 1008"/>
                  <a:gd name="T8" fmla="*/ 3 w 1299"/>
                  <a:gd name="T9" fmla="*/ 0 h 1008"/>
                  <a:gd name="T10" fmla="*/ 0 w 1299"/>
                  <a:gd name="T11" fmla="*/ 1636 h 1008"/>
                  <a:gd name="T12" fmla="*/ 504 w 1299"/>
                  <a:gd name="T13" fmla="*/ 2279 h 10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1008"/>
                  <a:gd name="T23" fmla="*/ 1299 w 1299"/>
                  <a:gd name="T24" fmla="*/ 1008 h 10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1008">
                    <a:moveTo>
                      <a:pt x="303" y="1008"/>
                    </a:moveTo>
                    <a:cubicBezTo>
                      <a:pt x="801" y="1008"/>
                      <a:pt x="1299" y="1008"/>
                      <a:pt x="1299" y="1008"/>
                    </a:cubicBezTo>
                    <a:cubicBezTo>
                      <a:pt x="1299" y="1008"/>
                      <a:pt x="1297" y="661"/>
                      <a:pt x="1296" y="315"/>
                    </a:cubicBezTo>
                    <a:cubicBezTo>
                      <a:pt x="1290" y="150"/>
                      <a:pt x="1161" y="0"/>
                      <a:pt x="942" y="0"/>
                    </a:cubicBezTo>
                    <a:cubicBezTo>
                      <a:pt x="472" y="0"/>
                      <a:pt x="3" y="0"/>
                      <a:pt x="3" y="0"/>
                    </a:cubicBezTo>
                    <a:cubicBezTo>
                      <a:pt x="3" y="0"/>
                      <a:pt x="1" y="361"/>
                      <a:pt x="0" y="723"/>
                    </a:cubicBezTo>
                    <a:cubicBezTo>
                      <a:pt x="0" y="915"/>
                      <a:pt x="144" y="1002"/>
                      <a:pt x="303" y="1008"/>
                    </a:cubicBezTo>
                    <a:close/>
                  </a:path>
                </a:pathLst>
              </a:cu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6"/>
              <p:cNvSpPr>
                <a:spLocks/>
              </p:cNvSpPr>
              <p:nvPr/>
            </p:nvSpPr>
            <p:spPr bwMode="gray">
              <a:xfrm flipH="1">
                <a:off x="2942" y="2157"/>
                <a:ext cx="1475" cy="1236"/>
              </a:xfrm>
              <a:custGeom>
                <a:avLst/>
                <a:gdLst>
                  <a:gd name="T0" fmla="*/ 504 w 1299"/>
                  <a:gd name="T1" fmla="*/ 2279 h 1008"/>
                  <a:gd name="T2" fmla="*/ 2160 w 1299"/>
                  <a:gd name="T3" fmla="*/ 2279 h 1008"/>
                  <a:gd name="T4" fmla="*/ 2154 w 1299"/>
                  <a:gd name="T5" fmla="*/ 711 h 1008"/>
                  <a:gd name="T6" fmla="*/ 1567 w 1299"/>
                  <a:gd name="T7" fmla="*/ 0 h 1008"/>
                  <a:gd name="T8" fmla="*/ 3 w 1299"/>
                  <a:gd name="T9" fmla="*/ 0 h 1008"/>
                  <a:gd name="T10" fmla="*/ 0 w 1299"/>
                  <a:gd name="T11" fmla="*/ 1636 h 1008"/>
                  <a:gd name="T12" fmla="*/ 504 w 1299"/>
                  <a:gd name="T13" fmla="*/ 2279 h 10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1008"/>
                  <a:gd name="T23" fmla="*/ 1299 w 1299"/>
                  <a:gd name="T24" fmla="*/ 1008 h 10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1008">
                    <a:moveTo>
                      <a:pt x="303" y="1008"/>
                    </a:moveTo>
                    <a:cubicBezTo>
                      <a:pt x="801" y="1008"/>
                      <a:pt x="1299" y="1008"/>
                      <a:pt x="1299" y="1008"/>
                    </a:cubicBezTo>
                    <a:cubicBezTo>
                      <a:pt x="1299" y="1008"/>
                      <a:pt x="1297" y="661"/>
                      <a:pt x="1296" y="315"/>
                    </a:cubicBezTo>
                    <a:cubicBezTo>
                      <a:pt x="1290" y="150"/>
                      <a:pt x="1161" y="0"/>
                      <a:pt x="942" y="0"/>
                    </a:cubicBezTo>
                    <a:cubicBezTo>
                      <a:pt x="472" y="0"/>
                      <a:pt x="3" y="0"/>
                      <a:pt x="3" y="0"/>
                    </a:cubicBezTo>
                    <a:cubicBezTo>
                      <a:pt x="3" y="0"/>
                      <a:pt x="1" y="361"/>
                      <a:pt x="0" y="723"/>
                    </a:cubicBezTo>
                    <a:cubicBezTo>
                      <a:pt x="0" y="915"/>
                      <a:pt x="144" y="1002"/>
                      <a:pt x="303" y="1008"/>
                    </a:cubicBezTo>
                    <a:close/>
                  </a:path>
                </a:pathLst>
              </a:custGeom>
              <a:solidFill>
                <a:srgbClr val="008080">
                  <a:alpha val="4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Oval 7"/>
              <p:cNvSpPr>
                <a:spLocks noChangeArrowheads="1"/>
              </p:cNvSpPr>
              <p:nvPr/>
            </p:nvSpPr>
            <p:spPr bwMode="gray">
              <a:xfrm>
                <a:off x="2202" y="1425"/>
                <a:ext cx="1488" cy="1488"/>
              </a:xfrm>
              <a:prstGeom prst="ellipse">
                <a:avLst/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80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4" name="Text Box 8"/>
              <p:cNvSpPr txBox="1">
                <a:spLocks noChangeArrowheads="1"/>
              </p:cNvSpPr>
              <p:nvPr/>
            </p:nvSpPr>
            <p:spPr bwMode="gray">
              <a:xfrm>
                <a:off x="1536" y="1128"/>
                <a:ext cx="1129" cy="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ru-RU" altLang="ru-RU" sz="1600" b="1">
                    <a:solidFill>
                      <a:schemeClr val="tx1"/>
                    </a:solidFill>
                    <a:latin typeface="Arial" panose="020B0604020202020204" pitchFamily="34" charset="0"/>
                  </a:rPr>
                  <a:t>Важные</a:t>
                </a:r>
              </a:p>
              <a:p>
                <a:pPr algn="ctr"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ru-RU" altLang="ru-RU" sz="1600" b="1">
                    <a:solidFill>
                      <a:schemeClr val="tx1"/>
                    </a:solidFill>
                    <a:latin typeface="Arial" panose="020B0604020202020204" pitchFamily="34" charset="0"/>
                  </a:rPr>
                  <a:t>Не срочные</a:t>
                </a:r>
                <a:endParaRPr lang="en-US" altLang="ru-RU" sz="1600" b="1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5" name="Text Box 9"/>
              <p:cNvSpPr txBox="1">
                <a:spLocks noChangeArrowheads="1"/>
              </p:cNvSpPr>
              <p:nvPr/>
            </p:nvSpPr>
            <p:spPr bwMode="black">
              <a:xfrm>
                <a:off x="3121" y="1128"/>
                <a:ext cx="1129" cy="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ru-RU" altLang="ru-RU" sz="1600" b="1">
                    <a:solidFill>
                      <a:schemeClr val="tx1"/>
                    </a:solidFill>
                    <a:latin typeface="Arial" panose="020B0604020202020204" pitchFamily="34" charset="0"/>
                  </a:rPr>
                  <a:t>Важные</a:t>
                </a:r>
              </a:p>
              <a:p>
                <a:pPr algn="ctr"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ru-RU" altLang="ru-RU" sz="1600" b="1">
                    <a:solidFill>
                      <a:schemeClr val="tx1"/>
                    </a:solidFill>
                    <a:latin typeface="Arial" panose="020B0604020202020204" pitchFamily="34" charset="0"/>
                  </a:rPr>
                  <a:t>Срочные</a:t>
                </a:r>
                <a:endParaRPr lang="en-US" altLang="ru-RU" sz="1600" b="1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6" name="Text Box 10"/>
              <p:cNvSpPr txBox="1">
                <a:spLocks noChangeArrowheads="1"/>
              </p:cNvSpPr>
              <p:nvPr/>
            </p:nvSpPr>
            <p:spPr bwMode="black">
              <a:xfrm>
                <a:off x="1542" y="2794"/>
                <a:ext cx="1129" cy="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ru-RU" altLang="ru-RU" sz="1600" b="1">
                    <a:solidFill>
                      <a:schemeClr val="tx1"/>
                    </a:solidFill>
                    <a:latin typeface="Arial" panose="020B0604020202020204" pitchFamily="34" charset="0"/>
                  </a:rPr>
                  <a:t>Не важные</a:t>
                </a:r>
              </a:p>
              <a:p>
                <a:pPr algn="ctr"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ru-RU" altLang="ru-RU" sz="1600" b="1">
                    <a:solidFill>
                      <a:schemeClr val="tx1"/>
                    </a:solidFill>
                    <a:latin typeface="Arial" panose="020B0604020202020204" pitchFamily="34" charset="0"/>
                  </a:rPr>
                  <a:t>Не срочные</a:t>
                </a:r>
                <a:endParaRPr lang="en-US" altLang="ru-RU" sz="1600" b="1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7" name="Text Box 11"/>
              <p:cNvSpPr txBox="1">
                <a:spLocks noChangeArrowheads="1"/>
              </p:cNvSpPr>
              <p:nvPr/>
            </p:nvSpPr>
            <p:spPr bwMode="gray">
              <a:xfrm>
                <a:off x="3121" y="2794"/>
                <a:ext cx="1129" cy="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ru-RU" altLang="ru-RU" sz="1600" b="1">
                    <a:solidFill>
                      <a:schemeClr val="tx1"/>
                    </a:solidFill>
                    <a:latin typeface="Arial" panose="020B0604020202020204" pitchFamily="34" charset="0"/>
                  </a:rPr>
                  <a:t>Не важные</a:t>
                </a:r>
              </a:p>
              <a:p>
                <a:pPr algn="ctr"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ru-RU" altLang="ru-RU" sz="1600" b="1">
                    <a:solidFill>
                      <a:schemeClr val="tx1"/>
                    </a:solidFill>
                    <a:latin typeface="Arial" panose="020B0604020202020204" pitchFamily="34" charset="0"/>
                  </a:rPr>
                  <a:t>Срочные</a:t>
                </a:r>
                <a:endParaRPr lang="en-US" altLang="ru-RU" sz="1600" b="1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8" name="Rectangle 12"/>
              <p:cNvSpPr>
                <a:spLocks noChangeArrowheads="1"/>
              </p:cNvSpPr>
              <p:nvPr/>
            </p:nvSpPr>
            <p:spPr bwMode="auto">
              <a:xfrm>
                <a:off x="2496" y="1776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ru-RU" sz="1800" b="1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9" name="Rectangle 13"/>
              <p:cNvSpPr>
                <a:spLocks noChangeArrowheads="1"/>
              </p:cNvSpPr>
              <p:nvPr/>
            </p:nvSpPr>
            <p:spPr bwMode="auto">
              <a:xfrm>
                <a:off x="3093" y="175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ru-RU" sz="1800" b="1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0" name="Rectangle 14"/>
              <p:cNvSpPr>
                <a:spLocks noChangeArrowheads="1"/>
              </p:cNvSpPr>
              <p:nvPr/>
            </p:nvSpPr>
            <p:spPr bwMode="auto">
              <a:xfrm>
                <a:off x="2496" y="2304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ru-RU" sz="1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61" name="Rectangle 15"/>
              <p:cNvSpPr>
                <a:spLocks noChangeArrowheads="1"/>
              </p:cNvSpPr>
              <p:nvPr/>
            </p:nvSpPr>
            <p:spPr bwMode="auto">
              <a:xfrm>
                <a:off x="3093" y="2304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ru-RU" sz="1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62" name="Line 16"/>
              <p:cNvSpPr>
                <a:spLocks noChangeShapeType="1"/>
              </p:cNvSpPr>
              <p:nvPr/>
            </p:nvSpPr>
            <p:spPr bwMode="auto">
              <a:xfrm flipV="1">
                <a:off x="960" y="432"/>
                <a:ext cx="0" cy="336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" name="Line 17"/>
              <p:cNvSpPr>
                <a:spLocks noChangeShapeType="1"/>
              </p:cNvSpPr>
              <p:nvPr/>
            </p:nvSpPr>
            <p:spPr bwMode="auto">
              <a:xfrm>
                <a:off x="960" y="3792"/>
                <a:ext cx="408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45" name="Picture 20" descr="MH90008435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960"/>
              <a:ext cx="896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21" descr="MH90013956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2" y="2400"/>
              <a:ext cx="894" cy="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22" descr="MH90014063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2400"/>
              <a:ext cx="912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3" descr="MH90032648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" y="960"/>
              <a:ext cx="864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99622818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rgbClr val="000000"/>
      </a:dk1>
      <a:lt1>
        <a:srgbClr val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615</Words>
  <Application>Microsoft Office PowerPoint</Application>
  <PresentationFormat>Широкоэкранный</PresentationFormat>
  <Paragraphs>140</Paragraphs>
  <Slides>16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Gill Sans</vt:lpstr>
      <vt:lpstr>Arial</vt:lpstr>
      <vt:lpstr>Noto Sans Symbols</vt:lpstr>
      <vt:lpstr>Impact</vt:lpstr>
      <vt:lpstr>Эмблема</vt:lpstr>
      <vt:lpstr>Тема:  ТАЙМ-МЕНЕДЖМЕНТ</vt:lpstr>
      <vt:lpstr>ЧТО ТАКОЕ ТАЙМ-МЕНЕДЖМЕНТ?</vt:lpstr>
      <vt:lpstr>ЗАРОЖДЕНИЕ ТАЙМ-МЕНЕДЖМЕНТА</vt:lpstr>
      <vt:lpstr>КОМУ НУЖЕН ТАЙМ-МЕНЕДЖМЕНТ?</vt:lpstr>
      <vt:lpstr>МИФЫ ОБ УПРАВЛЕНИИ ВРЕМЕНЕМ</vt:lpstr>
      <vt:lpstr>КАК УПРАВЛЯТЬ ВРЕМЕНЕМ? ОСНОВНЫЕ ПРИНЦИПЫ</vt:lpstr>
      <vt:lpstr>1) ПЛАНИРУЙТЕ ВАШИ ДЕЙСТВИЯ</vt:lpstr>
      <vt:lpstr>3) РАССТАВЛЯЙТЕ ПРИОРИТЕТЫ</vt:lpstr>
      <vt:lpstr>Матрица Эйзенхауэра</vt:lpstr>
      <vt:lpstr>4) ФОКУСИРУЙТЕСЬ НА ГЛАВНОМ</vt:lpstr>
      <vt:lpstr>6) ПРИВЕДИТЕ В ПОРЯДОК РАБОЧЕЕ МЕСТО </vt:lpstr>
      <vt:lpstr>8) УСТРАНИТЕ ПОЖИРАТЕЛЕЙ ВРЕМЕНИ</vt:lpstr>
      <vt:lpstr>О ТЕХНИКАХ ТАЙМ-МЕНЕДЖМЕНТА</vt:lpstr>
      <vt:lpstr>ПОПУЛЯРНЫЕ КНИГИ</vt:lpstr>
      <vt:lpstr>ПРИВЫЧКА ФОРМИРУЕТСЯ 21 ДЕНЬ</vt:lpstr>
      <vt:lpstr>СПАСИБО ЗА ВАШЕ ВРЕМЯ!!!!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ТАЙМ-МЕНЕДЖМЕНТ</dc:title>
  <cp:lastModifiedBy>Марианна</cp:lastModifiedBy>
  <cp:revision>4</cp:revision>
  <dcterms:modified xsi:type="dcterms:W3CDTF">2021-02-08T19:14:29Z</dcterms:modified>
</cp:coreProperties>
</file>