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40" r:id="rId2"/>
    <p:sldId id="337" r:id="rId3"/>
    <p:sldId id="338" r:id="rId4"/>
    <p:sldId id="339" r:id="rId5"/>
    <p:sldId id="257" r:id="rId6"/>
    <p:sldId id="258" r:id="rId7"/>
    <p:sldId id="259" r:id="rId8"/>
    <p:sldId id="288" r:id="rId9"/>
    <p:sldId id="289" r:id="rId10"/>
    <p:sldId id="291" r:id="rId11"/>
    <p:sldId id="290" r:id="rId12"/>
    <p:sldId id="264" r:id="rId13"/>
    <p:sldId id="295" r:id="rId14"/>
    <p:sldId id="294" r:id="rId15"/>
    <p:sldId id="293" r:id="rId16"/>
    <p:sldId id="292" r:id="rId17"/>
    <p:sldId id="269" r:id="rId18"/>
    <p:sldId id="296" r:id="rId19"/>
    <p:sldId id="297" r:id="rId20"/>
    <p:sldId id="299" r:id="rId21"/>
    <p:sldId id="298" r:id="rId22"/>
    <p:sldId id="274" r:id="rId23"/>
    <p:sldId id="300" r:id="rId24"/>
    <p:sldId id="301" r:id="rId25"/>
    <p:sldId id="303" r:id="rId26"/>
    <p:sldId id="302" r:id="rId27"/>
    <p:sldId id="279" r:id="rId28"/>
    <p:sldId id="307" r:id="rId29"/>
    <p:sldId id="306" r:id="rId30"/>
    <p:sldId id="305" r:id="rId31"/>
    <p:sldId id="304" r:id="rId32"/>
    <p:sldId id="308" r:id="rId33"/>
    <p:sldId id="330" r:id="rId34"/>
    <p:sldId id="333" r:id="rId35"/>
    <p:sldId id="331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35" r:id="rId45"/>
    <p:sldId id="327" r:id="rId46"/>
    <p:sldId id="336" r:id="rId47"/>
    <p:sldId id="329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924900"/>
    <a:srgbClr val="004200"/>
    <a:srgbClr val="2A65AC"/>
    <a:srgbClr val="FA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1" autoAdjust="0"/>
    <p:restoredTop sz="94660"/>
  </p:normalViewPr>
  <p:slideViewPr>
    <p:cSldViewPr>
      <p:cViewPr varScale="1">
        <p:scale>
          <a:sx n="103" d="100"/>
          <a:sy n="103" d="100"/>
        </p:scale>
        <p:origin x="1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77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62154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90924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04375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15497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30248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09145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96841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23.10.2024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slide" Target="slide6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slide" Target="slide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gi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slide" Target="slide6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image" Target="../media/image15.jpeg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notesSlide" Target="../notesSlides/notesSlide2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image" Target="../media/image16.jpeg"/><Relationship Id="rId9" Type="http://schemas.openxmlformats.org/officeDocument/2006/relationships/slide" Target="slide10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19"/>
            <a:ext cx="9130465" cy="671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442755"/>
            <a:ext cx="6840760" cy="132343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познавательная игра</a:t>
            </a:r>
          </a:p>
          <a:p>
            <a:pPr algn="ctr"/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«Лес чудес»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572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7"/>
            <a:ext cx="9168952" cy="686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4032448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Ответ: </a:t>
            </a:r>
            <a:r>
              <a:rPr lang="ru-RU" sz="2800" b="1" i="1" dirty="0" smtClean="0">
                <a:latin typeface="Times New Roman"/>
              </a:rPr>
              <a:t>Сбор грибов</a:t>
            </a:r>
            <a:r>
              <a:rPr lang="ru-RU" sz="2800" b="1" dirty="0" smtClean="0">
                <a:latin typeface="Times New Roman"/>
                <a:ea typeface="Times New Roman"/>
              </a:rPr>
              <a:t>.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7344816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2800" b="1" dirty="0" smtClean="0">
                <a:latin typeface="Georgia" pitchFamily="18" charset="0"/>
              </a:rPr>
              <a:t>Вопрос: </a:t>
            </a:r>
            <a:r>
              <a:rPr lang="ru-RU" sz="2800" b="1" dirty="0" smtClean="0">
                <a:latin typeface="Times New Roman"/>
              </a:rPr>
              <a:t>Что подразумевается под термином «тихая охота»?</a:t>
            </a:r>
            <a:r>
              <a:rPr lang="ru-RU" sz="2800" b="1" dirty="0" smtClean="0">
                <a:latin typeface="Times New Roman"/>
                <a:ea typeface="Times New Roman"/>
              </a:rPr>
              <a:t> 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 ЧУДЕС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7"/>
            <a:ext cx="9168952" cy="686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3528392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latin typeface="Georgia" pitchFamily="18" charset="0"/>
              </a:rPr>
              <a:t>О</a:t>
            </a:r>
            <a:r>
              <a:rPr lang="ru-RU" sz="2800" b="1" i="1" dirty="0" smtClean="0">
                <a:latin typeface="Georgia" pitchFamily="18" charset="0"/>
              </a:rPr>
              <a:t>твет: </a:t>
            </a:r>
            <a:r>
              <a:rPr lang="ru-RU" sz="2800" b="1" i="1" dirty="0" smtClean="0">
                <a:latin typeface="Times New Roman"/>
              </a:rPr>
              <a:t>Из осины</a:t>
            </a:r>
            <a:r>
              <a:rPr lang="ru-RU" sz="2800" b="1" dirty="0" smtClean="0">
                <a:latin typeface="Times New Roman"/>
                <a:ea typeface="Times New Roman"/>
              </a:rPr>
              <a:t>.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08940" algn="l"/>
              </a:tabLst>
            </a:pPr>
            <a:r>
              <a:rPr lang="ru-RU" sz="2800" b="1" dirty="0" smtClean="0">
                <a:latin typeface="Georgia" pitchFamily="18" charset="0"/>
              </a:rPr>
              <a:t>Вопрос: </a:t>
            </a:r>
            <a:r>
              <a:rPr lang="ru-RU" sz="2800" b="1" dirty="0" smtClean="0"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какого дерева делают спички? 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28723" y="240322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СИМВОЛЫ В ИСТОРИИ НАШЕЙ СТРАНЫ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28723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39552" y="3143248"/>
            <a:ext cx="8243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Ответ: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Хрущ майский, июньский</a:t>
            </a: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36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539552" y="1285860"/>
            <a:ext cx="8243112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Вопрос: Какие жуки носят название того месяца, в котором появляются?</a:t>
            </a:r>
            <a:r>
              <a:rPr lang="ru-RU" sz="2800" b="1" i="1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2800" b="1" i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331640" y="2867812"/>
            <a:ext cx="51845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твет: Шесть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44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Вопрос: Сколько ног у жука?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15916" y="4057860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827584" y="3260421"/>
            <a:ext cx="4608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Ответ: БАБОЧКА.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67544" y="1628800"/>
            <a:ext cx="8352928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Вопрос: Какие насекомое появляется из куколки?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3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7158" y="3143248"/>
            <a:ext cx="8496944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В пчелиной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Вопрос: В какой семье насекомых есть королева? </a:t>
            </a:r>
            <a:endParaRPr lang="ru-RU" sz="3600" b="1" i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9BBB59">
                        <a:lumMod val="50000"/>
                      </a:srgbClr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ЖУЧКИ, ЧЕРВЯЧКИ</a:t>
            </a:r>
            <a:endParaRPr lang="ru-RU" sz="2800" b="1" spc="50" dirty="0">
              <a:ln w="11430"/>
              <a:gradFill>
                <a:gsLst>
                  <a:gs pos="25000">
                    <a:srgbClr val="9BBB59">
                      <a:lumMod val="50000"/>
                    </a:srgbClr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188372"/>
            <a:ext cx="1440160" cy="22260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34279" y="3745181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ГУСЕНИЦА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насекомое является самым большим врагом растений и плодов?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21110" y="332656"/>
            <a:ext cx="663526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899592" y="3075057"/>
            <a:ext cx="3888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>
                <a:solidFill>
                  <a:srgbClr val="924900"/>
                </a:solidFill>
                <a:latin typeface="Segoe UI Semibold" panose="020B0702040204020203" pitchFamily="34" charset="0"/>
              </a:rPr>
              <a:t>О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твет: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 Берлога.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  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47056" y="1554713"/>
            <a:ext cx="84969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ea typeface="Times New Roman"/>
                <a:cs typeface="Times New Roman" pitchFamily="18" charset="0"/>
              </a:rPr>
              <a:t>Вопрос: 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Как называется место спячки медведя? </a:t>
            </a:r>
            <a:endParaRPr lang="ru-RU" sz="4000" b="1" dirty="0">
              <a:solidFill>
                <a:srgbClr val="924900"/>
              </a:solidFill>
              <a:effectLst/>
              <a:latin typeface="Segoe UI Semibold" panose="020B0702040204020203" pitchFamily="34" charset="0"/>
              <a:ea typeface="Times New Roman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452659"/>
            <a:ext cx="1372407" cy="21212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259632" y="2795807"/>
            <a:ext cx="849694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 smtClean="0">
                <a:solidFill>
                  <a:srgbClr val="924900"/>
                </a:solidFill>
                <a:latin typeface="Times New Roman" pitchFamily="18" charset="0"/>
                <a:cs typeface="Times New Roman" pitchFamily="18" charset="0"/>
              </a:rPr>
              <a:t>Ответ: Едва родившись.</a:t>
            </a:r>
          </a:p>
          <a:p>
            <a:pPr lvl="0">
              <a:spcBef>
                <a:spcPct val="20000"/>
              </a:spcBef>
            </a:pPr>
            <a:endParaRPr lang="ru-RU" sz="4000" i="1" dirty="0" smtClean="0">
              <a:solidFill>
                <a:srgbClr val="924900"/>
              </a:solidFill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7024" y="1644697"/>
            <a:ext cx="7830023" cy="739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Вопрос: Когда ежи не колются? </a:t>
            </a:r>
            <a:endParaRPr lang="ru-RU" sz="4000" b="1" dirty="0">
              <a:solidFill>
                <a:srgbClr val="924900"/>
              </a:solidFill>
              <a:latin typeface="Segoe UI Semibold" panose="020B0702040204020203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2004" y="24032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945322" y="3241257"/>
            <a:ext cx="33501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Ответ: Заяц.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ea typeface="Times New Roman"/>
                <a:cs typeface="Times New Roman" pitchFamily="18" charset="0"/>
              </a:rPr>
              <a:t>Вопрос: 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Какое животное во время бега выставляет вперед задние лапы? 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387360" y="3297993"/>
            <a:ext cx="33704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0298" y="285728"/>
            <a:ext cx="450796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" y="131594"/>
            <a:ext cx="2903118" cy="230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dzeninfra.ru/get-ynews/5854653/c8494da3e63cdf1ea662cb62b2333b6f/496x2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1763"/>
            <a:ext cx="4724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n----7sbbad9aesg2diav.xn--p1ai/wp-content/uploads/2022/09/IMG_4157-768x5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949" y="2625388"/>
            <a:ext cx="3168352" cy="211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854806"/>
            <a:ext cx="3240360" cy="188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93" y="4843048"/>
            <a:ext cx="3888432" cy="190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45" y="2569352"/>
            <a:ext cx="2866006" cy="215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media.istockphoto.com/id/1160296963/ru/%D1%84%D0%BE%D1%82%D0%BE/%D1%8D%D0%BA%D0%BE%D0%BB%D0%BE%D0%B3-%D1%81-%D0%BA%D0%BE%D0%BB%D0%B1%D0%BE%D0%B9-%D0%B1%D0%B5%D1%80%D0%B5%D1%82-%D0%BE%D0%B1%D1%80%D0%B0%D0%B7%D0%B5%D1%86-%D0%B2%D0%BE%D0%B4%D1%8B-%D0%BD%D0%B0-%D0%BC%D0%B5%D1%81%D1%82%D0%B5-%D0%BF%D1%80%D0%BE%D0%BC%D1%8B%D1%88%D0%BB%D0%B5%D0%BD%D0%BD%D0%BE%D0%B3%D0%BE-%D1%81%D0%B1%D1%80%D0%BE%D1%81%D0%B0-%D0%B2%D0%BE%D0%B4%D1%8B.jpg?s=612x612&amp;w=0&amp;k=20&amp;c=2rDKE8Nt5KEFnVRJnYmwzR7s-2jhCTLZknsOXHCeIMs=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08919"/>
            <a:ext cx="2472209" cy="20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14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6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59532" y="3038934"/>
            <a:ext cx="84969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</a:t>
            </a:r>
            <a:r>
              <a:rPr lang="ru-RU" sz="32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 Лось. Раз в год, зимой он сбрасывает свои рога.</a:t>
            </a:r>
            <a:endParaRPr lang="ru-RU" sz="3200" b="1" dirty="0" smtClean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28344" y="1272719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Вопрос: Какое животное каждую зиму теряет свой «головной убор»? 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325957"/>
            <a:ext cx="1351147" cy="20884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00298" y="357166"/>
            <a:ext cx="4507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403648" y="3096118"/>
            <a:ext cx="51845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 Гепард.</a:t>
            </a:r>
            <a:endParaRPr lang="ru-RU" sz="4000" b="1" dirty="0" smtClean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403648" y="1679872"/>
            <a:ext cx="720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ea typeface="Times New Roman"/>
                <a:cs typeface="Times New Roman" pitchFamily="18" charset="0"/>
              </a:rPr>
              <a:t>Вопрос: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 Какой зверь, по праву, считается самым быстрым? </a:t>
            </a:r>
            <a:endParaRPr lang="ru-RU" sz="3600" b="1" dirty="0">
              <a:solidFill>
                <a:srgbClr val="924900"/>
              </a:solidFill>
              <a:latin typeface="Segoe UI Semibold" panose="020B0702040204020203" pitchFamily="34" charset="0"/>
              <a:ea typeface="Times New Roman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25919" y="455766"/>
            <a:ext cx="4507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ЖИВОТНЫХ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Нина Анатольевна\Desktop\letole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85860"/>
            <a:ext cx="8858312" cy="5572139"/>
          </a:xfrm>
          <a:prstGeom prst="rect">
            <a:avLst/>
          </a:prstGeom>
          <a:noFill/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10"/>
            <a:ext cx="9036496" cy="68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Рисунок12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326132" y="4079029"/>
            <a:ext cx="1152023" cy="9997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Грибы-грибочки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851920" y="4489736"/>
            <a:ext cx="1243978" cy="1922777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777369" y="3657093"/>
            <a:ext cx="43231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 Сыроежка</a:t>
            </a:r>
            <a:endParaRPr lang="ru-RU" sz="3600" b="1" dirty="0" smtClean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6670" y="1317991"/>
            <a:ext cx="6717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924900"/>
                </a:solidFill>
                <a:latin typeface="Segoe UI Semibold" panose="020B0702040204020203" pitchFamily="34" charset="0"/>
              </a:rPr>
              <a:t>Этот миленький грибок</a:t>
            </a:r>
          </a:p>
          <a:p>
            <a:r>
              <a:rPr lang="ru-RU" sz="3600" dirty="0">
                <a:solidFill>
                  <a:srgbClr val="924900"/>
                </a:solidFill>
                <a:latin typeface="Segoe UI Semibold" panose="020B0702040204020203" pitchFamily="34" charset="0"/>
              </a:rPr>
              <a:t>Выбрал тихий уголок.</a:t>
            </a:r>
          </a:p>
          <a:p>
            <a:r>
              <a:rPr lang="ru-RU" sz="3600" dirty="0">
                <a:solidFill>
                  <a:srgbClr val="924900"/>
                </a:solidFill>
                <a:latin typeface="Segoe UI Semibold" panose="020B0702040204020203" pitchFamily="34" charset="0"/>
              </a:rPr>
              <a:t>Ножичком его ты срежь-ка,</a:t>
            </a:r>
          </a:p>
          <a:p>
            <a:r>
              <a:rPr lang="ru-RU" sz="3600" dirty="0">
                <a:solidFill>
                  <a:srgbClr val="924900"/>
                </a:solidFill>
                <a:latin typeface="Segoe UI Semibold" panose="020B0702040204020203" pitchFamily="34" charset="0"/>
              </a:rPr>
              <a:t>Ведь </a:t>
            </a:r>
            <a:r>
              <a:rPr lang="ru-RU" sz="3600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съедобна..</a:t>
            </a:r>
            <a:endParaRPr lang="ru-RU" sz="3600" b="1" dirty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10"/>
            <a:ext cx="9036496" cy="68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164340" y="3933056"/>
            <a:ext cx="1296039" cy="112475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Грибы-грибочки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555776" y="2967270"/>
            <a:ext cx="35283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 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Гриб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49367" y="1428449"/>
            <a:ext cx="424526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У кого одна нога, </a:t>
            </a:r>
          </a:p>
          <a:p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Да и та без сапога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.</a:t>
            </a:r>
          </a:p>
          <a:p>
            <a:endParaRPr lang="ru-RU" dirty="0">
              <a:solidFill>
                <a:srgbClr val="9249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10"/>
            <a:ext cx="9036496" cy="68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427333" y="4293096"/>
            <a:ext cx="1049988" cy="9112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Грибы - грибочки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908756" y="3368109"/>
            <a:ext cx="46805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 </a:t>
            </a:r>
            <a:r>
              <a:rPr lang="ru-RU" sz="40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/>
              </a:rPr>
              <a:t>Опята</a:t>
            </a:r>
            <a:endParaRPr lang="ru-RU" sz="4000" b="1" dirty="0" smtClean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932691" y="1196459"/>
            <a:ext cx="710380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Кто повыше, кто пониже, —</a:t>
            </a:r>
          </a:p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На пеньке народец рыжий.</a:t>
            </a:r>
          </a:p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Тридцать три веселых брата.</a:t>
            </a:r>
          </a:p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Как же их зовут?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427333" y="4329379"/>
            <a:ext cx="965366" cy="83778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Грибы-грибочки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355976" y="4461731"/>
            <a:ext cx="1368152" cy="2114709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411760" y="3490552"/>
            <a:ext cx="51125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 pitchFamily="18" charset="0"/>
              </a:rPr>
              <a:t> Волнушка</a:t>
            </a:r>
            <a:endParaRPr lang="ru-RU" sz="3600" dirty="0" smtClean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1428449"/>
            <a:ext cx="488665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Догадайтесь-ка</a:t>
            </a:r>
            <a:r>
              <a:rPr lang="ru-RU" sz="3200" b="1" dirty="0">
                <a:solidFill>
                  <a:srgbClr val="924900"/>
                </a:solidFill>
                <a:latin typeface="Segoe UI Semibold" panose="020B0702040204020203" pitchFamily="34" charset="0"/>
              </a:rPr>
              <a:t>, ребята:</a:t>
            </a:r>
          </a:p>
          <a:p>
            <a:r>
              <a:rPr lang="ru-RU" sz="3200" b="1" dirty="0">
                <a:solidFill>
                  <a:srgbClr val="924900"/>
                </a:solidFill>
                <a:latin typeface="Segoe UI Semibold" panose="020B0702040204020203" pitchFamily="34" charset="0"/>
              </a:rPr>
              <a:t>Шляпка у него мохната.</a:t>
            </a:r>
          </a:p>
          <a:p>
            <a:r>
              <a:rPr lang="ru-RU" sz="3200" b="1" dirty="0">
                <a:solidFill>
                  <a:srgbClr val="924900"/>
                </a:solidFill>
                <a:latin typeface="Segoe UI Semibold" panose="020B0702040204020203" pitchFamily="34" charset="0"/>
              </a:rPr>
              <a:t>Гриб, как розовое ушко.</a:t>
            </a:r>
          </a:p>
          <a:p>
            <a:r>
              <a:rPr lang="ru-RU" sz="3200" b="1" dirty="0">
                <a:solidFill>
                  <a:srgbClr val="924900"/>
                </a:solidFill>
                <a:latin typeface="Segoe UI Semibold" panose="020B0702040204020203" pitchFamily="34" charset="0"/>
              </a:rPr>
              <a:t>Как зовут его</a:t>
            </a:r>
            <a:r>
              <a:rPr lang="ru-RU" sz="32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?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10"/>
            <a:ext cx="9036496" cy="68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Рисунок12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427333" y="4169136"/>
            <a:ext cx="1124153" cy="9755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rgbClr val="9BBB59">
                        <a:lumMod val="50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Грибы-грибочки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rgbClr val="9BBB59">
                      <a:lumMod val="50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492471" y="3434354"/>
            <a:ext cx="44476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</a:rPr>
              <a:t>Ответ: 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cs typeface="Times New Roman"/>
              </a:rPr>
              <a:t>Боровик</a:t>
            </a:r>
            <a:r>
              <a:rPr lang="ru-RU" sz="3600" b="1" dirty="0" smtClean="0">
                <a:solidFill>
                  <a:srgbClr val="924900"/>
                </a:solidFill>
                <a:latin typeface="Segoe UI Semibold" panose="020B0702040204020203" pitchFamily="34" charset="0"/>
                <a:ea typeface="Calibri"/>
                <a:cs typeface="Times New Roman"/>
              </a:rPr>
              <a:t>.</a:t>
            </a:r>
            <a:endParaRPr lang="ru-RU" sz="3600" dirty="0" smtClean="0">
              <a:solidFill>
                <a:srgbClr val="924900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4881" y="1135726"/>
            <a:ext cx="60224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924900"/>
                </a:solidFill>
                <a:latin typeface="Georgia" pitchFamily="18" charset="0"/>
              </a:rPr>
              <a:t> </a:t>
            </a:r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Разместился под сосной</a:t>
            </a:r>
          </a:p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Этот гриб, как царь лесной.</a:t>
            </a:r>
          </a:p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Рад найти его грибник.</a:t>
            </a:r>
          </a:p>
          <a:p>
            <a:r>
              <a:rPr lang="ru-RU" sz="3200" dirty="0">
                <a:solidFill>
                  <a:srgbClr val="924900"/>
                </a:solidFill>
                <a:latin typeface="Segoe UI Semibold" panose="020B0702040204020203" pitchFamily="34" charset="0"/>
              </a:rPr>
              <a:t>Это — белый...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06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24328" y="5082799"/>
            <a:ext cx="1490480" cy="129350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ПОСЛОВИЦЫ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971600" y="3208716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  <a:cs typeface="Times New Roman" pitchFamily="18" charset="0"/>
              </a:rPr>
              <a:t>Ответ</a:t>
            </a:r>
            <a:r>
              <a:rPr lang="ru-RU" sz="2800" b="1" i="1" dirty="0">
                <a:latin typeface="Georgia" pitchFamily="18" charset="0"/>
                <a:cs typeface="Times New Roman" pitchFamily="18" charset="0"/>
              </a:rPr>
              <a:t>: </a:t>
            </a:r>
            <a:r>
              <a:rPr lang="ru-RU" sz="2800" b="1" i="1" dirty="0" smtClean="0">
                <a:latin typeface="Georgia" pitchFamily="18" charset="0"/>
                <a:cs typeface="Times New Roman" pitchFamily="18" charset="0"/>
              </a:rPr>
              <a:t>дерево. </a:t>
            </a:r>
            <a:endParaRPr lang="ru-RU" sz="2800" b="1" i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2143116"/>
            <a:ext cx="8512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Пpежде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чем дом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постpоить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- посади 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06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419913" y="4869160"/>
            <a:ext cx="1434189" cy="12446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ПОСЛОВИЦЫ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Ответ:  губит.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57158" y="2071678"/>
            <a:ext cx="8496944" cy="11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лес рубит, тот его и … </a:t>
            </a:r>
            <a:endParaRPr lang="ru-RU" sz="3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19" y="0"/>
            <a:ext cx="9206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46595" y="5085184"/>
            <a:ext cx="1283411" cy="11137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ПОСЛОВИЦЫ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835696" y="3101767"/>
            <a:ext cx="4896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Ответ: леса</a:t>
            </a:r>
            <a:r>
              <a:rPr lang="ru-RU" sz="2800" b="1" dirty="0" smtClean="0">
                <a:latin typeface="Georgia" pitchFamily="18" charset="0"/>
              </a:rPr>
              <a:t>.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619672" y="1566081"/>
            <a:ext cx="63042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Лес богатство и краса</a:t>
            </a:r>
          </a:p>
          <a:p>
            <a:pPr lvl="0"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Береги свои… </a:t>
            </a:r>
            <a:endParaRPr lang="ru-RU" sz="36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ihi.ru/pics/2024/03/21/42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05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06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80905" y="5173096"/>
            <a:ext cx="1274456" cy="11060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ПОСЛОВИЦЫ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835696" y="2912268"/>
            <a:ext cx="51845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Ответ</a:t>
            </a:r>
            <a:r>
              <a:rPr lang="ru-RU" sz="2800" b="1" dirty="0" smtClean="0">
                <a:latin typeface="Georgia" pitchFamily="18" charset="0"/>
              </a:rPr>
              <a:t>: Краса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64513" y="1470466"/>
            <a:ext cx="52149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Рощи да леса - всему краю...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06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774766" y="5085184"/>
            <a:ext cx="1244926" cy="10804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ПОСЛОВИЦЫ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11760" y="3109509"/>
            <a:ext cx="45028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  <a:cs typeface="Times New Roman" pitchFamily="18" charset="0"/>
              </a:rPr>
              <a:t>Ответ: взгляд.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2143116"/>
            <a:ext cx="5521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SzPts val="1000"/>
              <a:tabLst>
                <a:tab pos="228600" algn="l"/>
              </a:tabLst>
            </a:pPr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Зелёный наряд радует … </a:t>
            </a:r>
            <a:endParaRPr lang="ru-RU" sz="36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526504"/>
            <a:ext cx="74145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CC"/>
              </a:solidFill>
              <a:effectLst>
                <a:reflection blurRad="12700" stA="28000" endPos="45000" dist="1000" dir="5400000" sy="-100000" algn="bl" rotWithShape="0"/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Второй тур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1537" y="1292393"/>
            <a:ext cx="8359981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CC"/>
              </a:solidFill>
              <a:effectLst>
                <a:reflection blurRad="12700" stA="28000" endPos="45000" dist="1000" dir="5400000" sy="-100000" algn="bl" rotWithShape="0"/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«Один 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за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всех»</a:t>
            </a: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CC"/>
              </a:solidFill>
              <a:effectLst>
                <a:reflection blurRad="12700" stA="28000" endPos="45000" dist="1000" dir="5400000" sy="-100000" algn="bl" rotWithShape="0"/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194555"/>
            <a:ext cx="7143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«один за всех»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4559112"/>
            <a:ext cx="38141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6. </a:t>
            </a:r>
            <a:r>
              <a:rPr lang="ru-RU" sz="2000" dirty="0"/>
              <a:t>Вставьте пропущенное слово в стихотворный отрывок.</a:t>
            </a:r>
          </a:p>
          <a:p>
            <a:r>
              <a:rPr lang="ru-RU" sz="2000" dirty="0"/>
              <a:t>«Белая ...</a:t>
            </a:r>
          </a:p>
          <a:p>
            <a:r>
              <a:rPr lang="ru-RU" sz="2000" dirty="0"/>
              <a:t>Под моим окном</a:t>
            </a:r>
          </a:p>
          <a:p>
            <a:r>
              <a:rPr lang="ru-RU" sz="2000" dirty="0"/>
              <a:t>Принакрылась снегом,</a:t>
            </a:r>
          </a:p>
          <a:p>
            <a:r>
              <a:rPr lang="ru-RU" sz="2000" dirty="0"/>
              <a:t>Точно серебром</a:t>
            </a:r>
            <a:r>
              <a:rPr lang="ru-RU" sz="2000" dirty="0" smtClean="0"/>
              <a:t>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7219" y="1025237"/>
            <a:ext cx="6014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dirty="0">
                <a:latin typeface="Arial Black" pitchFamily="34" charset="0"/>
              </a:rPr>
              <a:t>1</a:t>
            </a:r>
            <a:r>
              <a:rPr lang="ru-RU" dirty="0" smtClean="0">
                <a:latin typeface="Arial Black" pitchFamily="34" charset="0"/>
              </a:rPr>
              <a:t>. </a:t>
            </a:r>
            <a:r>
              <a:rPr lang="ru-RU" dirty="0" smtClean="0"/>
              <a:t>На </a:t>
            </a:r>
            <a:r>
              <a:rPr lang="ru-RU" dirty="0"/>
              <a:t>каком дереве в сказке Пушкина </a:t>
            </a:r>
            <a:r>
              <a:rPr lang="ru-RU" dirty="0" smtClean="0"/>
              <a:t>была </a:t>
            </a:r>
            <a:r>
              <a:rPr lang="ru-RU" dirty="0"/>
              <a:t>«златая цепь</a:t>
            </a:r>
            <a:r>
              <a:rPr lang="ru-RU" dirty="0" smtClean="0"/>
              <a:t>»?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219" y="17017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/>
            <a:r>
              <a:rPr lang="ru-RU" dirty="0">
                <a:latin typeface="Arial Black" pitchFamily="34" charset="0"/>
              </a:rPr>
              <a:t>2. </a:t>
            </a:r>
            <a:r>
              <a:rPr lang="ru-RU" dirty="0"/>
              <a:t>Плакучей </a:t>
            </a:r>
            <a:r>
              <a:rPr lang="ru-RU" dirty="0" smtClean="0"/>
              <a:t>называют...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7218" y="2142045"/>
            <a:ext cx="5459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/>
            <a:r>
              <a:rPr lang="ru-RU" dirty="0">
                <a:latin typeface="Arial Black" pitchFamily="34" charset="0"/>
              </a:rPr>
              <a:t>3. </a:t>
            </a:r>
            <a:r>
              <a:rPr lang="ru-RU" dirty="0"/>
              <a:t>Одно из самых толстых деревьев в мире — это ...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6682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base"/>
            <a:r>
              <a:rPr lang="ru-RU" dirty="0">
                <a:latin typeface="Arial Black" pitchFamily="34" charset="0"/>
              </a:rPr>
              <a:t>5. </a:t>
            </a:r>
            <a:r>
              <a:rPr lang="ru-RU" dirty="0"/>
              <a:t>Сбор плодов какого дерева был в Сибири одним из </a:t>
            </a:r>
            <a:r>
              <a:rPr lang="ru-RU" dirty="0" smtClean="0"/>
              <a:t>главных </a:t>
            </a:r>
            <a:r>
              <a:rPr lang="ru-RU" dirty="0"/>
              <a:t>промыслов?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7219" y="2920201"/>
            <a:ext cx="4600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/>
            <a:r>
              <a:rPr lang="ru-RU" dirty="0" smtClean="0">
                <a:latin typeface="Arial Black" pitchFamily="34" charset="0"/>
              </a:rPr>
              <a:t>4. </a:t>
            </a:r>
            <a:r>
              <a:rPr lang="ru-RU" dirty="0"/>
              <a:t>Кору какого дерева издавна </a:t>
            </a:r>
            <a:r>
              <a:rPr lang="ru-RU" dirty="0" smtClean="0"/>
              <a:t>применяют</a:t>
            </a:r>
          </a:p>
          <a:p>
            <a:pPr marL="457200" indent="-457200" fontAlgn="base"/>
            <a:r>
              <a:rPr lang="ru-RU" dirty="0" smtClean="0"/>
              <a:t> </a:t>
            </a:r>
            <a:r>
              <a:rPr lang="ru-RU" dirty="0"/>
              <a:t>в народном промысле?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2292" name="Picture 4" descr="https://sun9-28.userapi.com/8N7j3jHpUaTQRj-7yzs9mLscU979svvyTHcMZg/QWjktEogiZ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"/>
          <a:stretch/>
        </p:blipFill>
        <p:spPr bwMode="auto">
          <a:xfrm>
            <a:off x="6228184" y="751693"/>
            <a:ext cx="2639749" cy="16252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s://sun1-54.userapi.com/s/v1/ig2/LCco1drogff9clZifNhRX15s1xzXpuG07RmY6y1ZIbRv4mV2l3Oimbu-dliPfS6K0hH-WLWvi1_nNP9ptrQo5WgH.jpg?size=400x400&amp;quality=96&amp;crop=132,0,778,778&amp;ava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450" y="986663"/>
            <a:ext cx="2386034" cy="23860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629" y="1392700"/>
            <a:ext cx="2468626" cy="25399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306" name="Picture 18" descr="https://ramki-kartinki.ru/_ph/59/2/110106977.jpg?172250379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67" y="2134932"/>
            <a:ext cx="2647950" cy="17240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320" y="3017928"/>
            <a:ext cx="2816146" cy="2112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0" name="Picture 22" descr="https://sun9-64.userapi.com/impf/c851120/v851120592/4c71d/JvZvywaydw8.jpg?size=750x666&amp;quality=96&amp;sign=6b6554bbfd003ed490deab7a4c5914c6&amp;c_uniq_tag=H64elI3s_gL-oNBXpDEwO7KS6zw225oVRPqK9axOV4c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32" y="4192905"/>
            <a:ext cx="2601139" cy="2309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10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529"/>
            <a:ext cx="9144000" cy="683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194555"/>
            <a:ext cx="7143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«один за всех»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4559112"/>
            <a:ext cx="691276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6. </a:t>
            </a:r>
            <a:r>
              <a:rPr lang="ru-RU" sz="2000" dirty="0"/>
              <a:t>Вставьте пропущенное слово в стихотворный отрывок.</a:t>
            </a:r>
          </a:p>
          <a:p>
            <a:r>
              <a:rPr lang="ru-RU" sz="2000" dirty="0"/>
              <a:t>«Белая ...</a:t>
            </a:r>
          </a:p>
          <a:p>
            <a:r>
              <a:rPr lang="ru-RU" sz="2000" dirty="0"/>
              <a:t>Под моим окном</a:t>
            </a:r>
          </a:p>
          <a:p>
            <a:r>
              <a:rPr lang="ru-RU" sz="2000" dirty="0"/>
              <a:t>Принакрылась снегом,</a:t>
            </a:r>
          </a:p>
          <a:p>
            <a:r>
              <a:rPr lang="ru-RU" sz="2000" dirty="0"/>
              <a:t>Точно серебром</a:t>
            </a:r>
            <a:r>
              <a:rPr lang="ru-RU" sz="2000" dirty="0" smtClean="0"/>
              <a:t>» </a:t>
            </a:r>
            <a:r>
              <a:rPr lang="ru-RU" sz="3600" dirty="0" smtClean="0"/>
              <a:t>БЕРЁЗА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896857"/>
            <a:ext cx="7445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dirty="0">
                <a:latin typeface="Arial Black" pitchFamily="34" charset="0"/>
              </a:rPr>
              <a:t>1</a:t>
            </a:r>
            <a:r>
              <a:rPr lang="ru-RU" dirty="0" smtClean="0">
                <a:latin typeface="Arial Black" pitchFamily="34" charset="0"/>
              </a:rPr>
              <a:t>. </a:t>
            </a:r>
            <a:r>
              <a:rPr lang="ru-RU" dirty="0" smtClean="0"/>
              <a:t>На </a:t>
            </a:r>
            <a:r>
              <a:rPr lang="ru-RU" dirty="0"/>
              <a:t>каком дереве в сказке Пушкина </a:t>
            </a:r>
            <a:r>
              <a:rPr lang="ru-RU" dirty="0" smtClean="0"/>
              <a:t>была </a:t>
            </a:r>
            <a:r>
              <a:rPr lang="ru-RU" dirty="0"/>
              <a:t>«златая цепь</a:t>
            </a:r>
            <a:r>
              <a:rPr lang="ru-RU" dirty="0" smtClean="0"/>
              <a:t>»? - </a:t>
            </a:r>
            <a:r>
              <a:rPr lang="ru-RU" sz="3200" dirty="0" smtClean="0"/>
              <a:t>ДУБ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378" y="145470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/>
            <a:r>
              <a:rPr lang="ru-RU" dirty="0">
                <a:latin typeface="Arial Black" pitchFamily="34" charset="0"/>
              </a:rPr>
              <a:t>2. </a:t>
            </a:r>
            <a:r>
              <a:rPr lang="ru-RU" dirty="0"/>
              <a:t>Плакучей </a:t>
            </a:r>
            <a:r>
              <a:rPr lang="ru-RU" dirty="0" smtClean="0"/>
              <a:t>называют </a:t>
            </a:r>
            <a:r>
              <a:rPr lang="ru-RU" sz="2800" dirty="0" smtClean="0"/>
              <a:t>ИВУ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7828" y="2048408"/>
            <a:ext cx="6725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/>
            <a:r>
              <a:rPr lang="ru-RU" dirty="0">
                <a:latin typeface="Arial Black" pitchFamily="34" charset="0"/>
              </a:rPr>
              <a:t>3. </a:t>
            </a:r>
            <a:r>
              <a:rPr lang="ru-RU" dirty="0"/>
              <a:t>Одно из самых толстых деревьев в мире — это </a:t>
            </a:r>
            <a:r>
              <a:rPr lang="ru-RU" sz="3200" dirty="0" smtClean="0"/>
              <a:t>БАОБАБ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668286"/>
            <a:ext cx="72728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/>
            <a:r>
              <a:rPr lang="ru-RU" dirty="0">
                <a:latin typeface="Arial Black" pitchFamily="34" charset="0"/>
              </a:rPr>
              <a:t>5. </a:t>
            </a:r>
            <a:r>
              <a:rPr lang="ru-RU" dirty="0"/>
              <a:t>Сбор плодов какого дерева был в Сибири одним из </a:t>
            </a:r>
            <a:r>
              <a:rPr lang="ru-RU" dirty="0" smtClean="0"/>
              <a:t>главных </a:t>
            </a:r>
            <a:r>
              <a:rPr lang="ru-RU" dirty="0"/>
              <a:t>промыслов</a:t>
            </a:r>
            <a:r>
              <a:rPr lang="ru-RU" dirty="0" smtClean="0"/>
              <a:t>? </a:t>
            </a:r>
            <a:r>
              <a:rPr lang="ru-RU" sz="3200" dirty="0" smtClean="0"/>
              <a:t>КЕДРА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726" y="2708969"/>
            <a:ext cx="82372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/>
            <a:r>
              <a:rPr lang="ru-RU" dirty="0" smtClean="0">
                <a:latin typeface="Arial Black" pitchFamily="34" charset="0"/>
              </a:rPr>
              <a:t>4. </a:t>
            </a:r>
            <a:r>
              <a:rPr lang="ru-RU" dirty="0"/>
              <a:t>Кору какого дерева издавна </a:t>
            </a:r>
            <a:r>
              <a:rPr lang="ru-RU" dirty="0" smtClean="0"/>
              <a:t>применяют</a:t>
            </a:r>
          </a:p>
          <a:p>
            <a:pPr marL="457200" indent="-457200" fontAlgn="base"/>
            <a:r>
              <a:rPr lang="ru-RU" dirty="0" smtClean="0"/>
              <a:t> </a:t>
            </a:r>
            <a:r>
              <a:rPr lang="ru-RU" dirty="0"/>
              <a:t>в народном промысле</a:t>
            </a:r>
            <a:r>
              <a:rPr lang="ru-RU" dirty="0" smtClean="0"/>
              <a:t>? </a:t>
            </a:r>
            <a:r>
              <a:rPr lang="ru-RU" sz="3200" dirty="0" smtClean="0"/>
              <a:t>БЕРЁЗЫ</a:t>
            </a:r>
            <a:endParaRPr lang="ru-RU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7283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10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Нина Анатольевна\Desktop\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857364"/>
            <a:ext cx="3857652" cy="2893239"/>
          </a:xfrm>
          <a:prstGeom prst="rect">
            <a:avLst/>
          </a:prstGeom>
          <a:noFill/>
        </p:spPr>
      </p:pic>
      <p:pic>
        <p:nvPicPr>
          <p:cNvPr id="1027" name="Picture 3" descr="C:\Users\Нина Анатольевна\Desktop\899725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928802"/>
            <a:ext cx="3571900" cy="28575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14414" y="642918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Третий тур   «зверьё мое»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6" y="25952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71600" y="49671"/>
            <a:ext cx="7272808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четвертый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 тур  «</a:t>
            </a: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Знаешь ли ты птиц?»</a:t>
            </a:r>
          </a:p>
        </p:txBody>
      </p:sp>
      <p:pic>
        <p:nvPicPr>
          <p:cNvPr id="1026" name="Picture 2" descr="C:\Users\Нина Анатольевна\Desktop\slide0015_image017.jpg"/>
          <p:cNvPicPr>
            <a:picLocks noChangeAspect="1" noChangeArrowheads="1"/>
          </p:cNvPicPr>
          <p:nvPr/>
        </p:nvPicPr>
        <p:blipFill>
          <a:blip r:embed="rId3"/>
          <a:srcRect l="11701" t="4683" r="18096" b="30408"/>
          <a:stretch>
            <a:fillRect/>
          </a:stretch>
        </p:blipFill>
        <p:spPr bwMode="auto">
          <a:xfrm>
            <a:off x="395536" y="2000240"/>
            <a:ext cx="3462084" cy="40531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14876" y="2357430"/>
            <a:ext cx="4116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Малиновка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3929066"/>
            <a:ext cx="2763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3. Щегол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3143248"/>
            <a:ext cx="3054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2. Синица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4" y="0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43708" y="0"/>
            <a:ext cx="525658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«Знаешь ли ты птиц?»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2050" name="Picture 2" descr="C:\Users\Нина Анатольевна\Desktop\4842416_zimuyuschie_ptici_7.png"/>
          <p:cNvPicPr>
            <a:picLocks noChangeAspect="1" noChangeArrowheads="1"/>
          </p:cNvPicPr>
          <p:nvPr/>
        </p:nvPicPr>
        <p:blipFill>
          <a:blip r:embed="rId3"/>
          <a:srcRect l="27500" t="5882" r="27500" b="21095"/>
          <a:stretch>
            <a:fillRect/>
          </a:stretch>
        </p:blipFill>
        <p:spPr bwMode="auto">
          <a:xfrm>
            <a:off x="539552" y="2115567"/>
            <a:ext cx="3344414" cy="38221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57752" y="2143116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Соловей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857496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Пищуха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571876"/>
            <a:ext cx="2710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Воробей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5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545421" y="34653"/>
            <a:ext cx="635798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«Знаешь ли ты птиц?»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3074" name="Picture 2" descr="C:\Users\Нина Анатольевна\Desktop\ДРОЗД.jpg"/>
          <p:cNvPicPr>
            <a:picLocks noChangeAspect="1" noChangeArrowheads="1"/>
          </p:cNvPicPr>
          <p:nvPr/>
        </p:nvPicPr>
        <p:blipFill>
          <a:blip r:embed="rId3"/>
          <a:srcRect l="21875" t="10000" r="19062" b="30000"/>
          <a:stretch>
            <a:fillRect/>
          </a:stretch>
        </p:blipFill>
        <p:spPr bwMode="auto">
          <a:xfrm>
            <a:off x="367925" y="2492896"/>
            <a:ext cx="4356487" cy="331922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429256" y="2357430"/>
            <a:ext cx="3143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Соловей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3143248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Щегол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00694" y="3929066"/>
            <a:ext cx="24817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Синица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5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59947" y="32867"/>
            <a:ext cx="621510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«Знаешь ли ты птиц?»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4098" name="Picture 2" descr="C:\Users\Нина Анатольевна\Desktop\4842423_zimuyuschie_ptici_14.png"/>
          <p:cNvPicPr>
            <a:picLocks noChangeAspect="1" noChangeArrowheads="1"/>
          </p:cNvPicPr>
          <p:nvPr/>
        </p:nvPicPr>
        <p:blipFill>
          <a:blip r:embed="rId3"/>
          <a:srcRect l="26428" t="5882" r="24286" b="28702"/>
          <a:stretch>
            <a:fillRect/>
          </a:stretch>
        </p:blipFill>
        <p:spPr bwMode="auto">
          <a:xfrm>
            <a:off x="1214414" y="2000240"/>
            <a:ext cx="3286148" cy="30718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429256" y="2143116"/>
            <a:ext cx="2440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Ворона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2409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Сорока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Галка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13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3688" y="0"/>
            <a:ext cx="621510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«Знаешь ли ты птиц?»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143116"/>
            <a:ext cx="1914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Орел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18517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Сова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2356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Ястреб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5122" name="Picture 2" descr="C:\Users\Нина Анатольевна\Desktop\0009-009-Ptitsy.jpg"/>
          <p:cNvPicPr>
            <a:picLocks noChangeAspect="1" noChangeArrowheads="1"/>
          </p:cNvPicPr>
          <p:nvPr/>
        </p:nvPicPr>
        <p:blipFill>
          <a:blip r:embed="rId3"/>
          <a:srcRect l="8333" t="4166" r="22222" b="29167"/>
          <a:stretch>
            <a:fillRect/>
          </a:stretch>
        </p:blipFill>
        <p:spPr bwMode="auto">
          <a:xfrm>
            <a:off x="1214414" y="2000240"/>
            <a:ext cx="3031650" cy="38805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5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13395"/>
            <a:ext cx="621510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«Знаешь ли ты птиц?»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143116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Малиновка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2247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Щегол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32896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Поползень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6146" name="Picture 2" descr="C:\Users\Нина Анатольевна\Desktop\4842414_zimuyuschie_ptici_4.png"/>
          <p:cNvPicPr>
            <a:picLocks noChangeAspect="1" noChangeArrowheads="1"/>
          </p:cNvPicPr>
          <p:nvPr/>
        </p:nvPicPr>
        <p:blipFill>
          <a:blip r:embed="rId3"/>
          <a:srcRect l="21071" t="7403" r="20000" b="25659"/>
          <a:stretch>
            <a:fillRect/>
          </a:stretch>
        </p:blipFill>
        <p:spPr bwMode="auto">
          <a:xfrm>
            <a:off x="857224" y="2071678"/>
            <a:ext cx="3929090" cy="31432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5"/>
            <a:ext cx="9144000" cy="68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52334"/>
            <a:ext cx="621510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«Знаешь ли ты птиц?»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143116"/>
            <a:ext cx="3462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1. Свиристель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928934"/>
            <a:ext cx="2645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2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Снегирь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3786190"/>
            <a:ext cx="2175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3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. Дрозд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7170" name="Picture 2" descr="C:\Users\Нина Анатольевна\Desktop\zimujushhie_pticy_1.png"/>
          <p:cNvPicPr>
            <a:picLocks noChangeAspect="1" noChangeArrowheads="1"/>
          </p:cNvPicPr>
          <p:nvPr/>
        </p:nvPicPr>
        <p:blipFill>
          <a:blip r:embed="rId3" cstate="print"/>
          <a:srcRect l="26373" t="5753" r="26373" b="21843"/>
          <a:stretch>
            <a:fillRect/>
          </a:stretch>
        </p:blipFill>
        <p:spPr bwMode="auto">
          <a:xfrm>
            <a:off x="1071538" y="2000240"/>
            <a:ext cx="3175022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50" y="0"/>
            <a:ext cx="9296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85728"/>
            <a:ext cx="728667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Пятый тур</a:t>
            </a:r>
            <a:endParaRPr lang="ru-RU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«лекарственные Растения»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8194" name="Picture 2" descr="C:\Users\Нина Анатольевна\Desktop\1396807072_25.jpg"/>
          <p:cNvPicPr>
            <a:picLocks noChangeAspect="1" noChangeArrowheads="1"/>
          </p:cNvPicPr>
          <p:nvPr/>
        </p:nvPicPr>
        <p:blipFill>
          <a:blip r:embed="rId3"/>
          <a:srcRect l="18317" t="2000" r="23762" b="22000"/>
          <a:stretch>
            <a:fillRect/>
          </a:stretch>
        </p:blipFill>
        <p:spPr bwMode="auto">
          <a:xfrm>
            <a:off x="75771" y="1857364"/>
            <a:ext cx="1552997" cy="228601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000364" y="43576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6953" y="1857364"/>
            <a:ext cx="497251" cy="830997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5" name="Picture 3" descr="C:\Users\Нина Анатольевна\Desktop\1396807107_18.jpg"/>
          <p:cNvPicPr>
            <a:picLocks noChangeAspect="1" noChangeArrowheads="1"/>
          </p:cNvPicPr>
          <p:nvPr/>
        </p:nvPicPr>
        <p:blipFill>
          <a:blip r:embed="rId4"/>
          <a:srcRect l="23437" r="25000" b="23958"/>
          <a:stretch>
            <a:fillRect/>
          </a:stretch>
        </p:blipFill>
        <p:spPr bwMode="auto">
          <a:xfrm>
            <a:off x="1919493" y="1933396"/>
            <a:ext cx="1725715" cy="2278109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214942" y="41433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55536" y="1965916"/>
            <a:ext cx="351027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Нина Анатольевна\Desktop\sea_buckthorn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3514" y="1904167"/>
            <a:ext cx="1590800" cy="220031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935934" y="1895526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pic>
        <p:nvPicPr>
          <p:cNvPr id="21" name="Picture 4" descr="C:\Users\Нина Анатольевна\Desktop\ukrop.jpg"/>
          <p:cNvPicPr>
            <a:picLocks noChangeAspect="1" noChangeArrowheads="1"/>
          </p:cNvPicPr>
          <p:nvPr/>
        </p:nvPicPr>
        <p:blipFill>
          <a:blip r:embed="rId6"/>
          <a:srcRect l="6589" r="7759" b="16541"/>
          <a:stretch>
            <a:fillRect/>
          </a:stretch>
        </p:blipFill>
        <p:spPr bwMode="auto">
          <a:xfrm>
            <a:off x="5642789" y="1933396"/>
            <a:ext cx="1540628" cy="219243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5639899" y="1939114"/>
            <a:ext cx="470000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" name="Picture 3" descr="C:\Users\Нина Анатольевна\Desktop\52031-kak-izbavitsya-ot-alkogolizma-i-kureniya-otzyvy.jpg"/>
          <p:cNvPicPr>
            <a:picLocks noChangeAspect="1" noChangeArrowheads="1"/>
          </p:cNvPicPr>
          <p:nvPr/>
        </p:nvPicPr>
        <p:blipFill>
          <a:blip r:embed="rId7"/>
          <a:srcRect l="21500" t="500" r="20000" b="12500"/>
          <a:stretch>
            <a:fillRect/>
          </a:stretch>
        </p:blipFill>
        <p:spPr bwMode="auto">
          <a:xfrm>
            <a:off x="7376207" y="1872258"/>
            <a:ext cx="1524413" cy="213823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7343486" y="1960971"/>
            <a:ext cx="324858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45" y="4312834"/>
            <a:ext cx="1716451" cy="233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33670" y="4311527"/>
            <a:ext cx="497252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Picture 5" descr="C:\Users\Нина Анатольевна\Desktop\shipovnik-mini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80164" y="4437763"/>
            <a:ext cx="2654606" cy="20759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186923" y="4463310"/>
            <a:ext cx="497252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7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1" r="10124" b="4852"/>
          <a:stretch/>
        </p:blipFill>
        <p:spPr bwMode="auto">
          <a:xfrm>
            <a:off x="6598756" y="4349835"/>
            <a:ext cx="2123736" cy="229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52028" y="4449731"/>
            <a:ext cx="497252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7030A0"/>
                </a:solidFill>
              </a:rPr>
              <a:t>8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98641" y="587333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Ответы</a:t>
            </a:r>
            <a:endParaRPr lang="ru-RU" sz="2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«лекарственные Растения»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8194" name="Picture 2" descr="C:\Users\Нина Анатольевна\Desktop\1396807072_25.jpg"/>
          <p:cNvPicPr>
            <a:picLocks noChangeAspect="1" noChangeArrowheads="1"/>
          </p:cNvPicPr>
          <p:nvPr/>
        </p:nvPicPr>
        <p:blipFill>
          <a:blip r:embed="rId3"/>
          <a:srcRect l="18317" t="2000" r="23762" b="22000"/>
          <a:stretch>
            <a:fillRect/>
          </a:stretch>
        </p:blipFill>
        <p:spPr bwMode="auto">
          <a:xfrm>
            <a:off x="286846" y="1604849"/>
            <a:ext cx="1552997" cy="22860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000364" y="43576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6953" y="1857364"/>
            <a:ext cx="497251" cy="830997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5" name="Picture 3" descr="C:\Users\Нина Анатольевна\Desktop\1396807107_18.jpg"/>
          <p:cNvPicPr>
            <a:picLocks noChangeAspect="1" noChangeArrowheads="1"/>
          </p:cNvPicPr>
          <p:nvPr/>
        </p:nvPicPr>
        <p:blipFill>
          <a:blip r:embed="rId4"/>
          <a:srcRect l="23437" r="25000" b="23958"/>
          <a:stretch>
            <a:fillRect/>
          </a:stretch>
        </p:blipFill>
        <p:spPr bwMode="auto">
          <a:xfrm>
            <a:off x="1955088" y="1628499"/>
            <a:ext cx="1725715" cy="22781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5214942" y="41433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55536" y="1965916"/>
            <a:ext cx="351027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Нина Анатольевна\Desktop\sea_buckthorn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4984" y="1633743"/>
            <a:ext cx="1590800" cy="22003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3935934" y="1895526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pic>
        <p:nvPicPr>
          <p:cNvPr id="21" name="Picture 4" descr="C:\Users\Нина Анатольевна\Desktop\ukrop.jpg"/>
          <p:cNvPicPr>
            <a:picLocks noChangeAspect="1" noChangeArrowheads="1"/>
          </p:cNvPicPr>
          <p:nvPr/>
        </p:nvPicPr>
        <p:blipFill>
          <a:blip r:embed="rId6"/>
          <a:srcRect l="6589" r="7759" b="16541"/>
          <a:stretch>
            <a:fillRect/>
          </a:stretch>
        </p:blipFill>
        <p:spPr bwMode="auto">
          <a:xfrm>
            <a:off x="5644368" y="1641627"/>
            <a:ext cx="1540628" cy="21924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5639899" y="1939114"/>
            <a:ext cx="470000" cy="7694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" name="Picture 3" descr="C:\Users\Нина Анатольевна\Desktop\52031-kak-izbavitsya-ot-alkogolizma-i-kureniya-otzyvy.jpg"/>
          <p:cNvPicPr>
            <a:picLocks noChangeAspect="1" noChangeArrowheads="1"/>
          </p:cNvPicPr>
          <p:nvPr/>
        </p:nvPicPr>
        <p:blipFill>
          <a:blip r:embed="rId7"/>
          <a:srcRect l="21500" t="500" r="20000" b="12500"/>
          <a:stretch>
            <a:fillRect/>
          </a:stretch>
        </p:blipFill>
        <p:spPr bwMode="auto">
          <a:xfrm>
            <a:off x="7368081" y="1618629"/>
            <a:ext cx="1524413" cy="213823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7343486" y="1960971"/>
            <a:ext cx="32485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45" y="4312834"/>
            <a:ext cx="1716451" cy="233279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33670" y="4311527"/>
            <a:ext cx="497252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Picture 5" descr="C:\Users\Нина Анатольевна\Desktop\shipovnik-mini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80164" y="4437763"/>
            <a:ext cx="2654606" cy="20759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186923" y="4463310"/>
            <a:ext cx="497252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7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1" r="10124" b="4852"/>
          <a:stretch/>
        </p:blipFill>
        <p:spPr bwMode="auto">
          <a:xfrm>
            <a:off x="6598756" y="4349835"/>
            <a:ext cx="2123736" cy="229579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52028" y="4449731"/>
            <a:ext cx="497252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7030A0"/>
                </a:solidFill>
              </a:rPr>
              <a:t>8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784" y="3764959"/>
            <a:ext cx="92685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малина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36863" y="3839542"/>
            <a:ext cx="142423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подорожник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01777" y="3683461"/>
            <a:ext cx="111331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облепиха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54022" y="3649393"/>
            <a:ext cx="76014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укроп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248733" y="3522950"/>
            <a:ext cx="162070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Мать и мачеха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95536" y="6063734"/>
            <a:ext cx="9909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крапива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645208" y="6063734"/>
            <a:ext cx="118173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err="1" smtClean="0"/>
              <a:t>шиплвник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149280" y="6190363"/>
            <a:ext cx="65755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липа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9860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63261" y="179559"/>
            <a:ext cx="5446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6 тур «Экологические ребусы»</a:t>
            </a:r>
            <a:endParaRPr lang="ru-RU" sz="2800" dirty="0">
              <a:latin typeface="+mj-lt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1986" name="Picture 2" descr="C:\Users\Нина Анатольевна\Desktop\ребусы 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928670"/>
            <a:ext cx="3857652" cy="1685937"/>
          </a:xfrm>
          <a:prstGeom prst="rect">
            <a:avLst/>
          </a:prstGeom>
          <a:noFill/>
        </p:spPr>
      </p:pic>
      <p:pic>
        <p:nvPicPr>
          <p:cNvPr id="41987" name="Picture 3" descr="C:\Users\Нина Анатольевна\Desktop\926261_rebusy-dlya-detei-s-bukv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000108"/>
            <a:ext cx="3571900" cy="1557125"/>
          </a:xfrm>
          <a:prstGeom prst="rect">
            <a:avLst/>
          </a:prstGeom>
          <a:noFill/>
        </p:spPr>
      </p:pic>
      <p:pic>
        <p:nvPicPr>
          <p:cNvPr id="41988" name="Picture 4" descr="C:\Users\Нина Анатольевна\Desktop\hello_html_4a847de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714620"/>
            <a:ext cx="3517124" cy="1500195"/>
          </a:xfrm>
          <a:prstGeom prst="rect">
            <a:avLst/>
          </a:prstGeom>
          <a:noFill/>
        </p:spPr>
      </p:pic>
      <p:pic>
        <p:nvPicPr>
          <p:cNvPr id="41990" name="Picture 6" descr="C:\Users\Нина Анатольевна\Desktop\394541_html_7dbd143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429132"/>
            <a:ext cx="3500462" cy="1393548"/>
          </a:xfrm>
          <a:prstGeom prst="rect">
            <a:avLst/>
          </a:prstGeom>
          <a:noFill/>
        </p:spPr>
      </p:pic>
      <p:pic>
        <p:nvPicPr>
          <p:cNvPr id="41991" name="Picture 7" descr="C:\Users\Нина Анатольевна\Desktop\1692_html_3bcedf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429132"/>
            <a:ext cx="3571900" cy="1428761"/>
          </a:xfrm>
          <a:prstGeom prst="rect">
            <a:avLst/>
          </a:prstGeom>
          <a:noFill/>
        </p:spPr>
      </p:pic>
      <p:pic>
        <p:nvPicPr>
          <p:cNvPr id="41992" name="Picture 8" descr="C:\Users\Нина Анатольевна\Desktop\ckvo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2643182"/>
            <a:ext cx="3571899" cy="161592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785794"/>
            <a:ext cx="4704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2428868"/>
            <a:ext cx="444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3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78579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2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250030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4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3306" y="52863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15272" y="54292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450057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5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29190" y="450057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6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9_html_m720b76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63261" y="179559"/>
            <a:ext cx="5864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Times New Roman" pitchFamily="18" charset="0"/>
              </a:rPr>
              <a:t>Ответы «Экологические ребусы»</a:t>
            </a:r>
            <a:endParaRPr lang="ru-RU" sz="2800" dirty="0">
              <a:latin typeface="+mj-lt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7146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1986" name="Picture 2" descr="C:\Users\Нина Анатольевна\Desktop\ребусы 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038" y="836515"/>
            <a:ext cx="3857652" cy="1685937"/>
          </a:xfrm>
          <a:prstGeom prst="rect">
            <a:avLst/>
          </a:prstGeom>
          <a:noFill/>
        </p:spPr>
      </p:pic>
      <p:pic>
        <p:nvPicPr>
          <p:cNvPr id="41987" name="Picture 3" descr="C:\Users\Нина Анатольевна\Desktop\926261_rebusy-dlya-detei-s-bukv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000108"/>
            <a:ext cx="3571900" cy="1557125"/>
          </a:xfrm>
          <a:prstGeom prst="rect">
            <a:avLst/>
          </a:prstGeom>
          <a:noFill/>
        </p:spPr>
      </p:pic>
      <p:pic>
        <p:nvPicPr>
          <p:cNvPr id="41988" name="Picture 4" descr="C:\Users\Нина Анатольевна\Desktop\hello_html_4a847de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714620"/>
            <a:ext cx="3517124" cy="1500195"/>
          </a:xfrm>
          <a:prstGeom prst="rect">
            <a:avLst/>
          </a:prstGeom>
          <a:noFill/>
        </p:spPr>
      </p:pic>
      <p:pic>
        <p:nvPicPr>
          <p:cNvPr id="41990" name="Picture 6" descr="C:\Users\Нина Анатольевна\Desktop\394541_html_7dbd143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429132"/>
            <a:ext cx="3500462" cy="1393548"/>
          </a:xfrm>
          <a:prstGeom prst="rect">
            <a:avLst/>
          </a:prstGeom>
          <a:noFill/>
        </p:spPr>
      </p:pic>
      <p:pic>
        <p:nvPicPr>
          <p:cNvPr id="41991" name="Picture 7" descr="C:\Users\Нина Анатольевна\Desktop\1692_html_3bcedf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4429132"/>
            <a:ext cx="3571900" cy="1428761"/>
          </a:xfrm>
          <a:prstGeom prst="rect">
            <a:avLst/>
          </a:prstGeom>
          <a:noFill/>
        </p:spPr>
      </p:pic>
      <p:pic>
        <p:nvPicPr>
          <p:cNvPr id="41992" name="Picture 8" descr="C:\Users\Нина Анатольевна\Desktop\ckvo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2643182"/>
            <a:ext cx="3571899" cy="161592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85720" y="785794"/>
            <a:ext cx="4704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2428868"/>
            <a:ext cx="444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3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78579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2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250030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4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3306" y="52863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715272" y="54292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450057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5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29190" y="450057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6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7312" y="2022688"/>
            <a:ext cx="96391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/>
              <a:t>к</a:t>
            </a:r>
            <a:r>
              <a:rPr lang="ru-RU" sz="3200" dirty="0" smtClean="0"/>
              <a:t>рот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559491" y="2143108"/>
            <a:ext cx="145746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хомяк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063261" y="3791530"/>
            <a:ext cx="142539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скворец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582716" y="3812559"/>
            <a:ext cx="177555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канарейка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5613930"/>
            <a:ext cx="841897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аист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559491" y="5655720"/>
            <a:ext cx="1072281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кабан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7440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1" name="Picture 1" descr="C:\Users\Нина Анатольевна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1214422"/>
            <a:ext cx="5178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игру!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5" y="0"/>
            <a:ext cx="9130465" cy="671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Рисунок19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6012160" y="5805264"/>
            <a:ext cx="2700300" cy="3600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31640" y="1556792"/>
            <a:ext cx="6858048" cy="1323439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познавательная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игра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«Лес чудес»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9" name="AutoShape 4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21" name="AutoShape 4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22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23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24" name="AutoShape 5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25" name="AutoShape 5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26" name="AutoShape 5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27" name="AutoShap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28" name="AutoShape 5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29" name="AutoShap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0" name="AutoShape 5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31" name="AutoShape 5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32" name="AutoShape 6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33" name="AutoShape 6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34" name="AutoShape 62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5" name="AutoShape 63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36" name="AutoShape 64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37" name="AutoShape 65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38" name="AutoShape 6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39" name="AutoShape 67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40" name="AutoShape 68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3142" name="AutoShape 70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143" name="AutoShape 7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3144" name="AutoShape 72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</a:t>
            </a:r>
            <a:endParaRPr lang="ru-RU" sz="3200" b="1" dirty="0"/>
          </a:p>
        </p:txBody>
      </p:sp>
      <p:sp>
        <p:nvSpPr>
          <p:cNvPr id="3145" name="AutoShape 73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2" y="1700734"/>
            <a:ext cx="302356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cap="all" dirty="0" smtClean="0">
                <a:latin typeface="Georgia" pitchFamily="18" charset="0"/>
              </a:rPr>
              <a:t>Лесные вопросы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3023568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endParaRPr lang="ru-RU" sz="2400" b="1" cap="all" dirty="0" smtClean="0">
              <a:latin typeface="Georgia" pitchFamily="18" charset="0"/>
            </a:endParaRPr>
          </a:p>
          <a:p>
            <a:pPr algn="ctr"/>
            <a:r>
              <a:rPr lang="ru-RU" sz="2400" b="1" cap="all" dirty="0" smtClean="0">
                <a:latin typeface="Georgia" pitchFamily="18" charset="0"/>
              </a:rPr>
              <a:t>Пословицы</a:t>
            </a:r>
            <a:endParaRPr lang="ru-RU" sz="2400" b="1" cap="all" dirty="0">
              <a:latin typeface="Georgia" pitchFamily="18" charset="0"/>
            </a:endParaRPr>
          </a:p>
          <a:p>
            <a:pPr algn="ctr"/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2" y="4293022"/>
            <a:ext cx="302356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cap="all" dirty="0" smtClean="0">
                <a:latin typeface="Georgia" pitchFamily="18" charset="0"/>
              </a:rPr>
              <a:t>Грибы-грибочки</a:t>
            </a:r>
            <a:endParaRPr lang="ru-RU" b="1" cap="all" dirty="0">
              <a:latin typeface="Georgia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302356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endParaRPr lang="ru-RU" sz="1600" b="1" cap="all" dirty="0" smtClean="0">
              <a:latin typeface="Georgia" pitchFamily="18" charset="0"/>
            </a:endParaRPr>
          </a:p>
          <a:p>
            <a:pPr algn="ctr"/>
            <a:r>
              <a:rPr lang="ru-RU" b="1" cap="all" dirty="0" smtClean="0">
                <a:latin typeface="Georgia" pitchFamily="18" charset="0"/>
              </a:rPr>
              <a:t>Жучки, червячки</a:t>
            </a:r>
            <a:endParaRPr lang="ru-RU" b="1" cap="all" dirty="0">
              <a:latin typeface="Georgia" pitchFamily="18" charset="0"/>
            </a:endParaRPr>
          </a:p>
          <a:p>
            <a:pPr algn="ctr"/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302356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cap="all" dirty="0" smtClean="0">
                <a:latin typeface="Georgia" pitchFamily="18" charset="0"/>
              </a:rPr>
              <a:t>В мире животных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058027" y="279100"/>
            <a:ext cx="482453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1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тур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«Знатоки природы»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348" y="6215082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36" name="Прямоугольник 35">
            <a:hlinkClick r:id="rId30" action="ppaction://hlinksldjump"/>
          </p:cNvPr>
          <p:cNvSpPr/>
          <p:nvPr/>
        </p:nvSpPr>
        <p:spPr>
          <a:xfrm>
            <a:off x="714348" y="6215082"/>
            <a:ext cx="185738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викторина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7"/>
            <a:ext cx="9168952" cy="686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61053" y="3284984"/>
            <a:ext cx="3074639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Ответ: </a:t>
            </a:r>
            <a:r>
              <a:rPr lang="ru-RU" sz="2800" b="1" i="1" dirty="0" smtClean="0">
                <a:latin typeface="Times New Roman"/>
              </a:rPr>
              <a:t>Дятла</a:t>
            </a:r>
            <a:r>
              <a:rPr lang="ru-RU" sz="2800" b="1" i="1" dirty="0" smtClean="0">
                <a:latin typeface="Times New Roman"/>
                <a:ea typeface="Times New Roman"/>
              </a:rPr>
              <a:t>.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18861" y="1194431"/>
            <a:ext cx="6545427" cy="15942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Вопрос: Кого по праву называют «лесным доктором»? </a:t>
            </a:r>
            <a:r>
              <a:rPr lang="ru-RU" sz="3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ЛЕСНЫЕ ВОПРОСЫ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95936" y="4501914"/>
            <a:ext cx="1368152" cy="21147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8" y="19269"/>
            <a:ext cx="9168952" cy="686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50299" y="3450298"/>
            <a:ext cx="3528392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 smtClean="0">
                <a:latin typeface="Georgia" pitchFamily="18" charset="0"/>
              </a:rPr>
              <a:t>Ответ: </a:t>
            </a:r>
            <a:r>
              <a:rPr lang="ru-RU" sz="2800" b="1" i="1" dirty="0" smtClean="0">
                <a:latin typeface="Times New Roman"/>
              </a:rPr>
              <a:t>Сорока</a:t>
            </a:r>
            <a:r>
              <a:rPr lang="ru-RU" sz="2800" dirty="0" smtClean="0">
                <a:latin typeface="Times New Roman"/>
                <a:ea typeface="Times New Roman"/>
              </a:rPr>
              <a:t>.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4841" y="1568023"/>
            <a:ext cx="6807700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tabLst>
                <a:tab pos="408940" algn="l"/>
              </a:tabLst>
            </a:pPr>
            <a:r>
              <a:rPr lang="ru-RU" sz="3200" b="1" dirty="0" smtClean="0">
                <a:latin typeface="Georgia" pitchFamily="18" charset="0"/>
              </a:rPr>
              <a:t>Вопрос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 Какая лесная птица считается самой болтливой?</a:t>
            </a:r>
            <a:r>
              <a:rPr lang="ru-RU" sz="3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endParaRPr lang="ru-RU" sz="3200" b="1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24032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ЛЕСНЫЕ ВОПРОСЫ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78691" y="4567860"/>
            <a:ext cx="1296144" cy="20034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57"/>
            <a:ext cx="9168952" cy="686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07400" y="2831816"/>
            <a:ext cx="3638208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i="1" dirty="0">
                <a:latin typeface="Georgia" pitchFamily="18" charset="0"/>
              </a:rPr>
              <a:t>О</a:t>
            </a:r>
            <a:r>
              <a:rPr lang="ru-RU" sz="2800" b="1" i="1" dirty="0" smtClean="0">
                <a:latin typeface="Georgia" pitchFamily="18" charset="0"/>
              </a:rPr>
              <a:t>твет: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Берёза</a:t>
            </a:r>
            <a:endParaRPr lang="ru-RU" sz="2800" b="1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367644" y="1490730"/>
            <a:ext cx="630070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tabLst>
                <a:tab pos="408940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Вопрос: Какое дерево даёт нам сок?</a:t>
            </a:r>
            <a:r>
              <a:rPr lang="ru-RU" sz="2800" dirty="0" smtClean="0">
                <a:latin typeface="Georgia" pitchFamily="18" charset="0"/>
              </a:rPr>
              <a:t> </a:t>
            </a:r>
            <a:endParaRPr lang="ru-RU" sz="2400" b="1" i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7644" y="30470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2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rgbClr val="1F497D">
                        <a:lumMod val="7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ЛЕСНЫЕ ВОПРОСЫ </a:t>
            </a:r>
            <a:endParaRPr lang="ru-RU" sz="2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rgbClr val="1F497D">
                      <a:lumMod val="7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93299" y="4505768"/>
            <a:ext cx="1368152" cy="21147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883</Words>
  <Application>Microsoft Office PowerPoint</Application>
  <PresentationFormat>Экран (4:3)</PresentationFormat>
  <Paragraphs>273</Paragraphs>
  <Slides>47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5" baseType="lpstr">
      <vt:lpstr>BatangChe</vt:lpstr>
      <vt:lpstr>Arial</vt:lpstr>
      <vt:lpstr>Arial Black</vt:lpstr>
      <vt:lpstr>Calibri</vt:lpstr>
      <vt:lpstr>Georgia</vt:lpstr>
      <vt:lpstr>Segoe UI Semibold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76</cp:revision>
  <dcterms:created xsi:type="dcterms:W3CDTF">2014-01-06T16:00:12Z</dcterms:created>
  <dcterms:modified xsi:type="dcterms:W3CDTF">2024-10-23T06:25:36Z</dcterms:modified>
</cp:coreProperties>
</file>