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349" r:id="rId2"/>
    <p:sldId id="342" r:id="rId3"/>
    <p:sldId id="267" r:id="rId4"/>
    <p:sldId id="388" r:id="rId5"/>
    <p:sldId id="278" r:id="rId6"/>
    <p:sldId id="279" r:id="rId7"/>
    <p:sldId id="382" r:id="rId8"/>
    <p:sldId id="384" r:id="rId9"/>
    <p:sldId id="386" r:id="rId10"/>
    <p:sldId id="282" r:id="rId11"/>
    <p:sldId id="301" r:id="rId12"/>
    <p:sldId id="379" r:id="rId13"/>
    <p:sldId id="303" r:id="rId14"/>
    <p:sldId id="380" r:id="rId15"/>
    <p:sldId id="284" r:id="rId16"/>
    <p:sldId id="389" r:id="rId17"/>
    <p:sldId id="311" r:id="rId18"/>
    <p:sldId id="390" r:id="rId19"/>
    <p:sldId id="307" r:id="rId20"/>
    <p:sldId id="310" r:id="rId21"/>
    <p:sldId id="387" r:id="rId22"/>
    <p:sldId id="316" r:id="rId23"/>
    <p:sldId id="363" r:id="rId24"/>
    <p:sldId id="391" r:id="rId25"/>
    <p:sldId id="366" r:id="rId26"/>
    <p:sldId id="367" r:id="rId27"/>
    <p:sldId id="368" r:id="rId28"/>
    <p:sldId id="369" r:id="rId29"/>
    <p:sldId id="371" r:id="rId30"/>
    <p:sldId id="370" r:id="rId31"/>
    <p:sldId id="344" r:id="rId32"/>
    <p:sldId id="345" r:id="rId33"/>
    <p:sldId id="257" r:id="rId34"/>
    <p:sldId id="326" r:id="rId35"/>
    <p:sldId id="327" r:id="rId36"/>
    <p:sldId id="328" r:id="rId37"/>
    <p:sldId id="329" r:id="rId38"/>
    <p:sldId id="330" r:id="rId39"/>
    <p:sldId id="331" r:id="rId40"/>
    <p:sldId id="332" r:id="rId41"/>
    <p:sldId id="333" r:id="rId42"/>
    <p:sldId id="334" r:id="rId43"/>
    <p:sldId id="335" r:id="rId44"/>
    <p:sldId id="336" r:id="rId45"/>
    <p:sldId id="337" r:id="rId46"/>
    <p:sldId id="338" r:id="rId47"/>
    <p:sldId id="339" r:id="rId48"/>
    <p:sldId id="340" r:id="rId49"/>
    <p:sldId id="351" r:id="rId50"/>
    <p:sldId id="353" r:id="rId51"/>
    <p:sldId id="354" r:id="rId52"/>
    <p:sldId id="372" r:id="rId53"/>
    <p:sldId id="373" r:id="rId54"/>
    <p:sldId id="374" r:id="rId55"/>
    <p:sldId id="352" r:id="rId56"/>
    <p:sldId id="355" r:id="rId57"/>
    <p:sldId id="356" r:id="rId58"/>
    <p:sldId id="357" r:id="rId59"/>
    <p:sldId id="360" r:id="rId60"/>
    <p:sldId id="361" r:id="rId61"/>
    <p:sldId id="362" r:id="rId62"/>
    <p:sldId id="375" r:id="rId63"/>
    <p:sldId id="376" r:id="rId64"/>
    <p:sldId id="358" r:id="rId65"/>
    <p:sldId id="359" r:id="rId66"/>
    <p:sldId id="377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CCFFFF"/>
    <a:srgbClr val="003A00"/>
    <a:srgbClr val="006600"/>
    <a:srgbClr val="339933"/>
    <a:srgbClr val="B6DF89"/>
    <a:srgbClr val="87E278"/>
    <a:srgbClr val="A1FE5C"/>
    <a:srgbClr val="5BFF5B"/>
    <a:srgbClr val="D2A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68" autoAdjust="0"/>
    <p:restoredTop sz="94660"/>
  </p:normalViewPr>
  <p:slideViewPr>
    <p:cSldViewPr>
      <p:cViewPr varScale="1">
        <p:scale>
          <a:sx n="70" d="100"/>
          <a:sy n="70" d="100"/>
        </p:scale>
        <p:origin x="-10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7D701-84E2-44D8-87B3-23F4684C6629}" type="datetimeFigureOut">
              <a:rPr lang="ru-RU" smtClean="0"/>
              <a:pPr/>
              <a:t>02.12.2015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3A0E96-0A06-4B1D-B5C1-3D9DDC34F9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821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EEA50-BE81-4658-A816-A49FC0D04CE0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56626-3A28-48E5-AFB0-2090D69799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EEA50-BE81-4658-A816-A49FC0D04CE0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56626-3A28-48E5-AFB0-2090D69799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EEA50-BE81-4658-A816-A49FC0D04CE0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56626-3A28-48E5-AFB0-2090D69799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EEA50-BE81-4658-A816-A49FC0D04CE0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56626-3A28-48E5-AFB0-2090D69799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EEA50-BE81-4658-A816-A49FC0D04CE0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56626-3A28-48E5-AFB0-2090D69799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EEA50-BE81-4658-A816-A49FC0D04CE0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56626-3A28-48E5-AFB0-2090D69799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EEA50-BE81-4658-A816-A49FC0D04CE0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56626-3A28-48E5-AFB0-2090D69799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EEA50-BE81-4658-A816-A49FC0D04CE0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56626-3A28-48E5-AFB0-2090D69799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EEA50-BE81-4658-A816-A49FC0D04CE0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56626-3A28-48E5-AFB0-2090D69799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EEA50-BE81-4658-A816-A49FC0D04CE0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56626-3A28-48E5-AFB0-2090D69799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EEA50-BE81-4658-A816-A49FC0D04CE0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56626-3A28-48E5-AFB0-2090D69799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EEA50-BE81-4658-A816-A49FC0D04CE0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56626-3A28-48E5-AFB0-2090D69799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slide" Target="slide62.xml"/><Relationship Id="rId4" Type="http://schemas.openxmlformats.org/officeDocument/2006/relationships/slide" Target="slide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slide" Target="slide32.xml"/><Relationship Id="rId4" Type="http://schemas.openxmlformats.org/officeDocument/2006/relationships/slide" Target="slide5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image" Target="../media/image2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slide" Target="slide3.xml"/><Relationship Id="rId4" Type="http://schemas.openxmlformats.org/officeDocument/2006/relationships/slide" Target="slide6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slide" Target="slide32.xml"/><Relationship Id="rId4" Type="http://schemas.openxmlformats.org/officeDocument/2006/relationships/slide" Target="slide5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image" Target="../media/image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slide" Target="slide3.xml"/><Relationship Id="rId4" Type="http://schemas.openxmlformats.org/officeDocument/2006/relationships/slide" Target="slide6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image" Target="../media/image28.jpg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slide" Target="slide4.xml"/><Relationship Id="rId4" Type="http://schemas.openxmlformats.org/officeDocument/2006/relationships/slide" Target="slide6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image" Target="../media/image3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g"/><Relationship Id="rId5" Type="http://schemas.openxmlformats.org/officeDocument/2006/relationships/slide" Target="slide3.xml"/><Relationship Id="rId4" Type="http://schemas.openxmlformats.org/officeDocument/2006/relationships/slide" Target="slide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microsoft.com/office/2007/relationships/hdphoto" Target="../media/hdphoto1.wdp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slide" Target="slide61.xml"/><Relationship Id="rId4" Type="http://schemas.openxmlformats.org/officeDocument/2006/relationships/slide" Target="slide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37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9.xml"/><Relationship Id="rId4" Type="http://schemas.openxmlformats.org/officeDocument/2006/relationships/slide" Target="slide3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slide" Target="slide58.xml"/><Relationship Id="rId4" Type="http://schemas.openxmlformats.org/officeDocument/2006/relationships/slide" Target="slide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slide" Target="slide32.xml"/><Relationship Id="rId4" Type="http://schemas.openxmlformats.org/officeDocument/2006/relationships/slide" Target="slide5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7" Type="http://schemas.openxmlformats.org/officeDocument/2006/relationships/image" Target="../media/image39.jp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5" Type="http://schemas.openxmlformats.org/officeDocument/2006/relationships/slide" Target="slide15.xml"/><Relationship Id="rId4" Type="http://schemas.openxmlformats.org/officeDocument/2006/relationships/slide" Target="slide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g"/><Relationship Id="rId5" Type="http://schemas.openxmlformats.org/officeDocument/2006/relationships/slide" Target="slide15.xml"/><Relationship Id="rId4" Type="http://schemas.openxmlformats.org/officeDocument/2006/relationships/slide" Target="slide4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4.xml"/><Relationship Id="rId3" Type="http://schemas.openxmlformats.org/officeDocument/2006/relationships/slide" Target="slide4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3.xml"/><Relationship Id="rId9" Type="http://schemas.openxmlformats.org/officeDocument/2006/relationships/slide" Target="slide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4.xml"/><Relationship Id="rId7" Type="http://schemas.openxmlformats.org/officeDocument/2006/relationships/slide" Target="slide17.xml"/><Relationship Id="rId12" Type="http://schemas.openxmlformats.org/officeDocument/2006/relationships/slide" Target="slide2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1.xml"/><Relationship Id="rId5" Type="http://schemas.openxmlformats.org/officeDocument/2006/relationships/slide" Target="slide15.xml"/><Relationship Id="rId10" Type="http://schemas.openxmlformats.org/officeDocument/2006/relationships/slide" Target="slide20.xml"/><Relationship Id="rId4" Type="http://schemas.openxmlformats.org/officeDocument/2006/relationships/slide" Target="slide13.xml"/><Relationship Id="rId9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6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slide" Target="slide61.xml"/><Relationship Id="rId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image" Target="../media/image41.wmf"/><Relationship Id="rId4" Type="http://schemas.openxmlformats.org/officeDocument/2006/relationships/slide" Target="slide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slide" Target="slide2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wmf"/><Relationship Id="rId5" Type="http://schemas.openxmlformats.org/officeDocument/2006/relationships/slide" Target="slide23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9.xml"/><Relationship Id="rId13" Type="http://schemas.openxmlformats.org/officeDocument/2006/relationships/slide" Target="slide46.xml"/><Relationship Id="rId3" Type="http://schemas.openxmlformats.org/officeDocument/2006/relationships/slide" Target="slide36.xml"/><Relationship Id="rId7" Type="http://schemas.openxmlformats.org/officeDocument/2006/relationships/slide" Target="slide38.xml"/><Relationship Id="rId12" Type="http://schemas.openxmlformats.org/officeDocument/2006/relationships/slide" Target="slide42.xml"/><Relationship Id="rId17" Type="http://schemas.openxmlformats.org/officeDocument/2006/relationships/slide" Target="slide44.xml"/><Relationship Id="rId2" Type="http://schemas.openxmlformats.org/officeDocument/2006/relationships/slide" Target="slide33.xml"/><Relationship Id="rId16" Type="http://schemas.openxmlformats.org/officeDocument/2006/relationships/slide" Target="slide4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7.xml"/><Relationship Id="rId11" Type="http://schemas.openxmlformats.org/officeDocument/2006/relationships/slide" Target="slide43.xml"/><Relationship Id="rId5" Type="http://schemas.openxmlformats.org/officeDocument/2006/relationships/slide" Target="slide34.xml"/><Relationship Id="rId15" Type="http://schemas.openxmlformats.org/officeDocument/2006/relationships/slide" Target="slide48.xml"/><Relationship Id="rId10" Type="http://schemas.openxmlformats.org/officeDocument/2006/relationships/slide" Target="slide41.xml"/><Relationship Id="rId4" Type="http://schemas.openxmlformats.org/officeDocument/2006/relationships/slide" Target="slide35.xml"/><Relationship Id="rId9" Type="http://schemas.openxmlformats.org/officeDocument/2006/relationships/slide" Target="slide40.xml"/><Relationship Id="rId14" Type="http://schemas.openxmlformats.org/officeDocument/2006/relationships/slide" Target="slide4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9.xml"/><Relationship Id="rId3" Type="http://schemas.openxmlformats.org/officeDocument/2006/relationships/image" Target="../media/image43.jpeg"/><Relationship Id="rId7" Type="http://schemas.openxmlformats.org/officeDocument/2006/relationships/slide" Target="slide38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7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43.xml"/><Relationship Id="rId3" Type="http://schemas.openxmlformats.org/officeDocument/2006/relationships/image" Target="../media/image43.jpeg"/><Relationship Id="rId7" Type="http://schemas.openxmlformats.org/officeDocument/2006/relationships/slide" Target="slide42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slide" Target="slide25.xml"/><Relationship Id="rId4" Type="http://schemas.openxmlformats.org/officeDocument/2006/relationships/slide" Target="slide23.xml"/><Relationship Id="rId9" Type="http://schemas.openxmlformats.org/officeDocument/2006/relationships/slide" Target="slide4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image" Target="../media/image43.jpeg"/><Relationship Id="rId7" Type="http://schemas.openxmlformats.org/officeDocument/2006/relationships/slide" Target="slide47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6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slide" Target="slide58.xml"/><Relationship Id="rId4" Type="http://schemas.openxmlformats.org/officeDocument/2006/relationships/slide" Target="slide3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slide" Target="slide45.xml"/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4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4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3.xml"/><Relationship Id="rId4" Type="http://schemas.openxmlformats.org/officeDocument/2006/relationships/image" Target="../media/image4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6.wmf"/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image" Target="../media/image4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image" Target="../media/image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slide" Target="slide3.xml"/><Relationship Id="rId4" Type="http://schemas.openxmlformats.org/officeDocument/2006/relationships/slide" Target="slide6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wmf"/><Relationship Id="rId5" Type="http://schemas.openxmlformats.org/officeDocument/2006/relationships/slide" Target="slide32.xml"/><Relationship Id="rId4" Type="http://schemas.openxmlformats.org/officeDocument/2006/relationships/image" Target="../media/image45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wmf"/><Relationship Id="rId5" Type="http://schemas.openxmlformats.org/officeDocument/2006/relationships/slide" Target="slide31.xml"/><Relationship Id="rId4" Type="http://schemas.openxmlformats.org/officeDocument/2006/relationships/slide" Target="slide3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image" Target="../media/image45.wmf"/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1.xml"/><Relationship Id="rId5" Type="http://schemas.openxmlformats.org/officeDocument/2006/relationships/image" Target="../media/image46.wmf"/><Relationship Id="rId4" Type="http://schemas.openxmlformats.org/officeDocument/2006/relationships/slide" Target="slide5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image" Target="../media/image45.wmf"/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1.xml"/><Relationship Id="rId5" Type="http://schemas.openxmlformats.org/officeDocument/2006/relationships/image" Target="../media/image46.wmf"/><Relationship Id="rId4" Type="http://schemas.openxmlformats.org/officeDocument/2006/relationships/slide" Target="slide5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7" Type="http://schemas.openxmlformats.org/officeDocument/2006/relationships/image" Target="../media/image45.wmf"/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1.xml"/><Relationship Id="rId5" Type="http://schemas.openxmlformats.org/officeDocument/2006/relationships/image" Target="../media/image46.wmf"/><Relationship Id="rId4" Type="http://schemas.openxmlformats.org/officeDocument/2006/relationships/slide" Target="slide3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slide" Target="slide3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image" Target="../media/image48.wmf"/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5.xml"/><Relationship Id="rId5" Type="http://schemas.openxmlformats.org/officeDocument/2006/relationships/image" Target="../media/image47.wmf"/><Relationship Id="rId4" Type="http://schemas.openxmlformats.org/officeDocument/2006/relationships/slide" Target="slide3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image" Target="../media/image48.wmf"/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5.xml"/><Relationship Id="rId5" Type="http://schemas.openxmlformats.org/officeDocument/2006/relationships/image" Target="../media/image47.wmf"/><Relationship Id="rId4" Type="http://schemas.openxmlformats.org/officeDocument/2006/relationships/slide" Target="slide3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slide" Target="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wmf"/><Relationship Id="rId5" Type="http://schemas.openxmlformats.org/officeDocument/2006/relationships/slide" Target="slide64.xml"/><Relationship Id="rId4" Type="http://schemas.openxmlformats.org/officeDocument/2006/relationships/slide" Target="slide3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7" Type="http://schemas.openxmlformats.org/officeDocument/2006/relationships/image" Target="../media/image49.wmf"/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8.xml"/><Relationship Id="rId5" Type="http://schemas.openxmlformats.org/officeDocument/2006/relationships/slide" Target="slide65.xml"/><Relationship Id="rId4" Type="http://schemas.openxmlformats.org/officeDocument/2006/relationships/slide" Target="slide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slide" Target="slide6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7" Type="http://schemas.openxmlformats.org/officeDocument/2006/relationships/image" Target="../media/image49.wmf"/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8.xml"/><Relationship Id="rId5" Type="http://schemas.openxmlformats.org/officeDocument/2006/relationships/slide" Target="slide31.xml"/><Relationship Id="rId4" Type="http://schemas.openxmlformats.org/officeDocument/2006/relationships/slide" Target="slide3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7" Type="http://schemas.openxmlformats.org/officeDocument/2006/relationships/image" Target="../media/image49.wmf"/><Relationship Id="rId2" Type="http://schemas.openxmlformats.org/officeDocument/2006/relationships/slide" Target="slide6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8.xml"/><Relationship Id="rId5" Type="http://schemas.openxmlformats.org/officeDocument/2006/relationships/slide" Target="slide31.xml"/><Relationship Id="rId4" Type="http://schemas.openxmlformats.org/officeDocument/2006/relationships/slide" Target="slide3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7" Type="http://schemas.openxmlformats.org/officeDocument/2006/relationships/image" Target="../media/image49.wmf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8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image" Target="../media/image50.wmf"/><Relationship Id="rId7" Type="http://schemas.openxmlformats.org/officeDocument/2006/relationships/slide" Target="slide58.xml"/><Relationship Id="rId2" Type="http://schemas.openxmlformats.org/officeDocument/2006/relationships/slide" Target="slide6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4.xml"/><Relationship Id="rId5" Type="http://schemas.openxmlformats.org/officeDocument/2006/relationships/slide" Target="slide32.xml"/><Relationship Id="rId4" Type="http://schemas.openxmlformats.org/officeDocument/2006/relationships/slide" Target="slide4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slide" Target="slide3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7" Type="http://schemas.openxmlformats.org/officeDocument/2006/relationships/image" Target="../media/image52.wmf"/><Relationship Id="rId2" Type="http://schemas.openxmlformats.org/officeDocument/2006/relationships/slide" Target="slide6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4.xml"/><Relationship Id="rId5" Type="http://schemas.openxmlformats.org/officeDocument/2006/relationships/image" Target="../media/image51.wmf"/><Relationship Id="rId4" Type="http://schemas.openxmlformats.org/officeDocument/2006/relationships/slide" Target="slide3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slide" Target="slide5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slide" Target="slide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slide" Target="slide31.xml"/><Relationship Id="rId4" Type="http://schemas.openxmlformats.org/officeDocument/2006/relationships/slide" Target="slide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4834" y="714356"/>
            <a:ext cx="7727606" cy="4298820"/>
          </a:xfrm>
        </p:spPr>
        <p:txBody>
          <a:bodyPr>
            <a:noAutofit/>
          </a:bodyPr>
          <a:lstStyle/>
          <a:p>
            <a:pPr algn="l"/>
            <a:r>
              <a:rPr lang="ru-RU" sz="6600" u="sng" dirty="0" smtClean="0">
                <a:solidFill>
                  <a:srgbClr val="006600"/>
                </a:solidFill>
                <a:latin typeface="Arial Black" pitchFamily="34" charset="0"/>
              </a:rPr>
              <a:t>Соседи </a:t>
            </a:r>
            <a:br>
              <a:rPr lang="ru-RU" sz="6600" u="sng" dirty="0" smtClean="0">
                <a:solidFill>
                  <a:srgbClr val="006600"/>
                </a:solidFill>
                <a:latin typeface="Arial Black" pitchFamily="34" charset="0"/>
              </a:rPr>
            </a:br>
            <a:r>
              <a:rPr lang="ru-RU" sz="6600" dirty="0" smtClean="0">
                <a:solidFill>
                  <a:srgbClr val="006600"/>
                </a:solidFill>
                <a:latin typeface="Arial Black" pitchFamily="34" charset="0"/>
              </a:rPr>
              <a:t>      </a:t>
            </a:r>
            <a:r>
              <a:rPr lang="ru-RU" sz="6600" u="sng" dirty="0" smtClean="0">
                <a:solidFill>
                  <a:srgbClr val="006600"/>
                </a:solidFill>
                <a:latin typeface="Arial Black" pitchFamily="34" charset="0"/>
              </a:rPr>
              <a:t>по планете</a:t>
            </a:r>
            <a:endParaRPr lang="en-US" sz="6600" u="sng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4365104"/>
            <a:ext cx="4824536" cy="2232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glow rad="127000">
                    <a:srgbClr val="003A00">
                      <a:alpha val="37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  <a:cs typeface="Arial" pitchFamily="34" charset="0"/>
              </a:rPr>
              <a:t>Эзерих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glow rad="127000">
                    <a:srgbClr val="003A00">
                      <a:alpha val="37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  <a:cs typeface="Arial" pitchFamily="34" charset="0"/>
              </a:rPr>
              <a:t> Лада Александровна 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glow rad="127000">
                    <a:srgbClr val="003A00">
                      <a:alpha val="37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  <a:r>
              <a:rPr lang="ru-RU" sz="1600" b="1" spc="150" dirty="0" smtClean="0">
                <a:ln w="11430"/>
                <a:solidFill>
                  <a:srgbClr val="F8F8F8"/>
                </a:solidFill>
                <a:effectLst>
                  <a:glow rad="127000">
                    <a:srgbClr val="003A00">
                      <a:alpha val="37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педагог дополнительного образования МБОУ ДОД «Дворец творчества детей и молодёжи имени </a:t>
            </a:r>
            <a:r>
              <a:rPr lang="ru-RU" sz="1600" b="1" spc="150" dirty="0" err="1" smtClean="0">
                <a:ln w="11430"/>
                <a:solidFill>
                  <a:srgbClr val="F8F8F8"/>
                </a:solidFill>
                <a:effectLst>
                  <a:glow rad="127000">
                    <a:srgbClr val="003A00">
                      <a:alpha val="37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Добробабиной</a:t>
            </a:r>
            <a:r>
              <a:rPr lang="ru-RU" sz="1600" b="1" spc="150" dirty="0" smtClean="0">
                <a:ln w="11430"/>
                <a:solidFill>
                  <a:srgbClr val="F8F8F8"/>
                </a:solidFill>
                <a:effectLst>
                  <a:glow rad="127000">
                    <a:srgbClr val="003A00">
                      <a:alpha val="37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 А. П. города Белово»</a:t>
            </a:r>
            <a:endParaRPr lang="ru-RU" sz="1600" b="1" spc="150" dirty="0">
              <a:ln w="11430"/>
              <a:solidFill>
                <a:srgbClr val="F8F8F8"/>
              </a:solidFill>
              <a:effectLst>
                <a:glow rad="127000">
                  <a:srgbClr val="003A00">
                    <a:alpha val="37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на всё (online-audio-convert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6353670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785786" y="1428736"/>
            <a:ext cx="3286148" cy="257176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429124" y="3357562"/>
            <a:ext cx="4214810" cy="2071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мхом сфагнумом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 и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клюквой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 корни которой по мере роста мха погружается всё глубже в болото называются…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714876" y="642918"/>
            <a:ext cx="3714776" cy="2571768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D16901"/>
                </a:solidFill>
              </a:rPr>
              <a:t>8</a:t>
            </a:r>
            <a:endParaRPr lang="en-US" sz="3200" b="1" dirty="0">
              <a:solidFill>
                <a:srgbClr val="D1690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785786" y="1428736"/>
            <a:ext cx="3286148" cy="257176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357686" y="3571876"/>
            <a:ext cx="4429124" cy="1500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берёзой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 и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подберёзовиком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,  который может жить только в лесах где есть берёза называются…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714876" y="642918"/>
            <a:ext cx="3714776" cy="2571768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D16901"/>
                </a:solidFill>
              </a:rPr>
              <a:t>9</a:t>
            </a:r>
            <a:endParaRPr lang="en-US" sz="3200" b="1" dirty="0">
              <a:solidFill>
                <a:srgbClr val="D1690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95536" y="4077072"/>
            <a:ext cx="842493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барсуком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и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земляным червём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, который служит барсуку пищей, называются 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714348" y="5304058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D16901"/>
                </a:solidFill>
              </a:rPr>
              <a:t>10</a:t>
            </a:r>
            <a:endParaRPr lang="en-US" sz="3200" b="1" dirty="0">
              <a:solidFill>
                <a:srgbClr val="D16901"/>
              </a:solidFill>
            </a:endParaRPr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>
            <a:off x="550466" y="546929"/>
            <a:ext cx="5461694" cy="3098095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643570" y="1772816"/>
            <a:ext cx="2921548" cy="216024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5141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642910" y="500042"/>
            <a:ext cx="3714776" cy="4071966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714876" y="3714752"/>
            <a:ext cx="3929058" cy="1500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сосной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 и селящимся в сосновых лесах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маслёнком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называются…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929190" y="500042"/>
            <a:ext cx="3429024" cy="2643206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D16901"/>
                </a:solidFill>
              </a:rPr>
              <a:t>11</a:t>
            </a:r>
            <a:endParaRPr lang="en-US" sz="3200" b="1" dirty="0">
              <a:solidFill>
                <a:srgbClr val="D16901"/>
              </a:solidFill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642910" y="4077072"/>
            <a:ext cx="817756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сурком,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 питающимся травами и семенами и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мятликом луговым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  называются 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714348" y="5304058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D16901"/>
                </a:solidFill>
              </a:rPr>
              <a:t>12</a:t>
            </a:r>
            <a:endParaRPr lang="en-US" sz="3200" b="1" dirty="0">
              <a:solidFill>
                <a:srgbClr val="D16901"/>
              </a:solidFill>
            </a:endParaRPr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>
            <a:off x="766490" y="546929"/>
            <a:ext cx="4453582" cy="3098095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4572000" y="1268760"/>
            <a:ext cx="3960440" cy="2808312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5141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1071538" y="4071942"/>
            <a:ext cx="7572396" cy="9412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</a:p>
          <a:p>
            <a:pPr algn="r"/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самкой комара,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и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оленем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называются…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714348" y="523205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D16901"/>
                </a:solidFill>
              </a:rPr>
              <a:t>13</a:t>
            </a:r>
            <a:endParaRPr lang="en-US" sz="3200" b="1" dirty="0">
              <a:solidFill>
                <a:srgbClr val="D16901"/>
              </a:solidFill>
            </a:endParaRPr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>
            <a:off x="3275856" y="548680"/>
            <a:ext cx="5368078" cy="3523262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Прямоугольник 14">
            <a:hlinkClick r:id="rId5" action="ppaction://hlinksldjump"/>
          </p:cNvPr>
          <p:cNvSpPr/>
          <p:nvPr/>
        </p:nvSpPr>
        <p:spPr>
          <a:xfrm>
            <a:off x="770149" y="1207438"/>
            <a:ext cx="3194628" cy="2214578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642910" y="4077072"/>
            <a:ext cx="800102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северным оленем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и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ягелем,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который служит пищей оленя называются 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714348" y="5304058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D16901"/>
                </a:solidFill>
              </a:rPr>
              <a:t>14</a:t>
            </a:r>
            <a:endParaRPr lang="en-US" sz="3200" b="1" dirty="0">
              <a:solidFill>
                <a:srgbClr val="D16901"/>
              </a:solidFill>
            </a:endParaRPr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>
            <a:off x="550466" y="546929"/>
            <a:ext cx="5461694" cy="3098095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643570" y="1772816"/>
            <a:ext cx="2921548" cy="216024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112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642910" y="500042"/>
            <a:ext cx="3714776" cy="292895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642910" y="3714752"/>
            <a:ext cx="8001024" cy="1500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</a:t>
            </a:r>
          </a:p>
          <a:p>
            <a:pPr algn="ctr"/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между травоядной 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косулей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  и 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травой 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называются…</a:t>
            </a:r>
            <a:endParaRPr lang="en-US" sz="24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572000" y="500042"/>
            <a:ext cx="3857652" cy="2928958"/>
          </a:xfrm>
          <a:prstGeom prst="rect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063" r="-13177"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D16901"/>
                </a:solidFill>
              </a:rPr>
              <a:t>15</a:t>
            </a:r>
            <a:endParaRPr lang="en-US" sz="3200" b="1" dirty="0">
              <a:solidFill>
                <a:srgbClr val="D1690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642910" y="571480"/>
            <a:ext cx="7929618" cy="3357586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642910" y="3929066"/>
            <a:ext cx="7858180" cy="11430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самцами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 оленя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  </a:t>
            </a:r>
          </a:p>
          <a:p>
            <a:pPr algn="ctr"/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называются…</a:t>
            </a:r>
            <a:endParaRPr lang="en-US" sz="24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3286116" y="592933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5143504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D16901"/>
                </a:solidFill>
              </a:rPr>
              <a:t>16</a:t>
            </a:r>
            <a:endParaRPr lang="en-US" sz="3200" b="1" dirty="0">
              <a:solidFill>
                <a:srgbClr val="D169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655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785786" y="500042"/>
            <a:ext cx="3214710" cy="4143404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572000" y="3500438"/>
            <a:ext cx="3929058" cy="1500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морковью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и растущими на грядке 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дикими видами растений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называются…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714876" y="500042"/>
            <a:ext cx="3643338" cy="2643206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D16901"/>
                </a:solidFill>
              </a:rPr>
              <a:t>17</a:t>
            </a:r>
            <a:endParaRPr lang="en-US" sz="3200" b="1" dirty="0">
              <a:solidFill>
                <a:srgbClr val="D1690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571604" y="1071546"/>
            <a:ext cx="6000792" cy="39290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        Ни одно живое существо на нашей Земле не живёт изолированно от остальных.      </a:t>
            </a:r>
          </a:p>
          <a:p>
            <a:pPr algn="just"/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        Приглашаю тебя проверить, что тебе известно о твоих соседях по планете. </a:t>
            </a:r>
          </a:p>
          <a:p>
            <a:pPr algn="just"/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        Может тебе повезёт узнать что-то новенькое. Тебе откроется ещё один уголок  Т</a:t>
            </a:r>
            <a:r>
              <a:rPr lang="en-US" sz="2400" b="1" dirty="0" err="1" smtClean="0">
                <a:solidFill>
                  <a:srgbClr val="003A00"/>
                </a:solidFill>
                <a:latin typeface="Arial Black" pitchFamily="34" charset="0"/>
              </a:rPr>
              <a:t>erra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 </a:t>
            </a:r>
            <a:r>
              <a:rPr lang="en-US" sz="2400" b="1" dirty="0" err="1" smtClean="0">
                <a:solidFill>
                  <a:srgbClr val="003A00"/>
                </a:solidFill>
                <a:latin typeface="Arial Black" pitchFamily="34" charset="0"/>
              </a:rPr>
              <a:t>inkognita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.</a:t>
            </a:r>
          </a:p>
          <a:p>
            <a:pPr algn="just"/>
            <a:endParaRPr lang="en-US" sz="24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5000636"/>
            <a:ext cx="6715172" cy="12144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339933"/>
                </a:solidFill>
                <a:latin typeface="Arial Black" pitchFamily="34" charset="0"/>
              </a:rPr>
              <a:t>УСПЕХА !</a:t>
            </a:r>
            <a:endParaRPr lang="en-US" sz="3600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642910" y="500042"/>
            <a:ext cx="3929090" cy="292895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4504"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642910" y="3714752"/>
            <a:ext cx="8001024" cy="12264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совой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  и 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личинками жука навозника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  называются…</a:t>
            </a:r>
            <a:endParaRPr lang="en-US" sz="24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860032" y="500042"/>
            <a:ext cx="3712496" cy="2928958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D16901"/>
                </a:solidFill>
              </a:rPr>
              <a:t>18</a:t>
            </a:r>
            <a:endParaRPr lang="en-US" sz="3200" b="1" dirty="0">
              <a:solidFill>
                <a:srgbClr val="D1690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785786" y="4365104"/>
            <a:ext cx="7929586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пчелой,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которая может питаться только нектаром и пыльцой и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липой,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не способной к самоопылению , называются…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714348" y="550070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2786050" y="6143644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5643570" y="571501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114344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D16901"/>
                </a:solidFill>
              </a:rPr>
              <a:t>19</a:t>
            </a:r>
            <a:endParaRPr lang="en-US" sz="3200" b="1" dirty="0">
              <a:solidFill>
                <a:srgbClr val="D16901"/>
              </a:solidFill>
            </a:endParaRPr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>
            <a:off x="857256" y="476672"/>
            <a:ext cx="4939482" cy="3672408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 flipH="1">
            <a:off x="4427984" y="1026992"/>
            <a:ext cx="3608743" cy="2571768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7594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23528" y="4221088"/>
            <a:ext cx="87129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между 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шмелём 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и 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клевером, 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который может опыляться только шмелём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, 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называются…</a:t>
            </a:r>
            <a:endParaRPr lang="en-US" sz="24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D16901"/>
                </a:solidFill>
              </a:rPr>
              <a:t>20</a:t>
            </a:r>
            <a:endParaRPr lang="en-US" sz="3200" b="1" dirty="0">
              <a:solidFill>
                <a:srgbClr val="D16901"/>
              </a:solidFill>
            </a:endParaRP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1997496" y="348046"/>
            <a:ext cx="4806752" cy="3368986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1571604" y="428604"/>
            <a:ext cx="5786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6600"/>
                </a:solidFill>
                <a:latin typeface="Arial Black" pitchFamily="34" charset="0"/>
              </a:rPr>
              <a:t>ПЕРЕЙТИ К СЛАЙДУ…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2" name="Скругленный прямоугольник 1">
            <a:hlinkClick r:id="rId3" action="ppaction://hlinksldjump"/>
          </p:cNvPr>
          <p:cNvSpPr/>
          <p:nvPr/>
        </p:nvSpPr>
        <p:spPr>
          <a:xfrm>
            <a:off x="539552" y="1651577"/>
            <a:ext cx="674196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                                 СИНИЦА И ВОРОБЕЙ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>
            <a:hlinkClick r:id="rId4" action="ppaction://hlinksldjump"/>
          </p:cNvPr>
          <p:cNvSpPr/>
          <p:nvPr/>
        </p:nvSpPr>
        <p:spPr>
          <a:xfrm>
            <a:off x="539552" y="1115126"/>
            <a:ext cx="674196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                                    СОЛОВЕЙ И КОМАР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Скругленный прямоугольник 34">
            <a:hlinkClick r:id="rId5" action="ppaction://hlinksldjump"/>
          </p:cNvPr>
          <p:cNvSpPr/>
          <p:nvPr/>
        </p:nvSpPr>
        <p:spPr>
          <a:xfrm>
            <a:off x="539552" y="2188028"/>
            <a:ext cx="674196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                                     ЩУКА И ЩУРЁНОК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>
            <a:hlinkClick r:id="rId6" action="ppaction://hlinksldjump"/>
          </p:cNvPr>
          <p:cNvSpPr/>
          <p:nvPr/>
        </p:nvSpPr>
        <p:spPr>
          <a:xfrm>
            <a:off x="539552" y="2724479"/>
            <a:ext cx="674196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                                      РОСЯНКА И МУХА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>
            <a:hlinkClick r:id="rId7" action="ppaction://hlinksldjump"/>
          </p:cNvPr>
          <p:cNvSpPr/>
          <p:nvPr/>
        </p:nvSpPr>
        <p:spPr>
          <a:xfrm>
            <a:off x="539552" y="3260930"/>
            <a:ext cx="674196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                                           ЗАЯЦ И МАРАЛ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Скругленный прямоугольник 37">
            <a:hlinkClick r:id="rId8" action="ppaction://hlinksldjump"/>
          </p:cNvPr>
          <p:cNvSpPr/>
          <p:nvPr/>
        </p:nvSpPr>
        <p:spPr>
          <a:xfrm>
            <a:off x="539552" y="3797381"/>
            <a:ext cx="674196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                                          СОРОКА И ВОЛК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Скругленный прямоугольник 38">
            <a:hlinkClick r:id="rId9" action="ppaction://hlinksldjump"/>
          </p:cNvPr>
          <p:cNvSpPr/>
          <p:nvPr/>
        </p:nvSpPr>
        <p:spPr>
          <a:xfrm>
            <a:off x="539552" y="4333832"/>
            <a:ext cx="674196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                                           ВОЛК И ОСИНА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Скругленный прямоугольник 39">
            <a:hlinkClick r:id="rId10" action="ppaction://hlinksldjump"/>
          </p:cNvPr>
          <p:cNvSpPr/>
          <p:nvPr/>
        </p:nvSpPr>
        <p:spPr>
          <a:xfrm>
            <a:off x="539552" y="4870283"/>
            <a:ext cx="674196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                                           МОХ И КЛЮКВА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Скругленный прямоугольник 40">
            <a:hlinkClick r:id="rId11" action="ppaction://hlinksldjump"/>
          </p:cNvPr>
          <p:cNvSpPr/>
          <p:nvPr/>
        </p:nvSpPr>
        <p:spPr>
          <a:xfrm>
            <a:off x="539552" y="5406734"/>
            <a:ext cx="674196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                      БЕРЁЗА И ПОДБЕРЁЗОВИК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Скругленный прямоугольник 41">
            <a:hlinkClick r:id="rId12" action="ppaction://hlinksldjump"/>
          </p:cNvPr>
          <p:cNvSpPr/>
          <p:nvPr/>
        </p:nvSpPr>
        <p:spPr>
          <a:xfrm>
            <a:off x="539552" y="5943185"/>
            <a:ext cx="674196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                                     БАРСУК И ЧЕРВЯК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Штриховая стрелка вправо 42">
            <a:hlinkClick r:id="rId13" action="ppaction://hlinksldjump"/>
          </p:cNvPr>
          <p:cNvSpPr/>
          <p:nvPr/>
        </p:nvSpPr>
        <p:spPr>
          <a:xfrm rot="5400000">
            <a:off x="7179487" y="4679165"/>
            <a:ext cx="2357454" cy="1000132"/>
          </a:xfrm>
          <a:prstGeom prst="stripedRightArrow">
            <a:avLst>
              <a:gd name="adj1" fmla="val 47230"/>
              <a:gd name="adj2" fmla="val 50000"/>
            </a:avLst>
          </a:prstGeom>
          <a:solidFill>
            <a:srgbClr val="D2A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Прямоугольник 43"/>
          <p:cNvSpPr/>
          <p:nvPr/>
        </p:nvSpPr>
        <p:spPr>
          <a:xfrm>
            <a:off x="8179619" y="4214818"/>
            <a:ext cx="35719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далее</a:t>
            </a:r>
            <a:endParaRPr lang="en-US" sz="2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hlinkClick r:id="rId2" action="ppaction://hlinksldjump"/>
          </p:cNvPr>
          <p:cNvSpPr txBox="1"/>
          <p:nvPr/>
        </p:nvSpPr>
        <p:spPr>
          <a:xfrm>
            <a:off x="1571604" y="428604"/>
            <a:ext cx="5786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6600"/>
                </a:solidFill>
                <a:latin typeface="Arial Black" pitchFamily="34" charset="0"/>
              </a:rPr>
              <a:t>ПЕРЕЙТИ К СЛАЙДУ…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611560" y="1651577"/>
            <a:ext cx="784887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                                                   СУРОК И МЯТЛИК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>
            <a:hlinkClick r:id="rId4" action="ppaction://hlinksldjump"/>
          </p:cNvPr>
          <p:cNvSpPr/>
          <p:nvPr/>
        </p:nvSpPr>
        <p:spPr>
          <a:xfrm>
            <a:off x="611560" y="1115126"/>
            <a:ext cx="784887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11                                             МАСЛЁНОК И СОСНА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>
            <a:hlinkClick r:id="rId5" action="ppaction://hlinksldjump"/>
          </p:cNvPr>
          <p:cNvSpPr/>
          <p:nvPr/>
        </p:nvSpPr>
        <p:spPr>
          <a:xfrm>
            <a:off x="611560" y="2188028"/>
            <a:ext cx="784887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13                                                    ОЛЕНЬ И КОМАР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>
            <a:hlinkClick r:id="rId6" action="ppaction://hlinksldjump"/>
          </p:cNvPr>
          <p:cNvSpPr/>
          <p:nvPr/>
        </p:nvSpPr>
        <p:spPr>
          <a:xfrm>
            <a:off x="611560" y="2724479"/>
            <a:ext cx="784887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                                                    ОЛЕНЬ И ЯГЕЛЬ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>
            <a:hlinkClick r:id="rId7" action="ppaction://hlinksldjump"/>
          </p:cNvPr>
          <p:cNvSpPr/>
          <p:nvPr/>
        </p:nvSpPr>
        <p:spPr>
          <a:xfrm>
            <a:off x="611560" y="3260930"/>
            <a:ext cx="784887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15                                                  КОСУЛЯ И ТРАВА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>
            <a:hlinkClick r:id="rId8" action="ppaction://hlinksldjump"/>
          </p:cNvPr>
          <p:cNvSpPr/>
          <p:nvPr/>
        </p:nvSpPr>
        <p:spPr>
          <a:xfrm>
            <a:off x="611560" y="3797381"/>
            <a:ext cx="784887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16                                                  ОЛЕНЬ И ОЛЕНЬ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>
            <a:hlinkClick r:id="rId9" action="ppaction://hlinksldjump"/>
          </p:cNvPr>
          <p:cNvSpPr/>
          <p:nvPr/>
        </p:nvSpPr>
        <p:spPr>
          <a:xfrm>
            <a:off x="611560" y="4333832"/>
            <a:ext cx="784887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17                                       МОРКОВЬ И СОРНЯКИ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>
            <a:hlinkClick r:id="rId10" action="ppaction://hlinksldjump"/>
          </p:cNvPr>
          <p:cNvSpPr/>
          <p:nvPr/>
        </p:nvSpPr>
        <p:spPr>
          <a:xfrm>
            <a:off x="611560" y="4870283"/>
            <a:ext cx="784887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18                                     СОВА И ЖУК НАВОЗНИК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>
            <a:hlinkClick r:id="rId11" action="ppaction://hlinksldjump"/>
          </p:cNvPr>
          <p:cNvSpPr/>
          <p:nvPr/>
        </p:nvSpPr>
        <p:spPr>
          <a:xfrm>
            <a:off x="611560" y="5406734"/>
            <a:ext cx="784887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                                                      ЛИПА И ПЧЕЛА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>
            <a:hlinkClick r:id="rId12" action="ppaction://hlinksldjump"/>
          </p:cNvPr>
          <p:cNvSpPr/>
          <p:nvPr/>
        </p:nvSpPr>
        <p:spPr>
          <a:xfrm>
            <a:off x="611560" y="5943185"/>
            <a:ext cx="7848872" cy="486211"/>
          </a:xfrm>
          <a:prstGeom prst="roundRect">
            <a:avLst>
              <a:gd name="adj" fmla="val 4444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                                               ШМЕЛЬ И КЛЕВЕР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3577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7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906494"/>
            <a:ext cx="7366119" cy="230832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extrusionH="25400" contourW="8890" prstMaterial="plastic">
              <a:bevelT w="146050" h="1333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ИГРА </a:t>
            </a:r>
            <a:r>
              <a:rPr lang="en-US" sz="4800" b="1" cap="none" spc="0" dirty="0" smtClean="0">
                <a:ln w="11430"/>
                <a:solidFill>
                  <a:srgbClr val="FF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  </a:t>
            </a:r>
            <a:r>
              <a:rPr lang="ru-RU" sz="4800" b="1" cap="none" spc="0" dirty="0" smtClean="0">
                <a:ln w="11430"/>
                <a:solidFill>
                  <a:srgbClr val="FF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ЗАКОНЧЕНА,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FF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ЖИЗНЬ 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FF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ПРОДОЛЖАЕТСЯ!!!</a:t>
            </a:r>
            <a:endParaRPr lang="ru-RU" sz="4800" b="1" cap="none" spc="0" dirty="0">
              <a:ln w="11430"/>
              <a:solidFill>
                <a:srgbClr val="FF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заставка в конц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09329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285993"/>
            <a:ext cx="8229600" cy="2286016"/>
          </a:xfrm>
        </p:spPr>
        <p:txBody>
          <a:bodyPr>
            <a:normAutofit/>
          </a:bodyPr>
          <a:lstStyle/>
          <a:p>
            <a:endParaRPr lang="ru-RU" sz="1700" u="sng" dirty="0" smtClean="0"/>
          </a:p>
          <a:p>
            <a:pPr>
              <a:buNone/>
            </a:pPr>
            <a:endParaRPr lang="ru-RU" sz="1700" u="sng" dirty="0" smtClean="0"/>
          </a:p>
          <a:p>
            <a:r>
              <a:rPr lang="en-US" sz="1700" u="sng" dirty="0" smtClean="0"/>
              <a:t>http://ru.wikipedia.org/wiki/%CA%EE%EC%EC%E5%ED%F1%E0%EB%E8%E7%EC</a:t>
            </a:r>
            <a:endParaRPr lang="en-US" sz="1700" dirty="0" smtClean="0"/>
          </a:p>
          <a:p>
            <a:r>
              <a:rPr lang="ru-RU" sz="1700" u="sng" dirty="0" smtClean="0"/>
              <a:t>http://dic.academic.ru/dic.nsf/enc_colier/1830/%D0%9A%D0%9E%D0%9C%D0%9C%D0%95%D0%9D%D0%A1%D0%90%D0%9B%D0%98%D0%97%D0%9C</a:t>
            </a:r>
            <a:endParaRPr lang="en-US" sz="1700" dirty="0" smtClean="0"/>
          </a:p>
          <a:p>
            <a:r>
              <a:rPr lang="ru-RU" sz="1700" u="sng" dirty="0" smtClean="0"/>
              <a:t>http://www.newecologist.ru/ecologs-131-1.html</a:t>
            </a:r>
            <a:endParaRPr lang="en-US" sz="1700" dirty="0" smtClean="0"/>
          </a:p>
          <a:p>
            <a:r>
              <a:rPr lang="ru-RU" sz="1700" u="sng" dirty="0" smtClean="0"/>
              <a:t>http://batrachos.com/node/323</a:t>
            </a:r>
            <a:endParaRPr lang="en-US" sz="1700" dirty="0" smtClean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642910" y="836712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Д</a:t>
            </a: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ля создания игры использовались 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материалы из сети Интернет:</a:t>
            </a:r>
          </a:p>
        </p:txBody>
      </p:sp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642910" y="4714884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литературные источники: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Экология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Е.А.Криксунов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В.В.Пасечник, А.П.Сидорин Учебник для общеобразовательных учебных заведений \ М.: Дрофа,1995. – 240 с.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3714752"/>
            <a:ext cx="4929222" cy="12144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Для выхода нажми </a:t>
            </a:r>
            <a:r>
              <a:rPr lang="en-US" sz="3600" dirty="0" smtClean="0">
                <a:solidFill>
                  <a:srgbClr val="FFFF00"/>
                </a:solidFill>
              </a:rPr>
              <a:t>Esc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14546" y="2928934"/>
            <a:ext cx="4730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окончена!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14546" y="2928934"/>
            <a:ext cx="4730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окончена!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3714752"/>
            <a:ext cx="4929222" cy="12144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Для выхода нажми </a:t>
            </a:r>
            <a:r>
              <a:rPr lang="en-US" sz="3600" dirty="0" smtClean="0">
                <a:solidFill>
                  <a:srgbClr val="FFFF00"/>
                </a:solidFill>
              </a:rPr>
              <a:t>Esc</a:t>
            </a:r>
            <a:endParaRPr 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14546" y="2928934"/>
            <a:ext cx="4730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окончена!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785786" y="1142984"/>
            <a:ext cx="3071834" cy="3357586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429124" y="3714752"/>
            <a:ext cx="4214810" cy="1500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комаром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 и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соловьём,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питающимся комарами</a:t>
            </a:r>
          </a:p>
          <a:p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называются…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857752" y="642918"/>
            <a:ext cx="3571900" cy="2714644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D16901"/>
                </a:solidFill>
              </a:rPr>
              <a:t>1</a:t>
            </a:r>
            <a:endParaRPr lang="en-US" sz="3200" b="1" dirty="0">
              <a:solidFill>
                <a:srgbClr val="D1690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14546" y="2928934"/>
            <a:ext cx="4730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окончена!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857356" y="2643182"/>
            <a:ext cx="3714776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ПРОДОЛЖИТЬ ИГРУ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7" name="Picture 15" descr="C:\Documents and Settings\ЛАДА\Рабочий стол\животные чб\14.wm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4051000"/>
            <a:ext cx="2643206" cy="187371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428860" y="1000108"/>
            <a:ext cx="42322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solidFill>
                  <a:srgbClr val="A1FE5C"/>
                </a:solidFill>
                <a:latin typeface="Arial Black" pitchFamily="34" charset="0"/>
              </a:rPr>
              <a:t>ОТВЕТ ВЕРЕН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rId6" action="ppaction://hlinksldjump"/>
          </p:cNvPr>
          <p:cNvSpPr/>
          <p:nvPr/>
        </p:nvSpPr>
        <p:spPr>
          <a:xfrm>
            <a:off x="4714876" y="4357694"/>
            <a:ext cx="3429024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ЗАКОНЧИТЬ ИГРУ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правильный ответ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4786314" y="5143512"/>
            <a:ext cx="2786082" cy="642942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ПОДСКАЗКА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642910" y="2857496"/>
            <a:ext cx="3714776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ПРОДОЛЖИТЬ ИГРУ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7" name="Picture 16" descr="C:\Documents and Settings\ЛАДА\Рабочий стол\животные чб\15.wm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776532">
            <a:off x="6285476" y="2060563"/>
            <a:ext cx="1472729" cy="2665773"/>
          </a:xfrm>
          <a:prstGeom prst="rect">
            <a:avLst/>
          </a:prstGeom>
          <a:noFill/>
        </p:spPr>
      </p:pic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071670" y="1214422"/>
            <a:ext cx="50305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  <a:latin typeface="Arial Black" pitchFamily="34" charset="0"/>
              </a:rPr>
              <a:t>ОТВЕТ НЕВЕРЕН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rId7" action="ppaction://hlinksldjump"/>
          </p:cNvPr>
          <p:cNvSpPr/>
          <p:nvPr/>
        </p:nvSpPr>
        <p:spPr>
          <a:xfrm>
            <a:off x="2500298" y="4000504"/>
            <a:ext cx="3429024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ЗАКОНЧИТЬ ИГРУ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неправильный ответ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285720" y="4214818"/>
            <a:ext cx="207170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285720" y="3250405"/>
            <a:ext cx="2143140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285720" y="2285992"/>
            <a:ext cx="207170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42" name="Скругленный прямоугольник 41">
            <a:hlinkClick r:id="rId6" action="ppaction://hlinksldjump"/>
          </p:cNvPr>
          <p:cNvSpPr/>
          <p:nvPr/>
        </p:nvSpPr>
        <p:spPr>
          <a:xfrm>
            <a:off x="3286117" y="2285992"/>
            <a:ext cx="2143140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A00"/>
                </a:solidFill>
                <a:latin typeface="Arial Black" pitchFamily="34" charset="0"/>
              </a:rPr>
              <a:t>МУТУАЛИЗМ</a:t>
            </a:r>
            <a:endParaRPr lang="en-US" sz="1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43" name="Скругленный прямоугольник 42">
            <a:hlinkClick r:id="rId7" action="ppaction://hlinksldjump"/>
          </p:cNvPr>
          <p:cNvSpPr/>
          <p:nvPr/>
        </p:nvSpPr>
        <p:spPr>
          <a:xfrm>
            <a:off x="3286117" y="1643050"/>
            <a:ext cx="2458308" cy="357190"/>
          </a:xfrm>
          <a:prstGeom prst="roundRect">
            <a:avLst>
              <a:gd name="adj" fmla="val 42243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A00"/>
                </a:solidFill>
                <a:latin typeface="Arial Black" pitchFamily="34" charset="0"/>
              </a:rPr>
              <a:t>ПРОТОКООПЕРАЦИЯ</a:t>
            </a:r>
            <a:endParaRPr lang="en-US" sz="1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44" name="Скругленный прямоугольник 43">
            <a:hlinkClick r:id="rId8" action="ppaction://hlinksldjump"/>
          </p:cNvPr>
          <p:cNvSpPr/>
          <p:nvPr/>
        </p:nvSpPr>
        <p:spPr>
          <a:xfrm>
            <a:off x="3286117" y="2928934"/>
            <a:ext cx="2143140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A00"/>
                </a:solidFill>
                <a:latin typeface="Arial Black" pitchFamily="34" charset="0"/>
              </a:rPr>
              <a:t>КОММЕНСАЛИЗМ</a:t>
            </a:r>
            <a:endParaRPr lang="en-US" sz="1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2428860" y="1857364"/>
            <a:ext cx="785818" cy="3857652"/>
            <a:chOff x="2786050" y="1571612"/>
            <a:chExt cx="1428760" cy="3857652"/>
          </a:xfrm>
        </p:grpSpPr>
        <p:cxnSp>
          <p:nvCxnSpPr>
            <p:cNvPr id="13" name="Соединительная линия уступом 12"/>
            <p:cNvCxnSpPr/>
            <p:nvPr/>
          </p:nvCxnSpPr>
          <p:spPr>
            <a:xfrm>
              <a:off x="2786050" y="2214554"/>
              <a:ext cx="1428760" cy="642942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Соединительная линия уступом 26"/>
            <p:cNvCxnSpPr/>
            <p:nvPr/>
          </p:nvCxnSpPr>
          <p:spPr>
            <a:xfrm flipV="1">
              <a:off x="2786050" y="1571612"/>
              <a:ext cx="1428760" cy="642942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Соединительная линия уступом 30"/>
            <p:cNvCxnSpPr/>
            <p:nvPr/>
          </p:nvCxnSpPr>
          <p:spPr>
            <a:xfrm>
              <a:off x="2786050" y="2214554"/>
              <a:ext cx="1428760" cy="1588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Соединительная линия уступом 44"/>
            <p:cNvCxnSpPr/>
            <p:nvPr/>
          </p:nvCxnSpPr>
          <p:spPr>
            <a:xfrm>
              <a:off x="2786050" y="4143380"/>
              <a:ext cx="1428760" cy="642942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Соединительная линия уступом 45"/>
            <p:cNvCxnSpPr/>
            <p:nvPr/>
          </p:nvCxnSpPr>
          <p:spPr>
            <a:xfrm flipV="1">
              <a:off x="2786050" y="3500438"/>
              <a:ext cx="1428760" cy="642942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Соединительная линия уступом 46"/>
            <p:cNvCxnSpPr/>
            <p:nvPr/>
          </p:nvCxnSpPr>
          <p:spPr>
            <a:xfrm>
              <a:off x="2786050" y="4143380"/>
              <a:ext cx="1428760" cy="1588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Соединительная линия уступом 48"/>
            <p:cNvCxnSpPr/>
            <p:nvPr/>
          </p:nvCxnSpPr>
          <p:spPr>
            <a:xfrm>
              <a:off x="2786050" y="4143380"/>
              <a:ext cx="1428760" cy="1285884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Скругленный прямоугольник 53">
            <a:hlinkClick r:id="rId9" action="ppaction://hlinksldjump"/>
          </p:cNvPr>
          <p:cNvSpPr/>
          <p:nvPr/>
        </p:nvSpPr>
        <p:spPr>
          <a:xfrm>
            <a:off x="3286117" y="3571876"/>
            <a:ext cx="2143140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A00"/>
                </a:solidFill>
                <a:latin typeface="Arial Black" pitchFamily="34" charset="0"/>
              </a:rPr>
              <a:t>АМЕНСАЛИЗМ</a:t>
            </a:r>
            <a:endParaRPr lang="en-US" sz="1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55" name="Скругленный прямоугольник 54">
            <a:hlinkClick r:id="rId10" action="ppaction://hlinksldjump"/>
          </p:cNvPr>
          <p:cNvSpPr/>
          <p:nvPr/>
        </p:nvSpPr>
        <p:spPr>
          <a:xfrm>
            <a:off x="3286116" y="4214818"/>
            <a:ext cx="2080107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A00"/>
                </a:solidFill>
                <a:latin typeface="Arial Black" pitchFamily="34" charset="0"/>
              </a:rPr>
              <a:t>ХИЩНИЧЕСТВО</a:t>
            </a:r>
            <a:endParaRPr lang="en-US" sz="1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56" name="Скругленный прямоугольник 55">
            <a:hlinkClick r:id="rId11" action="ppaction://hlinksldjump"/>
          </p:cNvPr>
          <p:cNvSpPr/>
          <p:nvPr/>
        </p:nvSpPr>
        <p:spPr>
          <a:xfrm>
            <a:off x="3286116" y="4857760"/>
            <a:ext cx="2080107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A00"/>
                </a:solidFill>
                <a:latin typeface="Arial Black" pitchFamily="34" charset="0"/>
              </a:rPr>
              <a:t>ПАРАЗИТИЗМ</a:t>
            </a:r>
            <a:endParaRPr lang="en-US" sz="1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57" name="Скругленный прямоугольник 56">
            <a:hlinkClick r:id="rId12" action="ppaction://hlinksldjump"/>
          </p:cNvPr>
          <p:cNvSpPr/>
          <p:nvPr/>
        </p:nvSpPr>
        <p:spPr>
          <a:xfrm>
            <a:off x="3286117" y="5500702"/>
            <a:ext cx="2143140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A00"/>
                </a:solidFill>
                <a:latin typeface="Arial Black" pitchFamily="34" charset="0"/>
              </a:rPr>
              <a:t>КОНКУРЕНЦИЯ</a:t>
            </a:r>
            <a:endParaRPr lang="en-US" sz="1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grpSp>
        <p:nvGrpSpPr>
          <p:cNvPr id="77" name="Группа 76"/>
          <p:cNvGrpSpPr/>
          <p:nvPr/>
        </p:nvGrpSpPr>
        <p:grpSpPr>
          <a:xfrm>
            <a:off x="5500694" y="2500306"/>
            <a:ext cx="785818" cy="1285884"/>
            <a:chOff x="6143636" y="2285992"/>
            <a:chExt cx="785818" cy="1285884"/>
          </a:xfrm>
        </p:grpSpPr>
        <p:cxnSp>
          <p:nvCxnSpPr>
            <p:cNvPr id="60" name="Соединительная линия уступом 59"/>
            <p:cNvCxnSpPr/>
            <p:nvPr/>
          </p:nvCxnSpPr>
          <p:spPr>
            <a:xfrm>
              <a:off x="6143636" y="2928934"/>
              <a:ext cx="785818" cy="642942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Соединительная линия уступом 60"/>
            <p:cNvCxnSpPr/>
            <p:nvPr/>
          </p:nvCxnSpPr>
          <p:spPr>
            <a:xfrm flipV="1">
              <a:off x="6143636" y="2285992"/>
              <a:ext cx="785818" cy="642942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Соединительная линия уступом 61"/>
            <p:cNvCxnSpPr/>
            <p:nvPr/>
          </p:nvCxnSpPr>
          <p:spPr>
            <a:xfrm>
              <a:off x="6143636" y="2928934"/>
              <a:ext cx="785818" cy="1588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Группа 75"/>
          <p:cNvGrpSpPr/>
          <p:nvPr/>
        </p:nvGrpSpPr>
        <p:grpSpPr>
          <a:xfrm>
            <a:off x="5500694" y="5357826"/>
            <a:ext cx="785818" cy="714380"/>
            <a:chOff x="6143636" y="5072074"/>
            <a:chExt cx="785818" cy="714380"/>
          </a:xfrm>
        </p:grpSpPr>
        <p:cxnSp>
          <p:nvCxnSpPr>
            <p:cNvPr id="63" name="Соединительная линия уступом 62"/>
            <p:cNvCxnSpPr/>
            <p:nvPr/>
          </p:nvCxnSpPr>
          <p:spPr>
            <a:xfrm>
              <a:off x="6143636" y="5429264"/>
              <a:ext cx="785818" cy="357190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Соединительная линия уступом 63"/>
            <p:cNvCxnSpPr/>
            <p:nvPr/>
          </p:nvCxnSpPr>
          <p:spPr>
            <a:xfrm flipV="1">
              <a:off x="6143636" y="5072074"/>
              <a:ext cx="785818" cy="357190"/>
            </a:xfrm>
            <a:prstGeom prst="bentConnector3">
              <a:avLst>
                <a:gd name="adj1" fmla="val 50000"/>
              </a:avLst>
            </a:prstGeom>
            <a:ln w="5715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Скругленный прямоугольник 77">
            <a:hlinkClick r:id="rId13" action="ppaction://hlinksldjump"/>
          </p:cNvPr>
          <p:cNvSpPr/>
          <p:nvPr/>
        </p:nvSpPr>
        <p:spPr>
          <a:xfrm>
            <a:off x="6357950" y="2357430"/>
            <a:ext cx="2500330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A00"/>
                </a:solidFill>
                <a:latin typeface="Arial Black" pitchFamily="34" charset="0"/>
              </a:rPr>
              <a:t>КВАРТИРАНТСТВО</a:t>
            </a:r>
            <a:endParaRPr lang="en-US" sz="1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79" name="Скругленный прямоугольник 78">
            <a:hlinkClick r:id="rId14" action="ppaction://hlinksldjump"/>
          </p:cNvPr>
          <p:cNvSpPr/>
          <p:nvPr/>
        </p:nvSpPr>
        <p:spPr>
          <a:xfrm>
            <a:off x="6357950" y="2964653"/>
            <a:ext cx="2500330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A00"/>
                </a:solidFill>
                <a:latin typeface="Arial Black" pitchFamily="34" charset="0"/>
              </a:rPr>
              <a:t>СОТРАПЕЗНИЧЕСТВО</a:t>
            </a:r>
            <a:endParaRPr lang="en-US" sz="1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0" name="Скругленный прямоугольник 79">
            <a:hlinkClick r:id="rId15" action="ppaction://hlinksldjump"/>
          </p:cNvPr>
          <p:cNvSpPr/>
          <p:nvPr/>
        </p:nvSpPr>
        <p:spPr>
          <a:xfrm>
            <a:off x="6357950" y="3571876"/>
            <a:ext cx="2500330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A00"/>
                </a:solidFill>
                <a:latin typeface="Arial Black" pitchFamily="34" charset="0"/>
              </a:rPr>
              <a:t>НАХЛЕБНИЧЕСТВО</a:t>
            </a:r>
            <a:endParaRPr lang="en-US" sz="1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1" name="Скругленный прямоугольник 80">
            <a:hlinkClick r:id="rId16" action="ppaction://hlinksldjump"/>
          </p:cNvPr>
          <p:cNvSpPr/>
          <p:nvPr/>
        </p:nvSpPr>
        <p:spPr>
          <a:xfrm>
            <a:off x="6357950" y="5214950"/>
            <a:ext cx="2143140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A00"/>
                </a:solidFill>
                <a:latin typeface="Arial Black" pitchFamily="34" charset="0"/>
              </a:rPr>
              <a:t>ВНУТРИВИДОВАЯ</a:t>
            </a:r>
            <a:endParaRPr lang="en-US" sz="1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2" name="Скругленный прямоугольник 81">
            <a:hlinkClick r:id="rId17" action="ppaction://hlinksldjump"/>
          </p:cNvPr>
          <p:cNvSpPr/>
          <p:nvPr/>
        </p:nvSpPr>
        <p:spPr>
          <a:xfrm>
            <a:off x="6357950" y="5786454"/>
            <a:ext cx="2143140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A00"/>
                </a:solidFill>
                <a:latin typeface="Arial Black" pitchFamily="34" charset="0"/>
              </a:rPr>
              <a:t>МЕЖВИДОВАЯ</a:t>
            </a:r>
            <a:endParaRPr lang="en-US" sz="1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34" name="Прямоугольник 33">
            <a:hlinkClick r:id="rId2" action="ppaction://hlinksldjump"/>
          </p:cNvPr>
          <p:cNvSpPr/>
          <p:nvPr/>
        </p:nvSpPr>
        <p:spPr>
          <a:xfrm>
            <a:off x="2786050" y="642918"/>
            <a:ext cx="37705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ПОДСКАЗКА</a:t>
            </a:r>
            <a:endParaRPr lang="en-US" sz="4000" dirty="0">
              <a:solidFill>
                <a:srgbClr val="0066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/>
          <p:nvPr/>
        </p:nvSpPr>
        <p:spPr>
          <a:xfrm>
            <a:off x="428596" y="1428736"/>
            <a:ext cx="8429684" cy="3500462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785918" y="1500174"/>
            <a:ext cx="585791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339933"/>
                </a:solidFill>
                <a:latin typeface="Arial Black" pitchFamily="34" charset="0"/>
              </a:rPr>
              <a:t>СИМБИОЗ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–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это способ взаимодействия организмов при котором один из них или же оба получают пользу . Степень привязанности организмов друг к другу определяет к какому виду симбиоза он относится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6" action="ppaction://hlinksldjump"/>
          </p:cNvPr>
          <p:cNvSpPr/>
          <p:nvPr/>
        </p:nvSpPr>
        <p:spPr>
          <a:xfrm>
            <a:off x="642910" y="5072074"/>
            <a:ext cx="2357454" cy="642942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мутуализм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7" action="ppaction://hlinksldjump"/>
          </p:cNvPr>
          <p:cNvSpPr/>
          <p:nvPr/>
        </p:nvSpPr>
        <p:spPr>
          <a:xfrm>
            <a:off x="3000364" y="5786454"/>
            <a:ext cx="3786214" cy="642942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srgbClr val="003A00"/>
                </a:solidFill>
                <a:latin typeface="Arial Black" pitchFamily="34" charset="0"/>
              </a:rPr>
              <a:t>протокооперация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5500694" y="5000636"/>
            <a:ext cx="3071834" cy="642942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комменсализм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28596" y="1428736"/>
            <a:ext cx="8429684" cy="4429156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500166" y="1643050"/>
            <a:ext cx="585791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u="sng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НЕЙТРАЛИЗМ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–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форма взаимоотношений, при которой совместно обитающие на одной территории организмы не связаны друг с другом явно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428596" y="1714488"/>
            <a:ext cx="8429684" cy="2571768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714480" y="1714488"/>
            <a:ext cx="58579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CC0000"/>
                </a:solidFill>
                <a:latin typeface="Arial Black" pitchFamily="34" charset="0"/>
              </a:rPr>
              <a:t>АНТИБИОЗ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–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это способ взаимодействия организмов при котором один из них подвергается отрицательному воздействию другого или же оба наносят друг другу вред. 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6" action="ppaction://hlinksldjump"/>
          </p:cNvPr>
          <p:cNvSpPr/>
          <p:nvPr/>
        </p:nvSpPr>
        <p:spPr>
          <a:xfrm>
            <a:off x="571472" y="5357826"/>
            <a:ext cx="2786082" cy="642942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srgbClr val="003A00"/>
                </a:solidFill>
                <a:latin typeface="Arial Black" pitchFamily="34" charset="0"/>
              </a:rPr>
              <a:t>аменсализм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7" action="ppaction://hlinksldjump"/>
          </p:cNvPr>
          <p:cNvSpPr/>
          <p:nvPr/>
        </p:nvSpPr>
        <p:spPr>
          <a:xfrm>
            <a:off x="4429124" y="5715016"/>
            <a:ext cx="3000396" cy="642942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конкуренция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5857884" y="4857760"/>
            <a:ext cx="2714644" cy="642942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паразитизм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>
            <a:hlinkClick r:id="rId9" action="ppaction://hlinksldjump"/>
          </p:cNvPr>
          <p:cNvSpPr/>
          <p:nvPr/>
        </p:nvSpPr>
        <p:spPr>
          <a:xfrm>
            <a:off x="2357422" y="4500570"/>
            <a:ext cx="2928958" cy="642942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хищничество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28596" y="2071678"/>
            <a:ext cx="8429684" cy="3429024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643042" y="2571744"/>
            <a:ext cx="585791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339933"/>
                </a:solidFill>
                <a:latin typeface="Arial Black" pitchFamily="34" charset="0"/>
              </a:rPr>
              <a:t>МУТУАЛИЗМ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–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такой вид симбиоза при котором существование организмов партнёров невозможно друг без друга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28596" y="2071678"/>
            <a:ext cx="8429684" cy="3429024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714480" y="2357430"/>
            <a:ext cx="58579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339933"/>
                </a:solidFill>
                <a:latin typeface="Arial Black" pitchFamily="34" charset="0"/>
              </a:rPr>
              <a:t>ПРОТОКООПЕРАЦИЯ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–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это способ взаимодействия организмов которое выгодно обоим партнёрам, но каждый из них может существовать самостоятельно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428596" y="1571612"/>
            <a:ext cx="8429684" cy="2786082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785918" y="1714488"/>
            <a:ext cx="58579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339933"/>
                </a:solidFill>
                <a:latin typeface="Arial Black" pitchFamily="34" charset="0"/>
              </a:rPr>
              <a:t>КОММЕНСАЛИЗМ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–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это способ взаимодействия организмов при котором один из них получает пользу, другому же это взаимодействие безразлично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6" action="ppaction://hlinksldjump"/>
          </p:cNvPr>
          <p:cNvSpPr/>
          <p:nvPr/>
        </p:nvSpPr>
        <p:spPr>
          <a:xfrm>
            <a:off x="1214414" y="4643446"/>
            <a:ext cx="3214710" cy="642942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A00"/>
                </a:solidFill>
                <a:latin typeface="Arial Black" pitchFamily="34" charset="0"/>
              </a:rPr>
              <a:t>КВАРТИРАНТСТВО</a:t>
            </a:r>
            <a:endParaRPr lang="en-US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7" action="ppaction://hlinksldjump"/>
          </p:cNvPr>
          <p:cNvSpPr/>
          <p:nvPr/>
        </p:nvSpPr>
        <p:spPr>
          <a:xfrm>
            <a:off x="2857488" y="5500702"/>
            <a:ext cx="3786214" cy="642942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A00"/>
                </a:solidFill>
                <a:latin typeface="Arial Black" pitchFamily="34" charset="0"/>
              </a:rPr>
              <a:t>СОТРАПЕЗНИЧЕСТВО</a:t>
            </a:r>
            <a:endParaRPr lang="en-US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5072066" y="4714884"/>
            <a:ext cx="3071834" cy="642942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A00"/>
                </a:solidFill>
                <a:latin typeface="Arial Black" pitchFamily="34" charset="0"/>
              </a:rPr>
              <a:t>НАХЛЕБНИЧЕСТВО</a:t>
            </a:r>
            <a:endParaRPr lang="en-US" dirty="0">
              <a:solidFill>
                <a:srgbClr val="003A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643438" y="500042"/>
            <a:ext cx="3714776" cy="3071834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642910" y="3714752"/>
            <a:ext cx="8001024" cy="1500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синицей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  и 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воробьём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   называются…</a:t>
            </a:r>
            <a:endParaRPr lang="en-US" sz="24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642910" y="500042"/>
            <a:ext cx="3571900" cy="3071834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D16901"/>
                </a:solidFill>
              </a:rPr>
              <a:t>2</a:t>
            </a:r>
            <a:endParaRPr lang="en-US" sz="3200" b="1" dirty="0">
              <a:solidFill>
                <a:srgbClr val="D169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519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28596" y="1428736"/>
            <a:ext cx="8429684" cy="4071966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785918" y="2214554"/>
            <a:ext cx="58579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CC0000"/>
                </a:solidFill>
                <a:latin typeface="Arial Black" pitchFamily="34" charset="0"/>
              </a:rPr>
              <a:t>АМЕНСАЛИЗМ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–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это способ взаимодействия организмов при котором один из них негативно воздействует на другой не получая при этом ни какой пользы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28596" y="1857364"/>
            <a:ext cx="8429684" cy="3214710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857356" y="2357430"/>
            <a:ext cx="585791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CC0000"/>
                </a:solidFill>
                <a:latin typeface="Arial Black" pitchFamily="34" charset="0"/>
              </a:rPr>
              <a:t>ХИЩНИЧЕСТВО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–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это способ взаимодействия организмов при котором один из них поедает другой целиком или частично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28596" y="1428736"/>
            <a:ext cx="8429684" cy="3214710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714480" y="2214554"/>
            <a:ext cx="58579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CC0000"/>
                </a:solidFill>
                <a:latin typeface="Arial Black" pitchFamily="34" charset="0"/>
              </a:rPr>
              <a:t>КОНКУРЕНЦИЯ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–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это состояние борьбы между организмами за обладание каким либо ресурсом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6" action="ppaction://hlinksldjump"/>
          </p:cNvPr>
          <p:cNvSpPr/>
          <p:nvPr/>
        </p:nvSpPr>
        <p:spPr>
          <a:xfrm>
            <a:off x="1000100" y="5214950"/>
            <a:ext cx="2786082" cy="785818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A00"/>
                </a:solidFill>
                <a:latin typeface="Arial Black" pitchFamily="34" charset="0"/>
              </a:rPr>
              <a:t>МЕЖВИДОВАЯ КОНКУРЕНЦИЯ</a:t>
            </a:r>
            <a:endParaRPr lang="en-US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7" action="ppaction://hlinksldjump"/>
          </p:cNvPr>
          <p:cNvSpPr/>
          <p:nvPr/>
        </p:nvSpPr>
        <p:spPr>
          <a:xfrm>
            <a:off x="5214942" y="5214950"/>
            <a:ext cx="3000396" cy="71438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A00"/>
                </a:solidFill>
                <a:latin typeface="Arial Black" pitchFamily="34" charset="0"/>
              </a:rPr>
              <a:t>ВНУТРИВИДОВАЯ КОНКУРЕНЦИЯ</a:t>
            </a:r>
            <a:endParaRPr lang="en-US" dirty="0">
              <a:solidFill>
                <a:srgbClr val="003A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28596" y="1428736"/>
            <a:ext cx="8429684" cy="4857784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714480" y="2000240"/>
            <a:ext cx="585791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CC0000"/>
                </a:solidFill>
                <a:latin typeface="Arial Black" pitchFamily="34" charset="0"/>
              </a:rPr>
              <a:t>ПАРАЗИТИЗМ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–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это способ взаимодействия организмов при котором один из них питается тканями другого и/или использует его тело в качестве места обитания. Существование паразита в отсутствие хозяина невозможно.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28596" y="1428736"/>
            <a:ext cx="8429684" cy="4857784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2000232" y="2071678"/>
            <a:ext cx="5357850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 smtClean="0">
                <a:solidFill>
                  <a:srgbClr val="CC0000"/>
                </a:solidFill>
                <a:latin typeface="Arial Black" pitchFamily="34" charset="0"/>
              </a:rPr>
              <a:t>МЕЖВИДОВАЯ </a:t>
            </a:r>
          </a:p>
          <a:p>
            <a:pPr algn="ctr"/>
            <a:r>
              <a:rPr lang="ru-RU" sz="2800" u="sng" dirty="0" smtClean="0">
                <a:solidFill>
                  <a:srgbClr val="CC0000"/>
                </a:solidFill>
                <a:latin typeface="Arial Black" pitchFamily="34" charset="0"/>
              </a:rPr>
              <a:t>КОНКУРЕНЦИЯ</a:t>
            </a:r>
            <a:r>
              <a:rPr lang="ru-RU" sz="2800" dirty="0" smtClean="0">
                <a:solidFill>
                  <a:srgbClr val="006600"/>
                </a:solidFill>
                <a:latin typeface="Arial Black" pitchFamily="34" charset="0"/>
              </a:rPr>
              <a:t> </a:t>
            </a:r>
          </a:p>
          <a:p>
            <a:pPr algn="ctr"/>
            <a:endParaRPr lang="ru-RU" sz="11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ctr"/>
            <a:r>
              <a:rPr lang="ru-RU" dirty="0" smtClean="0">
                <a:solidFill>
                  <a:srgbClr val="006600"/>
                </a:solidFill>
                <a:latin typeface="Arial Black" pitchFamily="34" charset="0"/>
              </a:rPr>
              <a:t>– 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это состояние борьбы между организмами различных биологических видов за обладание необходимым для обоих видов ресурсом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28596" y="1428736"/>
            <a:ext cx="8429684" cy="4714908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857356" y="2285992"/>
            <a:ext cx="5786478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 smtClean="0">
                <a:solidFill>
                  <a:srgbClr val="CC0000"/>
                </a:solidFill>
                <a:latin typeface="Arial Black" pitchFamily="34" charset="0"/>
              </a:rPr>
              <a:t>ВНУТРИВИДОВАЯ </a:t>
            </a:r>
          </a:p>
          <a:p>
            <a:pPr algn="ctr"/>
            <a:r>
              <a:rPr lang="ru-RU" sz="2800" u="sng" dirty="0" smtClean="0">
                <a:solidFill>
                  <a:srgbClr val="CC0000"/>
                </a:solidFill>
                <a:latin typeface="Arial Black" pitchFamily="34" charset="0"/>
              </a:rPr>
              <a:t>КОНКУРЕНЦИЯ</a:t>
            </a:r>
            <a:r>
              <a:rPr lang="ru-RU" sz="2800" dirty="0" smtClean="0">
                <a:solidFill>
                  <a:srgbClr val="006600"/>
                </a:solidFill>
                <a:latin typeface="Arial Black" pitchFamily="34" charset="0"/>
              </a:rPr>
              <a:t> </a:t>
            </a:r>
          </a:p>
          <a:p>
            <a:pPr algn="ctr"/>
            <a:endParaRPr lang="ru-RU" sz="14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ctr"/>
            <a:r>
              <a:rPr lang="ru-RU" dirty="0" smtClean="0">
                <a:solidFill>
                  <a:srgbClr val="006600"/>
                </a:solidFill>
                <a:latin typeface="Arial Black" pitchFamily="34" charset="0"/>
              </a:rPr>
              <a:t>– 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это состояние борьбы между особями одного биологического вида за обладание каким либо ресурсом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28596" y="1428736"/>
            <a:ext cx="8429684" cy="4786346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714480" y="1993179"/>
            <a:ext cx="58579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339933"/>
                </a:solidFill>
                <a:latin typeface="Arial Black" pitchFamily="34" charset="0"/>
              </a:rPr>
              <a:t>КВАРТИРАНТСТВО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–</a:t>
            </a:r>
          </a:p>
          <a:p>
            <a:pPr algn="ctr"/>
            <a:endParaRPr lang="ru-RU" sz="12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ctr"/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это способ взаимодействия видов при котором один из них использует жилище или тело другого вида для защиты себя или своей молоди, для облегчения доступа к ресурсу за который они не конкурируют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28596" y="1428736"/>
            <a:ext cx="8429684" cy="4071966"/>
          </a:xfrm>
          <a:prstGeom prst="roundRect">
            <a:avLst>
              <a:gd name="adj" fmla="val 10963"/>
            </a:avLst>
          </a:prstGeom>
          <a:blipFill dpi="0" rotWithShape="1">
            <a:blip r:embed="rId3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714480" y="2143116"/>
            <a:ext cx="585791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339933"/>
                </a:solidFill>
                <a:latin typeface="Arial Black" pitchFamily="34" charset="0"/>
              </a:rPr>
              <a:t>СОТРАПЕЗНИЧЕСТВО</a:t>
            </a:r>
          </a:p>
          <a:p>
            <a:pPr algn="ctr"/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rgbClr val="006600"/>
                </a:solidFill>
                <a:latin typeface="Arial Black" pitchFamily="34" charset="0"/>
              </a:rPr>
              <a:t>–</a:t>
            </a:r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это способ взаимодействия различных биологических видов при котором они потребляют различные части или вещества одного и того же  ресурса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-6956" y="-19835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5715008" y="571480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ВЫХОД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28596" y="1428736"/>
            <a:ext cx="8429684" cy="4071966"/>
          </a:xfrm>
          <a:prstGeom prst="roundRect">
            <a:avLst>
              <a:gd name="adj" fmla="val 10963"/>
            </a:avLst>
          </a:prstGeom>
          <a:blipFill dpi="0" rotWithShape="1">
            <a:blip r:embed="rId4">
              <a:alphaModFix amt="48000"/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1714480" y="2515411"/>
            <a:ext cx="5857916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339933"/>
                </a:solidFill>
                <a:latin typeface="Arial Black" pitchFamily="34" charset="0"/>
              </a:rPr>
              <a:t>НАХЛЕБНИЧЕСТВО</a:t>
            </a:r>
            <a:r>
              <a:rPr lang="ru-RU" sz="3600" u="sng" dirty="0" smtClean="0">
                <a:solidFill>
                  <a:srgbClr val="87E278"/>
                </a:solidFill>
                <a:latin typeface="Arial Black" pitchFamily="34" charset="0"/>
              </a:rPr>
              <a:t> </a:t>
            </a:r>
            <a:r>
              <a:rPr lang="ru-RU" sz="4000" dirty="0" smtClean="0">
                <a:solidFill>
                  <a:srgbClr val="006600"/>
                </a:solidFill>
                <a:latin typeface="Arial Black" pitchFamily="34" charset="0"/>
              </a:rPr>
              <a:t>–</a:t>
            </a:r>
          </a:p>
          <a:p>
            <a:pPr algn="ctr"/>
            <a:endParaRPr lang="ru-RU" sz="1100" dirty="0" smtClean="0">
              <a:solidFill>
                <a:srgbClr val="006600"/>
              </a:solidFill>
              <a:latin typeface="Arial Black" pitchFamily="34" charset="0"/>
            </a:endParaRPr>
          </a:p>
          <a:p>
            <a:pPr algn="ctr"/>
            <a:r>
              <a:rPr lang="ru-RU" sz="2400" dirty="0" smtClean="0">
                <a:solidFill>
                  <a:srgbClr val="006600"/>
                </a:solidFill>
                <a:latin typeface="Arial Black" pitchFamily="34" charset="0"/>
              </a:rPr>
              <a:t> потребление остатков пищи одного биологического вида другим</a:t>
            </a:r>
            <a:endParaRPr lang="en-US" sz="2400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571472" y="500042"/>
            <a:ext cx="2714644" cy="57150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продолжить</a:t>
            </a:r>
            <a:endParaRPr lang="en-US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lum bright="50000" contrast="-6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8" descr="C:\Documents and Settings\ЛАДА\Рабочий стол\животные чб\6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18204" y="980728"/>
            <a:ext cx="2964775" cy="1813322"/>
          </a:xfrm>
          <a:prstGeom prst="rect">
            <a:avLst/>
          </a:prstGeom>
          <a:noFill/>
        </p:spPr>
      </p:pic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2000232" y="3292394"/>
            <a:ext cx="4929221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МУТУАЛИЗМ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>
            <a:hlinkClick r:id="rId6" action="ppaction://hlinksldjump"/>
          </p:cNvPr>
          <p:cNvSpPr/>
          <p:nvPr/>
        </p:nvSpPr>
        <p:spPr>
          <a:xfrm>
            <a:off x="3131840" y="1780226"/>
            <a:ext cx="5308317" cy="928694"/>
          </a:xfrm>
          <a:prstGeom prst="roundRect">
            <a:avLst>
              <a:gd name="adj" fmla="val 42243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ПРОТОКООПЕРАЦИЯ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6" action="ppaction://hlinksldjump"/>
          </p:cNvPr>
          <p:cNvSpPr/>
          <p:nvPr/>
        </p:nvSpPr>
        <p:spPr>
          <a:xfrm>
            <a:off x="571472" y="4714884"/>
            <a:ext cx="4929221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КОММЕНСАЛИЗМ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22" name="Picture 11" descr="C:\Documents and Settings\ЛАДА\Рабочий стол\животные чб\9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4521282"/>
            <a:ext cx="1760496" cy="186841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СИМБИОЗА?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/>
          </p:cNvPr>
          <p:cNvSpPr/>
          <p:nvPr/>
        </p:nvSpPr>
        <p:spPr>
          <a:xfrm>
            <a:off x="0" y="-27384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1071538" y="4077072"/>
            <a:ext cx="757239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взрослой щукой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 и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её молодью,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которая служит пищей крупным особям называются 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714348" y="5304058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D16901"/>
                </a:solidFill>
              </a:rPr>
              <a:t>3</a:t>
            </a:r>
            <a:endParaRPr lang="en-US" sz="3200" b="1" dirty="0">
              <a:solidFill>
                <a:srgbClr val="D16901"/>
              </a:solidFill>
            </a:endParaRP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39552" y="548680"/>
            <a:ext cx="4361708" cy="3481078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>
            <a:off x="4600331" y="1028042"/>
            <a:ext cx="3286116" cy="2616982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571472" y="4714884"/>
            <a:ext cx="4929221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КОММЕНСАЛИЗМ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5" name="Picture 8" descr="C:\Documents and Settings\ЛАДА\Рабочий стол\животные чб\6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1529497"/>
            <a:ext cx="2712554" cy="1784314"/>
          </a:xfrm>
          <a:prstGeom prst="rect">
            <a:avLst/>
          </a:prstGeom>
          <a:noFill/>
        </p:spPr>
      </p:pic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2000232" y="3364402"/>
            <a:ext cx="4929221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МУТУАЛИЗМ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6" name="Picture 11" descr="C:\Documents and Settings\ЛАДА\Рабочий стол\животные чб\9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4429132"/>
            <a:ext cx="1847324" cy="196056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СИМБИОЗА?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2843808" y="1988840"/>
            <a:ext cx="5654107" cy="928694"/>
          </a:xfrm>
          <a:prstGeom prst="roundRect">
            <a:avLst>
              <a:gd name="adj" fmla="val 42243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ПРОТОКООПЕРАЦИЯ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8" descr="C:\Documents and Settings\ЛАДА\Рабочий стол\животные чб\6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71522" y="1420186"/>
            <a:ext cx="2695740" cy="1648774"/>
          </a:xfrm>
          <a:prstGeom prst="rect">
            <a:avLst/>
          </a:prstGeom>
          <a:noFill/>
        </p:spPr>
      </p:pic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2000232" y="3292394"/>
            <a:ext cx="4929221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МУТУАЛИЗМ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2786050" y="1780226"/>
            <a:ext cx="5654107" cy="928694"/>
          </a:xfrm>
          <a:prstGeom prst="roundRect">
            <a:avLst>
              <a:gd name="adj" fmla="val 42243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ПРОТОКООПЕРАЦИЯ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571472" y="4714884"/>
            <a:ext cx="4929221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КОММЕНСАЛИЗМ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6" name="Picture 11" descr="C:\Documents and Settings\ЛАДА\Рабочий стол\животные чб\9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4429132"/>
            <a:ext cx="1847324" cy="196056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СИМБИОЗА?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2000232" y="3292394"/>
            <a:ext cx="4929221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МУТУАЛИЗМ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2786050" y="1780226"/>
            <a:ext cx="5654107" cy="928694"/>
          </a:xfrm>
          <a:prstGeom prst="roundRect">
            <a:avLst>
              <a:gd name="adj" fmla="val 42243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ПРОТОКООПЕРАЦИЯ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571472" y="4714884"/>
            <a:ext cx="4929221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КОММЕНСАЛИЗМ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6" name="Picture 11" descr="C:\Documents and Settings\ЛАДА\Рабочий стол\животные чб\9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4429132"/>
            <a:ext cx="1847324" cy="1960561"/>
          </a:xfrm>
          <a:prstGeom prst="rect">
            <a:avLst/>
          </a:prstGeom>
          <a:noFill/>
        </p:spPr>
      </p:pic>
      <p:pic>
        <p:nvPicPr>
          <p:cNvPr id="11" name="Picture 8" descr="C:\Documents and Settings\ЛАДА\Рабочий стол\животные чб\6.wm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71522" y="1420186"/>
            <a:ext cx="2695740" cy="164877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СИМБИОЗА?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2000232" y="3292394"/>
            <a:ext cx="4929221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МУТУАЛИЗМ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2786050" y="1852234"/>
            <a:ext cx="5654107" cy="928694"/>
          </a:xfrm>
          <a:prstGeom prst="roundRect">
            <a:avLst>
              <a:gd name="adj" fmla="val 42243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ПРОТОКООПЕРАЦИЯ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571472" y="4714884"/>
            <a:ext cx="4929221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КОММЕНСАЛИЗМ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6" name="Picture 11" descr="C:\Documents and Settings\ЛАДА\Рабочий стол\животные чб\9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4429132"/>
            <a:ext cx="1847324" cy="1960561"/>
          </a:xfrm>
          <a:prstGeom prst="rect">
            <a:avLst/>
          </a:prstGeom>
          <a:noFill/>
        </p:spPr>
      </p:pic>
      <p:pic>
        <p:nvPicPr>
          <p:cNvPr id="11" name="Picture 8" descr="C:\Documents and Settings\ЛАДА\Рабочий стол\животные чб\6.wm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71522" y="1420186"/>
            <a:ext cx="2695740" cy="164877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СИМБИОЗА?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2000232" y="3292394"/>
            <a:ext cx="4929221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МУТУАЛИЗМ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2786050" y="1852234"/>
            <a:ext cx="5654107" cy="928694"/>
          </a:xfrm>
          <a:prstGeom prst="roundRect">
            <a:avLst>
              <a:gd name="adj" fmla="val 42243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ПРОТОКООПЕРАЦИЯ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571472" y="4714884"/>
            <a:ext cx="4929221" cy="928694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КОММЕНСАЛИЗМ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6" name="Picture 11" descr="C:\Documents and Settings\ЛАДА\Рабочий стол\животные чб\9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4429132"/>
            <a:ext cx="1847324" cy="1960561"/>
          </a:xfrm>
          <a:prstGeom prst="rect">
            <a:avLst/>
          </a:prstGeom>
          <a:noFill/>
        </p:spPr>
      </p:pic>
      <p:pic>
        <p:nvPicPr>
          <p:cNvPr id="11" name="Picture 8" descr="C:\Documents and Settings\ЛАДА\Рабочий стол\животные чб\6.wm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71522" y="1420186"/>
            <a:ext cx="2695740" cy="164877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СИМБИОЗА?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3428992" y="1571612"/>
            <a:ext cx="5143536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КВАРТИРАНТСТВО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2285984" y="3000372"/>
            <a:ext cx="5143536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СОТРАПЕЗНИЧЕСТВО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928662" y="4429132"/>
            <a:ext cx="5143536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НАХЛЕБНИЧЕСТВО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7" name="Picture 7" descr="C:\Documents and Settings\ЛАДА\Рабочий стол\животные чб\5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16" y="4286256"/>
            <a:ext cx="1655761" cy="2071529"/>
          </a:xfrm>
          <a:prstGeom prst="rect">
            <a:avLst/>
          </a:prstGeom>
          <a:noFill/>
        </p:spPr>
      </p:pic>
      <p:pic>
        <p:nvPicPr>
          <p:cNvPr id="8" name="Picture 9" descr="C:\Documents and Settings\ЛАДА\Рабочий стол\животные чб\7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396645"/>
            <a:ext cx="2357454" cy="181633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КОМЕНСАЛИЗМА?</a:t>
            </a:r>
            <a:endParaRPr lang="ru-RU" sz="2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3428992" y="1571612"/>
            <a:ext cx="5143536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КВАРТИРАНТСТВО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2285984" y="3000372"/>
            <a:ext cx="5143536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СОТРАПЕЗНИЧЕСТВО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928662" y="4429132"/>
            <a:ext cx="5143536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НАХЛЕБНИЧЕСТВО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7" name="Picture 7" descr="C:\Documents and Settings\ЛАДА\Рабочий стол\животные чб\5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16" y="4286256"/>
            <a:ext cx="1655761" cy="2071529"/>
          </a:xfrm>
          <a:prstGeom prst="rect">
            <a:avLst/>
          </a:prstGeom>
          <a:noFill/>
        </p:spPr>
      </p:pic>
      <p:pic>
        <p:nvPicPr>
          <p:cNvPr id="10" name="Picture 9" descr="C:\Documents and Settings\ЛАДА\Рабочий стол\животные чб\7.wm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396645"/>
            <a:ext cx="2357454" cy="181633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КОМЕНСАЛИЗМА?</a:t>
            </a:r>
            <a:endParaRPr lang="ru-RU" sz="2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3428992" y="1571612"/>
            <a:ext cx="5143536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КВАРТИРАНТСТВО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2285984" y="3000372"/>
            <a:ext cx="5143536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СОТРАПЕЗНИЧЕСТВО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928662" y="4429132"/>
            <a:ext cx="5143536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НАХЛЕБНИЧЕСТВО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7" name="Picture 7" descr="C:\Documents and Settings\ЛАДА\Рабочий стол\животные чб\5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16" y="4286256"/>
            <a:ext cx="1655761" cy="2071529"/>
          </a:xfrm>
          <a:prstGeom prst="rect">
            <a:avLst/>
          </a:prstGeom>
          <a:noFill/>
        </p:spPr>
      </p:pic>
      <p:pic>
        <p:nvPicPr>
          <p:cNvPr id="10" name="Picture 9" descr="C:\Documents and Settings\ЛАДА\Рабочий стол\животные чб\7.wm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396645"/>
            <a:ext cx="2357454" cy="181633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КОМЕНСАЛИЗМА?</a:t>
            </a:r>
            <a:endParaRPr lang="ru-RU" sz="2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3" descr="C:\Documents and Settings\ЛАДА\Рабочий стол\животные чб\Рисунок1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201417"/>
            <a:ext cx="2428892" cy="2299591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3714744" y="1511004"/>
            <a:ext cx="4643470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АМЕНСАЛИЗМ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2857488" y="2735140"/>
            <a:ext cx="4506898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ХИЩНИЧЕСТВО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2000232" y="4031284"/>
            <a:ext cx="4506898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ПАРАЗИТИЗМ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857224" y="5308048"/>
            <a:ext cx="4643470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КОНКУРЕНЦИЯ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9" name="Picture 6" descr="C:\Documents and Settings\ЛАДА\Рабочий стол\животные чб\3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7153292" y="3724276"/>
            <a:ext cx="1600200" cy="270564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АНТИБИОЗА?</a:t>
            </a:r>
            <a:endParaRPr lang="ru-RU" sz="2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6" descr="C:\Documents and Settings\ЛАДА\Рабочий стол\животные чб\3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7153292" y="3724276"/>
            <a:ext cx="1600200" cy="2705649"/>
          </a:xfrm>
          <a:prstGeom prst="rect">
            <a:avLst/>
          </a:prstGeom>
          <a:noFill/>
        </p:spPr>
      </p:pic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3714744" y="1491624"/>
            <a:ext cx="4643470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АМЕНСАЛИЗМ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2857488" y="2787768"/>
            <a:ext cx="4506898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ХИЩНИЧЕСТВО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2000232" y="4083912"/>
            <a:ext cx="4506898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ПАРАЗИТИЗМ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Скругленный прямоугольник 12">
            <a:hlinkClick r:id="rId5" action="ppaction://hlinksldjump"/>
          </p:cNvPr>
          <p:cNvSpPr/>
          <p:nvPr/>
        </p:nvSpPr>
        <p:spPr>
          <a:xfrm>
            <a:off x="857224" y="5380056"/>
            <a:ext cx="4643470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КОНКУРЕНЦИЯ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15" name="Picture 3" descr="C:\Documents and Settings\ЛАДА\Рабочий стол\животные чб\Рисунок1.wm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201417"/>
            <a:ext cx="2428892" cy="229959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АНТИБИОЗА?</a:t>
            </a:r>
            <a:endParaRPr lang="ru-RU" sz="2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5286380" y="3357562"/>
            <a:ext cx="3571900" cy="1500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росянкой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 и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насекомыми ,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которые служат ей пищей называются…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642910" y="714356"/>
            <a:ext cx="4429156" cy="3429024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D16901"/>
                </a:solidFill>
              </a:rPr>
              <a:t>4</a:t>
            </a:r>
            <a:endParaRPr lang="en-US" sz="3200" b="1" dirty="0">
              <a:solidFill>
                <a:srgbClr val="D16901"/>
              </a:solidFill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 flipH="1">
            <a:off x="4714876" y="357166"/>
            <a:ext cx="3286148" cy="2571768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6" descr="C:\Documents and Settings\ЛАДА\Рабочий стол\животные чб\3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7153292" y="3724276"/>
            <a:ext cx="1600200" cy="2705649"/>
          </a:xfrm>
          <a:prstGeom prst="rect">
            <a:avLst/>
          </a:prstGeom>
          <a:noFill/>
        </p:spPr>
      </p:pic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3714744" y="1563632"/>
            <a:ext cx="4643470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АМЕНСАЛИЗМ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2857488" y="2859776"/>
            <a:ext cx="4506898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ХИЩНИЧЕСТВО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2000232" y="4155920"/>
            <a:ext cx="4506898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ПАРАЗИТИЗМ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857224" y="5452064"/>
            <a:ext cx="4643470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КОНКУРЕНЦИЯ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15" name="Picture 3" descr="C:\Documents and Settings\ЛАДА\Рабочий стол\животные чб\Рисунок1.wm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201417"/>
            <a:ext cx="2428892" cy="229959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АНТИБИОЗА?</a:t>
            </a:r>
            <a:endParaRPr lang="ru-RU" sz="2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6" descr="C:\Documents and Settings\ЛАДА\Рабочий стол\животные чб\3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7153292" y="3724276"/>
            <a:ext cx="1600200" cy="2705649"/>
          </a:xfrm>
          <a:prstGeom prst="rect">
            <a:avLst/>
          </a:prstGeom>
          <a:noFill/>
        </p:spPr>
      </p:pic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3714744" y="1563632"/>
            <a:ext cx="4643470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АМЕНСАЛИЗМ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>
            <a:off x="2857488" y="2859776"/>
            <a:ext cx="4506898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ХИЩНИЧЕСТВО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2000232" y="4155920"/>
            <a:ext cx="4506898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ПАРАЗИТИЗМ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857224" y="5452064"/>
            <a:ext cx="4643470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КОНКУРЕНЦИЯ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15" name="Picture 3" descr="C:\Documents and Settings\ЛАДА\Рабочий стол\животные чб\Рисунок1.wm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201417"/>
            <a:ext cx="2428892" cy="229959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АНТИБИОЗА?</a:t>
            </a:r>
            <a:endParaRPr lang="ru-RU" sz="2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6" descr="C:\Documents and Settings\ЛАДА\Рабочий стол\животные чб\3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7153292" y="3724276"/>
            <a:ext cx="1600200" cy="2705649"/>
          </a:xfrm>
          <a:prstGeom prst="rect">
            <a:avLst/>
          </a:prstGeom>
          <a:noFill/>
        </p:spPr>
      </p:pic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3714744" y="1491624"/>
            <a:ext cx="4643470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АМЕНСАЛИЗМ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Скругленный прямоугольник 12">
            <a:hlinkClick r:id="rId5" action="ppaction://hlinksldjump"/>
          </p:cNvPr>
          <p:cNvSpPr/>
          <p:nvPr/>
        </p:nvSpPr>
        <p:spPr>
          <a:xfrm>
            <a:off x="2857488" y="2787768"/>
            <a:ext cx="4506898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ХИЩНИЧЕСТВО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2000232" y="4083912"/>
            <a:ext cx="4506898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ПАРАЗИТИЗМ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857224" y="5380056"/>
            <a:ext cx="4643470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КОНКУРЕНЦИЯ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9" name="Picture 3" descr="C:\Documents and Settings\ЛАДА\Рабочий стол\животные чб\Рисунок1.wm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201417"/>
            <a:ext cx="2428892" cy="229959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АНТИБИОЗА?</a:t>
            </a:r>
            <a:endParaRPr lang="ru-RU" sz="2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6" descr="C:\Documents and Settings\ЛАДА\Рабочий стол\животные чб\3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7186642" y="3723747"/>
            <a:ext cx="1600200" cy="2705649"/>
          </a:xfrm>
          <a:prstGeom prst="rect">
            <a:avLst/>
          </a:prstGeom>
          <a:noFill/>
        </p:spPr>
      </p:pic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3714744" y="1491624"/>
            <a:ext cx="4643470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АМЕНСАЛИЗМ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3" name="Скругленный прямоугольник 12">
            <a:hlinkClick r:id="rId5" action="ppaction://hlinksldjump"/>
          </p:cNvPr>
          <p:cNvSpPr/>
          <p:nvPr/>
        </p:nvSpPr>
        <p:spPr>
          <a:xfrm>
            <a:off x="2857488" y="2787768"/>
            <a:ext cx="4506898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ХИЩНИЧЕСТВО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2000232" y="4083912"/>
            <a:ext cx="4506898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ПАРАЗИТИЗМ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5" name="Скругленный прямоугольник 14">
            <a:hlinkClick r:id="rId6" action="ppaction://hlinksldjump"/>
          </p:cNvPr>
          <p:cNvSpPr/>
          <p:nvPr/>
        </p:nvSpPr>
        <p:spPr>
          <a:xfrm>
            <a:off x="857224" y="5380056"/>
            <a:ext cx="4643470" cy="857256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A00"/>
                </a:solidFill>
                <a:latin typeface="Arial Black" pitchFamily="34" charset="0"/>
              </a:rPr>
              <a:t>КОНКУРЕНЦИЯ</a:t>
            </a:r>
            <a:endParaRPr lang="en-US" sz="28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11" name="Picture 3" descr="C:\Documents and Settings\ЛАДА\Рабочий стол\животные чб\Рисунок1.wm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201417"/>
            <a:ext cx="2428892" cy="229959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АНТИБИОЗА?</a:t>
            </a:r>
            <a:endParaRPr lang="ru-RU" sz="2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1285852" y="1714488"/>
            <a:ext cx="5000660" cy="1143008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A00"/>
                </a:solidFill>
                <a:latin typeface="Arial Black" pitchFamily="34" charset="0"/>
              </a:rPr>
              <a:t>ВНУТРИВИДОВАЯ</a:t>
            </a:r>
            <a:endParaRPr lang="en-US" sz="32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3286116" y="3786190"/>
            <a:ext cx="5000660" cy="1143008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A00"/>
                </a:solidFill>
                <a:latin typeface="Arial Black" pitchFamily="34" charset="0"/>
              </a:rPr>
              <a:t>МЕЖВИДОВАЯ</a:t>
            </a:r>
            <a:endParaRPr lang="en-US" sz="32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6" name="Picture 14" descr="C:\Documents and Settings\ЛАДА\Рабочий стол\животные чб\13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28661" y="3270912"/>
            <a:ext cx="2143140" cy="2464724"/>
          </a:xfrm>
          <a:prstGeom prst="rect">
            <a:avLst/>
          </a:prstGeom>
          <a:noFill/>
        </p:spPr>
      </p:pic>
      <p:pic>
        <p:nvPicPr>
          <p:cNvPr id="7" name="Picture 12" descr="C:\Documents and Settings\ЛАДА\Рабочий стол\животные чб\11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0798" y="1594747"/>
            <a:ext cx="1917626" cy="154622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КОНКУРЕНЦИИ?</a:t>
            </a:r>
            <a:endParaRPr lang="ru-RU" sz="2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1285852" y="1714488"/>
            <a:ext cx="5000660" cy="1143008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A00"/>
                </a:solidFill>
                <a:latin typeface="Arial Black" pitchFamily="34" charset="0"/>
              </a:rPr>
              <a:t>ВНУТРИВИДОВАЯ</a:t>
            </a:r>
            <a:endParaRPr lang="en-US" sz="32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3286116" y="3786190"/>
            <a:ext cx="5000660" cy="1143008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A00"/>
                </a:solidFill>
                <a:latin typeface="Arial Black" pitchFamily="34" charset="0"/>
              </a:rPr>
              <a:t>МЕЖВИДОВАЯ</a:t>
            </a:r>
            <a:endParaRPr lang="en-US" sz="3200" dirty="0">
              <a:solidFill>
                <a:srgbClr val="003A00"/>
              </a:solidFill>
              <a:latin typeface="Arial Black" pitchFamily="34" charset="0"/>
            </a:endParaRPr>
          </a:p>
        </p:txBody>
      </p:sp>
      <p:pic>
        <p:nvPicPr>
          <p:cNvPr id="6" name="Picture 14" descr="C:\Documents and Settings\ЛАДА\Рабочий стол\животные чб\13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28661" y="3270912"/>
            <a:ext cx="2143140" cy="2464724"/>
          </a:xfrm>
          <a:prstGeom prst="rect">
            <a:avLst/>
          </a:prstGeom>
          <a:noFill/>
        </p:spPr>
      </p:pic>
      <p:pic>
        <p:nvPicPr>
          <p:cNvPr id="11" name="Picture 12" descr="C:\Documents and Settings\ЛАДА\Рабочий стол\животные чб\11.wm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0798" y="1594747"/>
            <a:ext cx="1917626" cy="154622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43480" y="476672"/>
            <a:ext cx="8032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КАКОЙ ИЗ ВИДОВ КОНКУРЕНЦИИ?</a:t>
            </a:r>
            <a:endParaRPr lang="ru-RU" sz="2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714620"/>
            <a:ext cx="6939721" cy="830997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extrusionH="25400" contourW="8890" prstMaterial="plastic">
              <a:bevelT w="146050" h="1333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СПАСИБО ЗА ИГРУ!</a:t>
            </a:r>
            <a:endParaRPr lang="ru-RU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785786" y="3714752"/>
            <a:ext cx="7858148" cy="108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между 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зайцем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 и 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маралом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, которые питаются одной пищей называются…</a:t>
            </a:r>
            <a:endParaRPr lang="en-US" sz="24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 flipH="1">
            <a:off x="4857752" y="642918"/>
            <a:ext cx="3571900" cy="2714644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D16901"/>
                </a:solidFill>
              </a:rPr>
              <a:t>5</a:t>
            </a:r>
            <a:endParaRPr lang="en-US" sz="3200" b="1" dirty="0">
              <a:solidFill>
                <a:srgbClr val="D16901"/>
              </a:solidFill>
            </a:endParaRPr>
          </a:p>
        </p:txBody>
      </p:sp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820227" y="617088"/>
            <a:ext cx="3571900" cy="271464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247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717081" y="3714752"/>
            <a:ext cx="7426787" cy="12264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</a:t>
            </a:r>
          </a:p>
          <a:p>
            <a:pPr algn="r"/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между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волком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и </a:t>
            </a:r>
            <a:r>
              <a:rPr lang="ru-RU" sz="2000" b="1" u="sng" dirty="0" smtClean="0">
                <a:solidFill>
                  <a:srgbClr val="003A00"/>
                </a:solidFill>
                <a:latin typeface="Arial Black" pitchFamily="34" charset="0"/>
              </a:rPr>
              <a:t>сорокой, </a:t>
            </a:r>
            <a:r>
              <a:rPr lang="ru-RU" sz="2000" b="1" dirty="0" smtClean="0">
                <a:solidFill>
                  <a:srgbClr val="003A00"/>
                </a:solidFill>
                <a:latin typeface="Arial Black" pitchFamily="34" charset="0"/>
              </a:rPr>
              <a:t>которая питается остатками обеда волка называются…</a:t>
            </a:r>
            <a:endParaRPr lang="en-US" sz="20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714348" y="5143512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5643570" y="5572140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4" name="Овал 13">
            <a:hlinkClick r:id="rId2" action="ppaction://hlinksldjump"/>
          </p:cNvPr>
          <p:cNvSpPr/>
          <p:nvPr/>
        </p:nvSpPr>
        <p:spPr>
          <a:xfrm>
            <a:off x="285720" y="5786454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21415417" lon="19468816" rev="135344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D16901"/>
                </a:solidFill>
              </a:rPr>
              <a:t>6</a:t>
            </a:r>
            <a:endParaRPr lang="en-US" sz="3200" b="1" dirty="0">
              <a:solidFill>
                <a:srgbClr val="D1690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3968" y="563793"/>
            <a:ext cx="4361708" cy="257717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1124744"/>
            <a:ext cx="3929090" cy="2733167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0609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1071538" y="500042"/>
            <a:ext cx="2928958" cy="3714776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86248" y="3943316"/>
            <a:ext cx="4857752" cy="1285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Взаимоотношения  </a:t>
            </a:r>
          </a:p>
          <a:p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между 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волком</a:t>
            </a:r>
          </a:p>
          <a:p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и   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осиной , 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живущими водном лесу</a:t>
            </a:r>
            <a:r>
              <a:rPr lang="ru-RU" sz="2400" b="1" u="sng" dirty="0" smtClean="0">
                <a:solidFill>
                  <a:srgbClr val="003A00"/>
                </a:solidFill>
                <a:latin typeface="Arial Black" pitchFamily="34" charset="0"/>
              </a:rPr>
              <a:t>, </a:t>
            </a:r>
            <a:r>
              <a:rPr lang="ru-RU" sz="2400" b="1" dirty="0" smtClean="0">
                <a:solidFill>
                  <a:srgbClr val="003A00"/>
                </a:solidFill>
                <a:latin typeface="Arial Black" pitchFamily="34" charset="0"/>
              </a:rPr>
              <a:t>называются…</a:t>
            </a:r>
            <a:endParaRPr lang="en-US" sz="2400" b="1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642910" y="535782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СИМБИОЗ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>
            <a:off x="2571736" y="60722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НЕЙТРАЛИЗМ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5643570" y="5736106"/>
            <a:ext cx="2786082" cy="357190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chemeClr val="bg1">
                <a:alpha val="43000"/>
              </a:schemeClr>
            </a:outerShdw>
          </a:effectLst>
          <a:scene3d>
            <a:camera prst="perspectiveFront" fov="2700000">
              <a:rot lat="20803403" lon="341250" rev="21477790"/>
            </a:camera>
            <a:lightRig rig="flood" dir="t"/>
          </a:scene3d>
          <a:sp3d extrusionH="508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A00"/>
                </a:solidFill>
                <a:latin typeface="Arial Black" pitchFamily="34" charset="0"/>
              </a:rPr>
              <a:t>АНТИБИОЗ</a:t>
            </a:r>
            <a:endParaRPr lang="en-US" sz="2400" dirty="0">
              <a:solidFill>
                <a:srgbClr val="003A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929190" y="714356"/>
            <a:ext cx="3429024" cy="2786082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 extrusionH="50800" contourW="12700" prstMaterial="metal">
            <a:bevelT w="260350" h="215900" prst="softRound"/>
            <a:extrusionClr>
              <a:schemeClr val="bg2">
                <a:lumMod val="50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214282" y="5857892"/>
            <a:ext cx="857256" cy="785818"/>
          </a:xfrm>
          <a:prstGeom prst="ellipse">
            <a:avLst/>
          </a:prstGeom>
          <a:gradFill flip="none" rotWithShape="1">
            <a:gsLst>
              <a:gs pos="0">
                <a:srgbClr val="B6DF89">
                  <a:tint val="66000"/>
                  <a:satMod val="160000"/>
                </a:srgbClr>
              </a:gs>
              <a:gs pos="50000">
                <a:srgbClr val="B6DF89">
                  <a:tint val="44500"/>
                  <a:satMod val="160000"/>
                </a:srgbClr>
              </a:gs>
              <a:gs pos="100000">
                <a:srgbClr val="B6DF8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OffAxis1Left">
              <a:rot lat="975841" lon="2272866" rev="21130867"/>
            </a:camera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D16901"/>
                </a:solidFill>
              </a:rPr>
              <a:t>7</a:t>
            </a:r>
            <a:endParaRPr lang="en-US" sz="3200" b="1" dirty="0">
              <a:solidFill>
                <a:srgbClr val="D169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5160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</TotalTime>
  <Words>1084</Words>
  <Application>Microsoft Office PowerPoint</Application>
  <PresentationFormat>Экран (4:3)</PresentationFormat>
  <Paragraphs>319</Paragraphs>
  <Slides>66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Тема Office</vt:lpstr>
      <vt:lpstr>Соседи        по планете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Лада</dc:creator>
  <cp:lastModifiedBy>ЛАДА</cp:lastModifiedBy>
  <cp:revision>290</cp:revision>
  <dcterms:created xsi:type="dcterms:W3CDTF">2012-02-07T12:11:40Z</dcterms:created>
  <dcterms:modified xsi:type="dcterms:W3CDTF">2015-12-02T10:31:23Z</dcterms:modified>
</cp:coreProperties>
</file>