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88" r:id="rId7"/>
    <p:sldId id="289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80" r:id="rId27"/>
    <p:sldId id="281" r:id="rId28"/>
    <p:sldId id="282" r:id="rId29"/>
    <p:sldId id="283" r:id="rId30"/>
    <p:sldId id="284" r:id="rId31"/>
    <p:sldId id="285" r:id="rId32"/>
    <p:sldId id="287" r:id="rId33"/>
    <p:sldId id="290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54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5B106E36-FD25-4E2D-B0AA-010F637433A0}" type="datetimeFigureOut">
              <a:rPr lang="ru-RU" smtClean="0"/>
              <a:pPr/>
              <a:t>20.01.2025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20.01.2025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20.01.2025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20.01.2025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20.01.2025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20.01.2025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5B106E36-FD25-4E2D-B0AA-010F637433A0}" type="datetimeFigureOut">
              <a:rPr lang="ru-RU" smtClean="0"/>
              <a:pPr/>
              <a:t>20.01.2025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5B106E36-FD25-4E2D-B0AA-010F637433A0}" type="datetimeFigureOut">
              <a:rPr lang="ru-RU" smtClean="0"/>
              <a:pPr/>
              <a:t>20.01.2025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20.01.2025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slide" Target="slide19.xml"/><Relationship Id="rId18" Type="http://schemas.openxmlformats.org/officeDocument/2006/relationships/slide" Target="slide13.xml"/><Relationship Id="rId3" Type="http://schemas.openxmlformats.org/officeDocument/2006/relationships/slide" Target="slide21.xml"/><Relationship Id="rId21" Type="http://schemas.openxmlformats.org/officeDocument/2006/relationships/slide" Target="slide3.xml"/><Relationship Id="rId7" Type="http://schemas.openxmlformats.org/officeDocument/2006/relationships/slide" Target="slide8.xml"/><Relationship Id="rId12" Type="http://schemas.openxmlformats.org/officeDocument/2006/relationships/slide" Target="slide18.xml"/><Relationship Id="rId17" Type="http://schemas.openxmlformats.org/officeDocument/2006/relationships/slide" Target="slide14.xml"/><Relationship Id="rId2" Type="http://schemas.openxmlformats.org/officeDocument/2006/relationships/slide" Target="slide12.xml"/><Relationship Id="rId16" Type="http://schemas.openxmlformats.org/officeDocument/2006/relationships/slide" Target="slide15.xml"/><Relationship Id="rId20" Type="http://schemas.openxmlformats.org/officeDocument/2006/relationships/slide" Target="slide25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.xml"/><Relationship Id="rId11" Type="http://schemas.openxmlformats.org/officeDocument/2006/relationships/slide" Target="slide17.xml"/><Relationship Id="rId5" Type="http://schemas.openxmlformats.org/officeDocument/2006/relationships/slide" Target="slide23.xml"/><Relationship Id="rId15" Type="http://schemas.openxmlformats.org/officeDocument/2006/relationships/slide" Target="slide16.xml"/><Relationship Id="rId10" Type="http://schemas.openxmlformats.org/officeDocument/2006/relationships/slide" Target="slide11.xml"/><Relationship Id="rId19" Type="http://schemas.openxmlformats.org/officeDocument/2006/relationships/slide" Target="slide24.xml"/><Relationship Id="rId4" Type="http://schemas.openxmlformats.org/officeDocument/2006/relationships/slide" Target="slide22.xml"/><Relationship Id="rId9" Type="http://schemas.openxmlformats.org/officeDocument/2006/relationships/slide" Target="slide10.xml"/><Relationship Id="rId14" Type="http://schemas.openxmlformats.org/officeDocument/2006/relationships/slide" Target="slide2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Relationship Id="rId4" Type="http://schemas.openxmlformats.org/officeDocument/2006/relationships/slide" Target="slide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30.xml"/><Relationship Id="rId3" Type="http://schemas.openxmlformats.org/officeDocument/2006/relationships/slideLayout" Target="../slideLayouts/slideLayout2.xml"/><Relationship Id="rId7" Type="http://schemas.openxmlformats.org/officeDocument/2006/relationships/slide" Target="slide29.xml"/><Relationship Id="rId2" Type="http://schemas.openxmlformats.org/officeDocument/2006/relationships/audio" Target="file:///C:\Users\&#1055;&#1050;\Desktop\&#1089;&#1086;&#1096;%20&#8470;3\&#1084;&#1086;&#1103;%20&#1080;&#1075;&#1088;&#1072;\&#1041;&#1072;&#1089;&#1090;&#1072;%20-%20&#1052;&#1086;&#1103;%20&#1080;&#1075;&#1088;&#1072;%20(mp3cut.net)%20(6).mp3" TargetMode="External"/><Relationship Id="rId1" Type="http://schemas.microsoft.com/office/2007/relationships/media" Target="file:///C:\Users\&#1055;&#1050;\Desktop\&#1089;&#1086;&#1096;%20&#8470;3\&#1084;&#1086;&#1103;%20&#1080;&#1075;&#1088;&#1072;\&#1041;&#1072;&#1089;&#1090;&#1072;%20-%20&#1052;&#1086;&#1103;%20&#1080;&#1075;&#1088;&#1072;%20(mp3cut.net)%20(6).mp3" TargetMode="External"/><Relationship Id="rId6" Type="http://schemas.openxmlformats.org/officeDocument/2006/relationships/slide" Target="slide28.xml"/><Relationship Id="rId11" Type="http://schemas.openxmlformats.org/officeDocument/2006/relationships/slide" Target="slide31.xml"/><Relationship Id="rId5" Type="http://schemas.openxmlformats.org/officeDocument/2006/relationships/slide" Target="slide27.xml"/><Relationship Id="rId10" Type="http://schemas.openxmlformats.org/officeDocument/2006/relationships/image" Target="../media/image3.png"/><Relationship Id="rId4" Type="http://schemas.openxmlformats.org/officeDocument/2006/relationships/slide" Target="slide26.xml"/><Relationship Id="rId9" Type="http://schemas.openxmlformats.org/officeDocument/2006/relationships/slide" Target="slide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slide" Target="slide3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Математическая игра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pPr algn="ctr"/>
            <a:r>
              <a:rPr lang="ru-RU" sz="5400" b="1" dirty="0" smtClean="0"/>
              <a:t>«МОЯ ИГРА»</a:t>
            </a:r>
          </a:p>
          <a:p>
            <a:pPr algn="ctr"/>
            <a:r>
              <a:rPr lang="ru-RU" sz="5400" b="1" dirty="0" smtClean="0"/>
              <a:t>Я ГОТОВ СДАВАТЬ </a:t>
            </a:r>
            <a:r>
              <a:rPr lang="ru-RU" sz="5400" b="1" dirty="0" smtClean="0"/>
              <a:t>ОГЭ</a:t>
            </a:r>
            <a:endParaRPr lang="ru-RU" sz="5400" b="1" dirty="0"/>
          </a:p>
        </p:txBody>
      </p:sp>
      <p:sp>
        <p:nvSpPr>
          <p:cNvPr id="5" name="Пятиугольник 4">
            <a:hlinkClick r:id="rId4" action="ppaction://hlinksldjump"/>
          </p:cNvPr>
          <p:cNvSpPr/>
          <p:nvPr/>
        </p:nvSpPr>
        <p:spPr>
          <a:xfrm>
            <a:off x="7524328" y="6305568"/>
            <a:ext cx="978408" cy="484632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 тур</a:t>
            </a:r>
            <a:endParaRPr lang="ru-RU" dirty="0"/>
          </a:p>
        </p:txBody>
      </p:sp>
      <p:pic>
        <p:nvPicPr>
          <p:cNvPr id="6" name="Баста - Моя игра (mp3cut.net) (6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95536" y="6000768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55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№4  </a:t>
            </a:r>
            <a:r>
              <a:rPr lang="ru-RU" b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ЗАДАЧИ ИЗ ЖИЗНИ </a:t>
            </a:r>
            <a:r>
              <a:rPr lang="ru-RU" b="1" dirty="0" smtClean="0">
                <a:solidFill>
                  <a:srgbClr val="0070C0"/>
                </a:solidFill>
              </a:rPr>
              <a:t>40б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2967335"/>
            <a:ext cx="784887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 сколько процентов площадь кухни больше площади лоджии, примыкающей к кухне?</a:t>
            </a: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155248" y="6022470"/>
            <a:ext cx="754384" cy="61036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№5   </a:t>
            </a:r>
            <a:r>
              <a:rPr lang="ru-RU" b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ЗАДАЧИ ИЗ ЖИЗНИ </a:t>
            </a:r>
            <a:r>
              <a:rPr lang="ru-RU" b="1" dirty="0" smtClean="0">
                <a:solidFill>
                  <a:srgbClr val="0070C0"/>
                </a:solidFill>
              </a:rPr>
              <a:t>50б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1666526"/>
            <a:ext cx="8291264" cy="16730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квартире планируется подключить интернет. Предполагается, что трафик составит 650 Мб в месяц, и исходя из этого выбирается наиболее дешёвый вариант. Интернет-провайдер предлагает три тарифных плана</a:t>
            </a:r>
            <a:endParaRPr lang="ru-RU" sz="2400" dirty="0">
              <a:solidFill>
                <a:schemeClr val="tx1">
                  <a:lumMod val="9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8867427"/>
              </p:ext>
            </p:extLst>
          </p:nvPr>
        </p:nvGraphicFramePr>
        <p:xfrm>
          <a:off x="611560" y="3396456"/>
          <a:ext cx="8075239" cy="219185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43356">
                  <a:extLst>
                    <a:ext uri="{9D8B030D-6E8A-4147-A177-3AD203B41FA5}">
                      <a16:colId xmlns:a16="http://schemas.microsoft.com/office/drawing/2014/main" val="1622300407"/>
                    </a:ext>
                  </a:extLst>
                </a:gridCol>
                <a:gridCol w="3092854">
                  <a:extLst>
                    <a:ext uri="{9D8B030D-6E8A-4147-A177-3AD203B41FA5}">
                      <a16:colId xmlns:a16="http://schemas.microsoft.com/office/drawing/2014/main" val="1581422659"/>
                    </a:ext>
                  </a:extLst>
                </a:gridCol>
                <a:gridCol w="2939029">
                  <a:extLst>
                    <a:ext uri="{9D8B030D-6E8A-4147-A177-3AD203B41FA5}">
                      <a16:colId xmlns:a16="http://schemas.microsoft.com/office/drawing/2014/main" val="2477800960"/>
                    </a:ext>
                  </a:extLst>
                </a:gridCol>
              </a:tblGrid>
              <a:tr h="2079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solidFill>
                            <a:sysClr val="windowText" lastClr="000000"/>
                          </a:solidFill>
                          <a:effectLst/>
                        </a:rPr>
                        <a:t>Тарифный план</a:t>
                      </a:r>
                      <a:endParaRPr lang="ru-RU" sz="18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solidFill>
                            <a:sysClr val="windowText" lastClr="000000"/>
                          </a:solidFill>
                          <a:effectLst/>
                        </a:rPr>
                        <a:t>Абонентская плата</a:t>
                      </a:r>
                      <a:endParaRPr lang="ru-RU" sz="18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solidFill>
                            <a:sysClr val="windowText" lastClr="000000"/>
                          </a:solidFill>
                          <a:effectLst/>
                        </a:rPr>
                        <a:t>Плата за трафик</a:t>
                      </a:r>
                      <a:endParaRPr lang="ru-RU" sz="18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4012718"/>
                  </a:ext>
                </a:extLst>
              </a:tr>
              <a:tr h="42752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solidFill>
                            <a:sysClr val="windowText" lastClr="000000"/>
                          </a:solidFill>
                          <a:effectLst/>
                        </a:rPr>
                        <a:t>План «500»</a:t>
                      </a:r>
                      <a:endParaRPr lang="ru-RU" sz="18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solidFill>
                            <a:sysClr val="windowText" lastClr="000000"/>
                          </a:solidFill>
                          <a:effectLst/>
                        </a:rPr>
                        <a:t>600 руб. за 500 Мб трафика в месяц</a:t>
                      </a:r>
                      <a:endParaRPr lang="ru-RU" sz="18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solidFill>
                            <a:sysClr val="windowText" lastClr="000000"/>
                          </a:solidFill>
                          <a:effectLst/>
                        </a:rPr>
                        <a:t>2 руб. за 1 Мб</a:t>
                      </a:r>
                      <a:br>
                        <a:rPr lang="ru-RU" sz="1800" dirty="0">
                          <a:solidFill>
                            <a:sysClr val="windowText" lastClr="000000"/>
                          </a:solidFill>
                          <a:effectLst/>
                        </a:rPr>
                      </a:br>
                      <a:r>
                        <a:rPr lang="ru-RU" sz="1800" dirty="0">
                          <a:solidFill>
                            <a:sysClr val="windowText" lastClr="000000"/>
                          </a:solidFill>
                          <a:effectLst/>
                        </a:rPr>
                        <a:t>сверх 500 Мб</a:t>
                      </a:r>
                      <a:endParaRPr lang="ru-RU" sz="18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8914362"/>
                  </a:ext>
                </a:extLst>
              </a:tr>
              <a:tr h="42752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solidFill>
                            <a:sysClr val="windowText" lastClr="000000"/>
                          </a:solidFill>
                          <a:effectLst/>
                        </a:rPr>
                        <a:t>План «1000»</a:t>
                      </a:r>
                      <a:endParaRPr lang="ru-RU" sz="18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solidFill>
                            <a:sysClr val="windowText" lastClr="000000"/>
                          </a:solidFill>
                          <a:effectLst/>
                        </a:rPr>
                        <a:t>820 руб. за 1000 Мб трафика в месяц</a:t>
                      </a:r>
                      <a:endParaRPr lang="ru-RU" sz="18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solidFill>
                            <a:sysClr val="windowText" lastClr="000000"/>
                          </a:solidFill>
                          <a:effectLst/>
                        </a:rPr>
                        <a:t>1,5 руб. за 1 Мб сверх 1000 Мб</a:t>
                      </a:r>
                      <a:endParaRPr lang="ru-RU" sz="18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1577404"/>
                  </a:ext>
                </a:extLst>
              </a:tr>
              <a:tr h="769707"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800" dirty="0">
                          <a:solidFill>
                            <a:sysClr val="windowText" lastClr="000000"/>
                          </a:solidFill>
                          <a:effectLst/>
                        </a:rPr>
                        <a:t>План «</a:t>
                      </a:r>
                      <a:r>
                        <a:rPr lang="ru-RU" sz="1800" dirty="0" err="1">
                          <a:solidFill>
                            <a:sysClr val="windowText" lastClr="000000"/>
                          </a:solidFill>
                          <a:effectLst/>
                        </a:rPr>
                        <a:t>Безлимитный</a:t>
                      </a:r>
                      <a:r>
                        <a:rPr lang="ru-RU" sz="1800" dirty="0">
                          <a:solidFill>
                            <a:sysClr val="windowText" lastClr="000000"/>
                          </a:solidFill>
                          <a:effectLst/>
                        </a:rPr>
                        <a:t>»</a:t>
                      </a:r>
                      <a:endParaRPr lang="ru-RU" sz="18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800" dirty="0">
                          <a:solidFill>
                            <a:sysClr val="windowText" lastClr="000000"/>
                          </a:solidFill>
                          <a:effectLst/>
                        </a:rPr>
                        <a:t>900 руб. за неограниченное количество Мб трафика</a:t>
                      </a:r>
                      <a:endParaRPr lang="ru-RU" sz="18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800" dirty="0">
                          <a:solidFill>
                            <a:sysClr val="windowText" lastClr="000000"/>
                          </a:solidFill>
                          <a:effectLst/>
                        </a:rPr>
                        <a:t>_____</a:t>
                      </a:r>
                      <a:endParaRPr lang="ru-RU" sz="18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4183986204"/>
                  </a:ext>
                </a:extLst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755575" y="5805264"/>
            <a:ext cx="7931223" cy="528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650"/>
              </a:lnSpc>
              <a:spcBef>
                <a:spcPts val="150"/>
              </a:spcBef>
              <a:spcAft>
                <a:spcPts val="300"/>
              </a:spcAft>
            </a:pPr>
            <a:r>
              <a:rPr lang="ru-RU" dirty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Сколько рублей нужно будет заплатить за интернет за месяц, если трафик действительно будет равен 650 Мб?</a:t>
            </a:r>
            <a:endParaRPr lang="ru-RU" dirty="0">
              <a:solidFill>
                <a:schemeClr val="tx1">
                  <a:lumMod val="9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317610" y="6069439"/>
            <a:ext cx="585214" cy="61036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№6 </a:t>
            </a:r>
            <a:r>
              <a:rPr lang="ru-RU" b="1" dirty="0">
                <a:solidFill>
                  <a:schemeClr val="bg1"/>
                </a:solidFill>
              </a:rPr>
              <a:t> </a:t>
            </a:r>
            <a:r>
              <a:rPr lang="ru-RU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Алгебра</a:t>
            </a:r>
            <a:r>
              <a:rPr lang="ru-RU" b="1" dirty="0" smtClean="0">
                <a:solidFill>
                  <a:schemeClr val="bg1"/>
                </a:solidFill>
              </a:rPr>
              <a:t>  </a:t>
            </a:r>
            <a:r>
              <a:rPr lang="ru-RU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10б</a:t>
            </a:r>
            <a:r>
              <a:rPr lang="ru-RU" b="1" dirty="0" smtClean="0">
                <a:solidFill>
                  <a:schemeClr val="bg1"/>
                </a:solidFill>
              </a:rPr>
              <a:t/>
            </a:r>
            <a:br>
              <a:rPr lang="ru-RU" b="1" dirty="0" smtClean="0">
                <a:solidFill>
                  <a:schemeClr val="bg1"/>
                </a:solidFill>
              </a:rPr>
            </a:br>
            <a:r>
              <a:rPr lang="ru-RU" dirty="0" smtClean="0"/>
              <a:t>  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45165" y="3065086"/>
            <a:ext cx="8253670" cy="7294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Найдите значение </a:t>
            </a:r>
            <a:r>
              <a:rPr lang="ru-RU" sz="3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выражения          </a:t>
            </a:r>
            <a:r>
              <a:rPr lang="ru-RU" sz="3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   </a:t>
            </a:r>
            <a:endParaRPr lang="ru-RU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3001073"/>
            <a:ext cx="936104" cy="857456"/>
          </a:xfrm>
          <a:prstGeom prst="rect">
            <a:avLst/>
          </a:prstGeom>
          <a:noFill/>
        </p:spPr>
      </p:pic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8317610" y="6069439"/>
            <a:ext cx="585214" cy="61036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№7  </a:t>
            </a:r>
            <a:r>
              <a:rPr lang="ru-RU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Алгебра</a:t>
            </a:r>
            <a:r>
              <a:rPr lang="ru-RU" b="1" dirty="0" smtClean="0">
                <a:solidFill>
                  <a:schemeClr val="bg1"/>
                </a:solidFill>
              </a:rPr>
              <a:t> </a:t>
            </a:r>
            <a:r>
              <a:rPr lang="ru-RU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20б</a:t>
            </a:r>
            <a:r>
              <a:rPr lang="ru-RU" b="1" dirty="0" smtClean="0">
                <a:solidFill>
                  <a:schemeClr val="bg1"/>
                </a:solidFill>
              </a:rPr>
              <a:t/>
            </a:r>
            <a:br>
              <a:rPr lang="ru-RU" b="1" dirty="0" smtClean="0">
                <a:solidFill>
                  <a:schemeClr val="bg1"/>
                </a:solidFill>
              </a:rPr>
            </a:b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7181" t="30313" r="44832" b="16532"/>
          <a:stretch/>
        </p:blipFill>
        <p:spPr>
          <a:xfrm>
            <a:off x="1187624" y="1268760"/>
            <a:ext cx="6336704" cy="5264339"/>
          </a:xfrm>
          <a:prstGeom prst="rect">
            <a:avLst/>
          </a:prstGeom>
        </p:spPr>
      </p:pic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8317610" y="6069439"/>
            <a:ext cx="585214" cy="61036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№8 </a:t>
            </a:r>
            <a:r>
              <a:rPr lang="ru-RU" b="1" dirty="0">
                <a:solidFill>
                  <a:schemeClr val="bg1"/>
                </a:solidFill>
              </a:rPr>
              <a:t> </a:t>
            </a:r>
            <a:r>
              <a:rPr lang="ru-RU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Алгебра</a:t>
            </a:r>
            <a:r>
              <a:rPr lang="ru-RU" b="1" dirty="0" smtClean="0">
                <a:solidFill>
                  <a:schemeClr val="bg1"/>
                </a:solidFill>
              </a:rPr>
              <a:t>  </a:t>
            </a:r>
            <a:r>
              <a:rPr lang="ru-RU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30б</a:t>
            </a:r>
            <a:r>
              <a:rPr lang="ru-RU" b="1" dirty="0" smtClean="0">
                <a:solidFill>
                  <a:schemeClr val="bg1"/>
                </a:solidFill>
              </a:rPr>
              <a:t/>
            </a:r>
            <a:br>
              <a:rPr lang="ru-RU" b="1" dirty="0" smtClean="0">
                <a:solidFill>
                  <a:schemeClr val="bg1"/>
                </a:solidFill>
              </a:rPr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136219" y="3052166"/>
            <a:ext cx="6028069" cy="136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</a:t>
            </a: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Найдите значение </a:t>
            </a:r>
            <a:r>
              <a:rPr lang="ru-RU" sz="3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выражения, при а=2  </a:t>
            </a:r>
            <a:r>
              <a:rPr lang="ru-RU" sz="3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endParaRPr lang="ru-RU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4941168"/>
            <a:ext cx="1224136" cy="1224136"/>
          </a:xfrm>
          <a:prstGeom prst="rect">
            <a:avLst/>
          </a:prstGeom>
          <a:noFill/>
        </p:spPr>
      </p:pic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8317610" y="6069439"/>
            <a:ext cx="585214" cy="61036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№ 9 </a:t>
            </a:r>
            <a:r>
              <a:rPr lang="ru-RU" b="1" dirty="0">
                <a:solidFill>
                  <a:schemeClr val="bg1"/>
                </a:solidFill>
              </a:rPr>
              <a:t> </a:t>
            </a:r>
            <a:r>
              <a:rPr lang="ru-RU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Алгебра</a:t>
            </a:r>
            <a:r>
              <a:rPr lang="ru-RU" b="1" dirty="0" smtClean="0">
                <a:solidFill>
                  <a:schemeClr val="bg1"/>
                </a:solidFill>
              </a:rPr>
              <a:t>  </a:t>
            </a:r>
            <a:r>
              <a:rPr lang="ru-RU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40б</a:t>
            </a:r>
            <a:endParaRPr lang="ru-RU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5122" name="Рисунок 19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076947"/>
            <a:ext cx="3096344" cy="850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1" descr="x в квадрате плюс 4=5x."/>
          <p:cNvSpPr>
            <a:spLocks noChangeAspect="1" noChangeArrowheads="1"/>
          </p:cNvSpPr>
          <p:nvPr/>
        </p:nvSpPr>
        <p:spPr bwMode="auto">
          <a:xfrm>
            <a:off x="1547664" y="3772272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85973" y="1720989"/>
            <a:ext cx="6023893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Найдите корни уравнения </a:t>
            </a:r>
            <a:endParaRPr kumimoji="0" lang="ru-RU" alt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547664" y="3315072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079612" y="4725144"/>
            <a:ext cx="6984776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Если уравнение имеет более одного корня, в ответ запишите больший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 корней</a:t>
            </a: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Управляющая кнопка: домой 7">
            <a:hlinkClick r:id="rId3" action="ppaction://hlinksldjump" highlightClick="1"/>
          </p:cNvPr>
          <p:cNvSpPr/>
          <p:nvPr/>
        </p:nvSpPr>
        <p:spPr>
          <a:xfrm>
            <a:off x="8317610" y="6069439"/>
            <a:ext cx="585214" cy="61036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№10  </a:t>
            </a:r>
            <a:r>
              <a:rPr lang="ru-RU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Алгебра</a:t>
            </a:r>
            <a:r>
              <a:rPr lang="ru-RU" b="1" dirty="0" smtClean="0">
                <a:solidFill>
                  <a:schemeClr val="bg1"/>
                </a:solidFill>
              </a:rPr>
              <a:t> </a:t>
            </a:r>
            <a:r>
              <a:rPr lang="ru-RU" dirty="0" smtClean="0"/>
              <a:t>50б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2690336"/>
            <a:ext cx="792088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В среднем из 150 карманных фонариков, поступивших в продажу, пятнадцать  неисправных. Найдите вероятность того, что выбранный наудачу в магазине фонарик окажется исправен.</a:t>
            </a:r>
            <a:endParaRPr lang="ru-RU" sz="2800" dirty="0"/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317610" y="6069439"/>
            <a:ext cx="585214" cy="61036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001266"/>
          </a:xfrm>
        </p:spPr>
        <p:txBody>
          <a:bodyPr/>
          <a:lstStyle/>
          <a:p>
            <a:r>
              <a:rPr lang="ru-RU" dirty="0" smtClean="0"/>
              <a:t>№11 </a:t>
            </a:r>
            <a:r>
              <a:rPr lang="ru-RU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Алгебра</a:t>
            </a:r>
            <a:r>
              <a:rPr lang="ru-RU" b="1" dirty="0" smtClean="0">
                <a:solidFill>
                  <a:schemeClr val="bg1"/>
                </a:solidFill>
              </a:rPr>
              <a:t> </a:t>
            </a:r>
            <a:r>
              <a:rPr lang="ru-RU" dirty="0" smtClean="0"/>
              <a:t>60б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50000" t="25391" r="8657" b="9641"/>
          <a:stretch/>
        </p:blipFill>
        <p:spPr>
          <a:xfrm>
            <a:off x="1331640" y="1628800"/>
            <a:ext cx="6624736" cy="4752528"/>
          </a:xfrm>
          <a:prstGeom prst="rect">
            <a:avLst/>
          </a:prstGeom>
        </p:spPr>
      </p:pic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8317610" y="6069439"/>
            <a:ext cx="585214" cy="61036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№12 </a:t>
            </a:r>
            <a:r>
              <a:rPr lang="ru-RU" b="1" dirty="0">
                <a:solidFill>
                  <a:schemeClr val="bg1"/>
                </a:solidFill>
              </a:rPr>
              <a:t> </a:t>
            </a:r>
            <a:r>
              <a:rPr lang="ru-RU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Алгебра</a:t>
            </a:r>
            <a:r>
              <a:rPr lang="ru-RU" b="1" dirty="0" smtClean="0">
                <a:solidFill>
                  <a:schemeClr val="bg1"/>
                </a:solidFill>
              </a:rPr>
              <a:t> </a:t>
            </a:r>
            <a:r>
              <a:rPr lang="ru-RU" dirty="0" smtClean="0"/>
              <a:t>70б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57200" y="2049199"/>
            <a:ext cx="7859216" cy="3757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Центростремительное ускорение при движении по окружности (в м/с</a:t>
            </a:r>
            <a:r>
              <a:rPr lang="ru-RU" sz="2800" baseline="30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можно вычислить по формуле </a:t>
            </a:r>
            <a: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= ω</a:t>
            </a:r>
            <a:r>
              <a:rPr lang="ru-RU" sz="2800" i="1" baseline="30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где </a:t>
            </a:r>
            <a: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ω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  — угловая скорость (в с</a:t>
            </a:r>
            <a:r>
              <a:rPr lang="ru-RU" sz="2800" baseline="30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−1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), а </a:t>
            </a:r>
            <a: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  — радиус окружности. Пользуясь этой формулой, найдите расстояние </a:t>
            </a:r>
            <a: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(в метрах), если угловая скорость равна 4 с</a:t>
            </a:r>
            <a:r>
              <a:rPr lang="ru-RU" sz="2800" baseline="30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−1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а центростремительное ускорение равно 48 м/с</a:t>
            </a:r>
            <a:r>
              <a:rPr lang="ru-RU" sz="2800" baseline="30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Ответ дайте в метрах.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317610" y="6069439"/>
            <a:ext cx="585214" cy="61036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№13 </a:t>
            </a:r>
            <a:r>
              <a:rPr lang="ru-RU" b="1" dirty="0">
                <a:solidFill>
                  <a:schemeClr val="bg1"/>
                </a:solidFill>
              </a:rPr>
              <a:t> </a:t>
            </a:r>
            <a:r>
              <a:rPr lang="ru-RU" b="1" dirty="0" smtClean="0">
                <a:solidFill>
                  <a:schemeClr val="bg1"/>
                </a:solidFill>
              </a:rPr>
              <a:t> </a:t>
            </a:r>
            <a:r>
              <a:rPr lang="ru-RU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Алгебра</a:t>
            </a:r>
            <a:r>
              <a:rPr lang="ru-RU" b="1" dirty="0" smtClean="0">
                <a:solidFill>
                  <a:schemeClr val="bg1"/>
                </a:solidFill>
              </a:rPr>
              <a:t> </a:t>
            </a:r>
            <a:r>
              <a:rPr lang="ru-RU" dirty="0" smtClean="0"/>
              <a:t>80б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8657" t="38188" r="52215" b="25945"/>
          <a:stretch/>
        </p:blipFill>
        <p:spPr>
          <a:xfrm>
            <a:off x="1010878" y="1484784"/>
            <a:ext cx="7122244" cy="4896543"/>
          </a:xfrm>
          <a:prstGeom prst="rect">
            <a:avLst/>
          </a:prstGeom>
        </p:spPr>
      </p:pic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8317610" y="6069439"/>
            <a:ext cx="585214" cy="61036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1 ТУР</a:t>
            </a:r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642910" y="1500174"/>
            <a:ext cx="1785950" cy="1285884"/>
          </a:xfrm>
          <a:prstGeom prst="ellipse">
            <a:avLst/>
          </a:prstGeom>
          <a:ln>
            <a:solidFill>
              <a:schemeClr val="bg1"/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ЗАДАЧИ ИЗ ЖИЗНИ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500034" y="3071810"/>
            <a:ext cx="2143140" cy="1428760"/>
          </a:xfrm>
          <a:prstGeom prst="ellips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МОДУЛЬ 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</a:rPr>
              <a:t>«Алгебра»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500034" y="4786322"/>
            <a:ext cx="2357454" cy="1428760"/>
          </a:xfrm>
          <a:prstGeom prst="ellipse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МОДУЛЬ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</a:rPr>
              <a:t>«Геометрия»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8" name="Солнце 7">
            <a:hlinkClick r:id="rId2" action="ppaction://hlinksldjump"/>
          </p:cNvPr>
          <p:cNvSpPr/>
          <p:nvPr/>
        </p:nvSpPr>
        <p:spPr>
          <a:xfrm>
            <a:off x="2928926" y="2857496"/>
            <a:ext cx="1000132" cy="928694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bg1"/>
                </a:solidFill>
              </a:rPr>
              <a:t>10</a:t>
            </a:r>
            <a:endParaRPr lang="ru-RU" sz="1200" dirty="0">
              <a:solidFill>
                <a:schemeClr val="bg1"/>
              </a:solidFill>
            </a:endParaRPr>
          </a:p>
        </p:txBody>
      </p:sp>
      <p:sp>
        <p:nvSpPr>
          <p:cNvPr id="12" name="Солнце 11">
            <a:hlinkClick r:id="rId3" action="ppaction://hlinksldjump"/>
          </p:cNvPr>
          <p:cNvSpPr/>
          <p:nvPr/>
        </p:nvSpPr>
        <p:spPr>
          <a:xfrm>
            <a:off x="3214678" y="5143512"/>
            <a:ext cx="1000132" cy="928694"/>
          </a:xfrm>
          <a:prstGeom prst="sun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000" dirty="0" smtClean="0"/>
              <a:t>10</a:t>
            </a:r>
            <a:endParaRPr lang="ru-RU" sz="1000" dirty="0"/>
          </a:p>
        </p:txBody>
      </p:sp>
      <p:sp>
        <p:nvSpPr>
          <p:cNvPr id="13" name="Солнце 12">
            <a:hlinkClick r:id="rId4" action="ppaction://hlinksldjump"/>
          </p:cNvPr>
          <p:cNvSpPr/>
          <p:nvPr/>
        </p:nvSpPr>
        <p:spPr>
          <a:xfrm>
            <a:off x="4429124" y="5143512"/>
            <a:ext cx="1000132" cy="928694"/>
          </a:xfrm>
          <a:prstGeom prst="sun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20</a:t>
            </a:r>
            <a:endParaRPr lang="ru-RU" sz="1200" dirty="0"/>
          </a:p>
        </p:txBody>
      </p:sp>
      <p:sp>
        <p:nvSpPr>
          <p:cNvPr id="14" name="Солнце 13">
            <a:hlinkClick r:id="rId5" action="ppaction://hlinksldjump"/>
          </p:cNvPr>
          <p:cNvSpPr/>
          <p:nvPr/>
        </p:nvSpPr>
        <p:spPr>
          <a:xfrm>
            <a:off x="5572132" y="5143512"/>
            <a:ext cx="1000132" cy="928694"/>
          </a:xfrm>
          <a:prstGeom prst="sun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30</a:t>
            </a:r>
            <a:endParaRPr lang="ru-RU" sz="1200" dirty="0"/>
          </a:p>
        </p:txBody>
      </p:sp>
      <p:sp>
        <p:nvSpPr>
          <p:cNvPr id="16" name="Солнце 15">
            <a:hlinkClick r:id="rId6" action="ppaction://hlinksldjump"/>
          </p:cNvPr>
          <p:cNvSpPr/>
          <p:nvPr/>
        </p:nvSpPr>
        <p:spPr>
          <a:xfrm>
            <a:off x="3143240" y="1500174"/>
            <a:ext cx="1000132" cy="928694"/>
          </a:xfrm>
          <a:prstGeom prst="sun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10</a:t>
            </a:r>
            <a:endParaRPr lang="ru-RU" sz="1200" dirty="0"/>
          </a:p>
        </p:txBody>
      </p:sp>
      <p:sp>
        <p:nvSpPr>
          <p:cNvPr id="17" name="Солнце 16">
            <a:hlinkClick r:id="rId7" action="ppaction://hlinksldjump"/>
          </p:cNvPr>
          <p:cNvSpPr/>
          <p:nvPr/>
        </p:nvSpPr>
        <p:spPr>
          <a:xfrm>
            <a:off x="4357686" y="1500174"/>
            <a:ext cx="1000132" cy="928694"/>
          </a:xfrm>
          <a:prstGeom prst="sun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20</a:t>
            </a:r>
            <a:endParaRPr lang="ru-RU" sz="1200" dirty="0"/>
          </a:p>
        </p:txBody>
      </p:sp>
      <p:sp>
        <p:nvSpPr>
          <p:cNvPr id="18" name="Солнце 17">
            <a:hlinkClick r:id="rId8" action="ppaction://hlinksldjump"/>
          </p:cNvPr>
          <p:cNvSpPr/>
          <p:nvPr/>
        </p:nvSpPr>
        <p:spPr>
          <a:xfrm>
            <a:off x="5500694" y="1500174"/>
            <a:ext cx="1000132" cy="928694"/>
          </a:xfrm>
          <a:prstGeom prst="sun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30</a:t>
            </a:r>
            <a:endParaRPr lang="ru-RU" sz="1200" dirty="0"/>
          </a:p>
        </p:txBody>
      </p:sp>
      <p:sp>
        <p:nvSpPr>
          <p:cNvPr id="19" name="Солнце 18">
            <a:hlinkClick r:id="rId9" action="ppaction://hlinksldjump"/>
          </p:cNvPr>
          <p:cNvSpPr/>
          <p:nvPr/>
        </p:nvSpPr>
        <p:spPr>
          <a:xfrm>
            <a:off x="6715140" y="1500174"/>
            <a:ext cx="1000132" cy="928694"/>
          </a:xfrm>
          <a:prstGeom prst="sun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40</a:t>
            </a:r>
            <a:endParaRPr lang="ru-RU" sz="1200" dirty="0"/>
          </a:p>
        </p:txBody>
      </p:sp>
      <p:sp>
        <p:nvSpPr>
          <p:cNvPr id="20" name="Солнце 19">
            <a:hlinkClick r:id="rId10" action="ppaction://hlinksldjump"/>
          </p:cNvPr>
          <p:cNvSpPr/>
          <p:nvPr/>
        </p:nvSpPr>
        <p:spPr>
          <a:xfrm>
            <a:off x="7858148" y="1500174"/>
            <a:ext cx="1000132" cy="928694"/>
          </a:xfrm>
          <a:prstGeom prst="sun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50</a:t>
            </a:r>
            <a:endParaRPr lang="ru-RU" sz="1200" dirty="0"/>
          </a:p>
        </p:txBody>
      </p:sp>
      <p:sp>
        <p:nvSpPr>
          <p:cNvPr id="21" name="Солнце 20">
            <a:hlinkClick r:id="rId11" action="ppaction://hlinksldjump"/>
          </p:cNvPr>
          <p:cNvSpPr/>
          <p:nvPr/>
        </p:nvSpPr>
        <p:spPr>
          <a:xfrm>
            <a:off x="3071802" y="4000504"/>
            <a:ext cx="1000132" cy="928694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bg1"/>
                </a:solidFill>
              </a:rPr>
              <a:t>60</a:t>
            </a:r>
            <a:endParaRPr lang="ru-RU" sz="1200" dirty="0">
              <a:solidFill>
                <a:schemeClr val="bg1"/>
              </a:solidFill>
            </a:endParaRPr>
          </a:p>
        </p:txBody>
      </p:sp>
      <p:sp>
        <p:nvSpPr>
          <p:cNvPr id="22" name="Солнце 21">
            <a:hlinkClick r:id="rId12" action="ppaction://hlinksldjump"/>
          </p:cNvPr>
          <p:cNvSpPr/>
          <p:nvPr/>
        </p:nvSpPr>
        <p:spPr>
          <a:xfrm>
            <a:off x="4071934" y="3929066"/>
            <a:ext cx="1000132" cy="928694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bg1"/>
                </a:solidFill>
              </a:rPr>
              <a:t>70</a:t>
            </a:r>
            <a:endParaRPr lang="ru-RU" sz="1200" dirty="0">
              <a:solidFill>
                <a:schemeClr val="bg1"/>
              </a:solidFill>
            </a:endParaRPr>
          </a:p>
        </p:txBody>
      </p:sp>
      <p:sp>
        <p:nvSpPr>
          <p:cNvPr id="23" name="Солнце 22">
            <a:hlinkClick r:id="rId13" action="ppaction://hlinksldjump"/>
          </p:cNvPr>
          <p:cNvSpPr/>
          <p:nvPr/>
        </p:nvSpPr>
        <p:spPr>
          <a:xfrm>
            <a:off x="5143504" y="3929066"/>
            <a:ext cx="1000132" cy="928694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bg1"/>
                </a:solidFill>
              </a:rPr>
              <a:t>80</a:t>
            </a:r>
            <a:endParaRPr lang="ru-RU" sz="1200" dirty="0">
              <a:solidFill>
                <a:schemeClr val="bg1"/>
              </a:solidFill>
            </a:endParaRPr>
          </a:p>
        </p:txBody>
      </p:sp>
      <p:sp>
        <p:nvSpPr>
          <p:cNvPr id="24" name="Солнце 23">
            <a:hlinkClick r:id="rId14" action="ppaction://hlinksldjump"/>
          </p:cNvPr>
          <p:cNvSpPr/>
          <p:nvPr/>
        </p:nvSpPr>
        <p:spPr>
          <a:xfrm>
            <a:off x="6357950" y="3929066"/>
            <a:ext cx="1000132" cy="928694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bg1"/>
                </a:solidFill>
              </a:rPr>
              <a:t>90</a:t>
            </a:r>
            <a:endParaRPr lang="ru-RU" sz="1200" dirty="0">
              <a:solidFill>
                <a:schemeClr val="bg1"/>
              </a:solidFill>
            </a:endParaRPr>
          </a:p>
        </p:txBody>
      </p:sp>
      <p:sp>
        <p:nvSpPr>
          <p:cNvPr id="26" name="Солнце 25">
            <a:hlinkClick r:id="rId15" action="ppaction://hlinksldjump"/>
          </p:cNvPr>
          <p:cNvSpPr/>
          <p:nvPr/>
        </p:nvSpPr>
        <p:spPr>
          <a:xfrm>
            <a:off x="7572396" y="2928934"/>
            <a:ext cx="1062046" cy="928694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bg1"/>
                </a:solidFill>
              </a:rPr>
              <a:t>50</a:t>
            </a:r>
            <a:endParaRPr lang="ru-RU" sz="1200" dirty="0">
              <a:solidFill>
                <a:schemeClr val="bg1"/>
              </a:solidFill>
            </a:endParaRPr>
          </a:p>
        </p:txBody>
      </p:sp>
      <p:sp>
        <p:nvSpPr>
          <p:cNvPr id="27" name="Солнце 26">
            <a:hlinkClick r:id="rId16" action="ppaction://hlinksldjump"/>
          </p:cNvPr>
          <p:cNvSpPr/>
          <p:nvPr/>
        </p:nvSpPr>
        <p:spPr>
          <a:xfrm>
            <a:off x="6500826" y="2928934"/>
            <a:ext cx="1000132" cy="928694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bg1"/>
                </a:solidFill>
              </a:rPr>
              <a:t>40</a:t>
            </a:r>
            <a:endParaRPr lang="ru-RU" sz="1200" dirty="0">
              <a:solidFill>
                <a:schemeClr val="bg1"/>
              </a:solidFill>
            </a:endParaRPr>
          </a:p>
        </p:txBody>
      </p:sp>
      <p:sp>
        <p:nvSpPr>
          <p:cNvPr id="28" name="Солнце 27">
            <a:hlinkClick r:id="rId17" action="ppaction://hlinksldjump"/>
          </p:cNvPr>
          <p:cNvSpPr/>
          <p:nvPr/>
        </p:nvSpPr>
        <p:spPr>
          <a:xfrm>
            <a:off x="5429256" y="2928934"/>
            <a:ext cx="1000132" cy="928694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bg1"/>
                </a:solidFill>
              </a:rPr>
              <a:t>30</a:t>
            </a:r>
            <a:endParaRPr lang="ru-RU" sz="1200" dirty="0">
              <a:solidFill>
                <a:schemeClr val="bg1"/>
              </a:solidFill>
            </a:endParaRPr>
          </a:p>
        </p:txBody>
      </p:sp>
      <p:sp>
        <p:nvSpPr>
          <p:cNvPr id="29" name="Солнце 28">
            <a:hlinkClick r:id="rId18" action="ppaction://hlinksldjump"/>
          </p:cNvPr>
          <p:cNvSpPr/>
          <p:nvPr/>
        </p:nvSpPr>
        <p:spPr>
          <a:xfrm>
            <a:off x="4214810" y="2928934"/>
            <a:ext cx="1000132" cy="928694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bg1"/>
                </a:solidFill>
              </a:rPr>
              <a:t>20</a:t>
            </a:r>
            <a:endParaRPr lang="ru-RU" sz="1200" dirty="0">
              <a:solidFill>
                <a:schemeClr val="bg1"/>
              </a:solidFill>
            </a:endParaRPr>
          </a:p>
        </p:txBody>
      </p:sp>
      <p:sp>
        <p:nvSpPr>
          <p:cNvPr id="30" name="Солнце 29">
            <a:hlinkClick r:id="rId19" action="ppaction://hlinksldjump"/>
          </p:cNvPr>
          <p:cNvSpPr/>
          <p:nvPr/>
        </p:nvSpPr>
        <p:spPr>
          <a:xfrm>
            <a:off x="6715140" y="5143512"/>
            <a:ext cx="1000132" cy="928694"/>
          </a:xfrm>
          <a:prstGeom prst="sun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40</a:t>
            </a:r>
            <a:endParaRPr lang="ru-RU" sz="1200" dirty="0"/>
          </a:p>
        </p:txBody>
      </p:sp>
      <p:sp>
        <p:nvSpPr>
          <p:cNvPr id="31" name="Солнце 30">
            <a:hlinkClick r:id="rId20" action="ppaction://hlinksldjump"/>
          </p:cNvPr>
          <p:cNvSpPr/>
          <p:nvPr/>
        </p:nvSpPr>
        <p:spPr>
          <a:xfrm>
            <a:off x="7858148" y="5166138"/>
            <a:ext cx="1000132" cy="928694"/>
          </a:xfrm>
          <a:prstGeom prst="sun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/>
              <a:t>5</a:t>
            </a:r>
            <a:r>
              <a:rPr lang="ru-RU" sz="1200" dirty="0" smtClean="0"/>
              <a:t>0</a:t>
            </a:r>
            <a:endParaRPr lang="ru-RU" sz="1200" dirty="0"/>
          </a:p>
        </p:txBody>
      </p:sp>
      <p:sp>
        <p:nvSpPr>
          <p:cNvPr id="3" name="Пятиугольник 2">
            <a:hlinkClick r:id="rId21" action="ppaction://hlinksldjump"/>
          </p:cNvPr>
          <p:cNvSpPr/>
          <p:nvPr/>
        </p:nvSpPr>
        <p:spPr>
          <a:xfrm>
            <a:off x="7061499" y="6357958"/>
            <a:ext cx="1816284" cy="293688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На 2 тур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№14</a:t>
            </a:r>
            <a:r>
              <a:rPr lang="ru-RU" b="1" dirty="0">
                <a:solidFill>
                  <a:schemeClr val="bg1"/>
                </a:solidFill>
              </a:rPr>
              <a:t> </a:t>
            </a:r>
            <a:r>
              <a:rPr lang="ru-RU" b="1" dirty="0" smtClean="0">
                <a:solidFill>
                  <a:schemeClr val="bg1"/>
                </a:solidFill>
              </a:rPr>
              <a:t>  </a:t>
            </a:r>
            <a:r>
              <a:rPr lang="ru-RU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Алгебра</a:t>
            </a:r>
            <a:r>
              <a:rPr lang="ru-RU" b="1" dirty="0" smtClean="0">
                <a:solidFill>
                  <a:schemeClr val="bg1"/>
                </a:solidFill>
              </a:rPr>
              <a:t> </a:t>
            </a:r>
            <a:r>
              <a:rPr lang="ru-RU" dirty="0" smtClean="0"/>
              <a:t>90б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1752836"/>
            <a:ext cx="8291264" cy="32342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кафе есть только квадратные столики, за каждый из которых могут сесть 4 человека. Если сдвинуть два квадратных столика, то получится стол, за который могут сесть 6 человек. На рисунке изображен случай, когда сдвинули 3 квадратных столика вдоль одной линии. В этом случае получился стол, за который могут сесть 8 человек. Сколько человек может сесть за стол, который получится, если сдвинуть 24 квадратных столиков вдоль одной линии?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5816" y="4954149"/>
            <a:ext cx="2952328" cy="1652888"/>
          </a:xfrm>
          <a:prstGeom prst="rect">
            <a:avLst/>
          </a:prstGeom>
        </p:spPr>
      </p:pic>
      <p:sp>
        <p:nvSpPr>
          <p:cNvPr id="7" name="Управляющая кнопка: домой 6">
            <a:hlinkClick r:id="rId3" action="ppaction://hlinksldjump" highlightClick="1"/>
          </p:cNvPr>
          <p:cNvSpPr/>
          <p:nvPr/>
        </p:nvSpPr>
        <p:spPr>
          <a:xfrm>
            <a:off x="8317610" y="6069439"/>
            <a:ext cx="585214" cy="61036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8572560" cy="1399032"/>
          </a:xfrm>
        </p:spPr>
        <p:txBody>
          <a:bodyPr/>
          <a:lstStyle/>
          <a:p>
            <a:r>
              <a:rPr lang="ru-RU" b="1" dirty="0" smtClean="0">
                <a:solidFill>
                  <a:schemeClr val="tx1">
                    <a:lumMod val="85000"/>
                  </a:schemeClr>
                </a:solidFill>
              </a:rPr>
              <a:t>№15 </a:t>
            </a:r>
            <a:r>
              <a:rPr lang="ru-RU" b="1" dirty="0">
                <a:solidFill>
                  <a:schemeClr val="tx1">
                    <a:lumMod val="85000"/>
                  </a:schemeClr>
                </a:solidFill>
              </a:rPr>
              <a:t> </a:t>
            </a:r>
            <a:r>
              <a:rPr lang="ru-RU" b="1" dirty="0" smtClean="0">
                <a:solidFill>
                  <a:schemeClr val="tx1">
                    <a:lumMod val="85000"/>
                  </a:schemeClr>
                </a:solidFill>
              </a:rPr>
              <a:t>геометрия   10б</a:t>
            </a:r>
            <a:endParaRPr lang="ru-RU" b="1" dirty="0">
              <a:solidFill>
                <a:schemeClr val="tx1">
                  <a:lumMod val="85000"/>
                </a:schemeClr>
              </a:solidFill>
            </a:endParaRPr>
          </a:p>
        </p:txBody>
      </p:sp>
      <p:pic>
        <p:nvPicPr>
          <p:cNvPr id="3" name="Рисунок 2" descr="undefined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060848"/>
            <a:ext cx="2736304" cy="1296144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755576" y="4005064"/>
            <a:ext cx="7704856" cy="16471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треугольнике два угла равны 31° и 94°. Найдите его третий угол. Ответ дайте в градусах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8317610" y="6069439"/>
            <a:ext cx="585214" cy="61036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67494"/>
            <a:ext cx="8786874" cy="1399032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1">
                    <a:lumMod val="85000"/>
                  </a:schemeClr>
                </a:solidFill>
              </a:rPr>
              <a:t>№16 </a:t>
            </a:r>
            <a:r>
              <a:rPr lang="ru-RU" b="1" dirty="0" smtClean="0">
                <a:solidFill>
                  <a:schemeClr val="tx1">
                    <a:lumMod val="85000"/>
                  </a:schemeClr>
                </a:solidFill>
              </a:rPr>
              <a:t>«Геометрия»   </a:t>
            </a:r>
            <a:r>
              <a:rPr lang="ru-RU" dirty="0" smtClean="0">
                <a:solidFill>
                  <a:schemeClr val="tx1">
                    <a:lumMod val="85000"/>
                  </a:schemeClr>
                </a:solidFill>
              </a:rPr>
              <a:t>20б</a:t>
            </a:r>
            <a:endParaRPr lang="ru-RU" dirty="0">
              <a:solidFill>
                <a:schemeClr val="tx1">
                  <a:lumMod val="8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31825" y="2060848"/>
            <a:ext cx="8208912" cy="1231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Четырехугольник </a:t>
            </a:r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ABCD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описан около окружности, </a:t>
            </a:r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  =  14, </a:t>
            </a:r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  =  15, </a:t>
            </a:r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CD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  =  23. Найдите </a:t>
            </a:r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AD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https://oge.sdamgia.ru/get_file?id=40069&amp;png=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0852" y="3573016"/>
            <a:ext cx="3355429" cy="2395513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8317610" y="6069439"/>
            <a:ext cx="585214" cy="61036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1">
                    <a:lumMod val="85000"/>
                  </a:schemeClr>
                </a:solidFill>
              </a:rPr>
              <a:t>№17 «Геометрия» 30б</a:t>
            </a:r>
            <a:r>
              <a:rPr lang="ru-RU" b="1" dirty="0" smtClean="0">
                <a:solidFill>
                  <a:schemeClr val="bg1"/>
                </a:solidFill>
              </a:rPr>
              <a:t/>
            </a:r>
            <a:br>
              <a:rPr lang="ru-RU" b="1" dirty="0" smtClean="0">
                <a:solidFill>
                  <a:schemeClr val="bg1"/>
                </a:solidFill>
              </a:rPr>
            </a:br>
            <a:endParaRPr lang="ru-RU" dirty="0"/>
          </a:p>
        </p:txBody>
      </p:sp>
      <p:pic>
        <p:nvPicPr>
          <p:cNvPr id="3" name="Рисунок 2" descr="undefined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124744"/>
            <a:ext cx="4222005" cy="267402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107504" y="4617069"/>
            <a:ext cx="857929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 клетчатой бумаге с размером клетки 1х1 изображена трапеция. Найдите ее площадь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dirty="0"/>
          </a:p>
        </p:txBody>
      </p:sp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8317610" y="6069439"/>
            <a:ext cx="585214" cy="61036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399032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1">
                    <a:lumMod val="85000"/>
                  </a:schemeClr>
                </a:solidFill>
              </a:rPr>
              <a:t>№18  «Геометрия» 40б</a:t>
            </a:r>
            <a:r>
              <a:rPr lang="ru-RU" b="1" dirty="0" smtClean="0">
                <a:solidFill>
                  <a:schemeClr val="bg1"/>
                </a:solidFill>
              </a:rPr>
              <a:t/>
            </a:r>
            <a:br>
              <a:rPr lang="ru-RU" b="1" dirty="0" smtClean="0">
                <a:solidFill>
                  <a:schemeClr val="bg1"/>
                </a:solidFill>
              </a:rPr>
            </a:br>
            <a:endParaRPr lang="ru-RU" dirty="0"/>
          </a:p>
        </p:txBody>
      </p:sp>
      <p:pic>
        <p:nvPicPr>
          <p:cNvPr id="3" name="Рисунок 2" descr="https://oge.sdamgia.ru/get_file?id=39845&amp;png=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666526"/>
            <a:ext cx="3682131" cy="2233961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4265" y="4113163"/>
            <a:ext cx="562191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треугольнике </a:t>
            </a:r>
            <a:r>
              <a:rPr kumimoji="0" lang="ru-RU" alt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ABC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  угол </a:t>
            </a:r>
            <a:r>
              <a:rPr kumimoji="0" lang="ru-RU" alt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  равен 90°, 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7169" name="Рисунок 14" descr="AC=15, косинус A= дробь: числитель: 5, знаменатель: 7 конец дроби . 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4574828"/>
            <a:ext cx="3055033" cy="796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585787" y="4762019"/>
            <a:ext cx="218601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Найдите </a:t>
            </a:r>
            <a:r>
              <a:rPr kumimoji="0" lang="ru-RU" alt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kumimoji="0" lang="ru-RU" alt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Управляющая кнопка: домой 6">
            <a:hlinkClick r:id="rId4" action="ppaction://hlinksldjump" highlightClick="1"/>
          </p:cNvPr>
          <p:cNvSpPr/>
          <p:nvPr/>
        </p:nvSpPr>
        <p:spPr>
          <a:xfrm>
            <a:off x="8317610" y="6069439"/>
            <a:ext cx="585214" cy="61036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57166"/>
            <a:ext cx="9144000" cy="1399032"/>
          </a:xfrm>
        </p:spPr>
        <p:txBody>
          <a:bodyPr/>
          <a:lstStyle/>
          <a:p>
            <a:r>
              <a:rPr lang="ru-RU" dirty="0" smtClean="0">
                <a:solidFill>
                  <a:schemeClr val="tx1">
                    <a:lumMod val="85000"/>
                  </a:schemeClr>
                </a:solidFill>
              </a:rPr>
              <a:t>№19 </a:t>
            </a:r>
            <a:r>
              <a:rPr lang="ru-RU" b="1" dirty="0" smtClean="0">
                <a:solidFill>
                  <a:schemeClr val="tx1">
                    <a:lumMod val="85000"/>
                  </a:schemeClr>
                </a:solidFill>
              </a:rPr>
              <a:t>«Геометрия»      50б</a:t>
            </a:r>
            <a:endParaRPr lang="ru-RU" b="1" dirty="0">
              <a:solidFill>
                <a:schemeClr val="tx1">
                  <a:lumMod val="8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1582341"/>
            <a:ext cx="820891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Какие из следующих утверждений верны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</a:p>
          <a:p>
            <a:pPr>
              <a:spcAft>
                <a:spcPts val="0"/>
              </a:spcAft>
            </a:pP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	 1) 	В прямоугольном треугольнике гипотенуза равна сумме катетов.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	 2) 	Если в ромбе один из углов равен 90 градусам, то этот ромб является  квадратом.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	 3) 	Расстояние от точки, лежащей на окружности, до центра окружности равно радиусу.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ответ запишите номера выбранных утверждений без пробелов, запятых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и других дополнительных символов</a:t>
            </a:r>
            <a:endParaRPr lang="ru-RU" sz="2400" dirty="0"/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317610" y="6069439"/>
            <a:ext cx="585214" cy="61036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B050"/>
                </a:solidFill>
              </a:rPr>
              <a:t>2тур</a:t>
            </a:r>
            <a:br>
              <a:rPr lang="ru-RU" b="1" dirty="0" smtClean="0">
                <a:solidFill>
                  <a:srgbClr val="00B050"/>
                </a:solidFill>
              </a:rPr>
            </a:br>
            <a:r>
              <a:rPr lang="ru-RU" b="1" dirty="0" smtClean="0">
                <a:solidFill>
                  <a:srgbClr val="00B050"/>
                </a:solidFill>
              </a:rPr>
              <a:t>№20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42950" y="3212976"/>
            <a:ext cx="391677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Решите уравнение </a:t>
            </a:r>
            <a:endParaRPr lang="ru-RU" sz="3600" dirty="0"/>
          </a:p>
        </p:txBody>
      </p:sp>
      <p:pic>
        <p:nvPicPr>
          <p:cNvPr id="4" name="Рисунок 3" descr="x в квадрате минус 2x плюс корень из: начало аргумента: 3 минус x конец аргумента = корень из: начало аргумента: 3 минус x конец аргумента плюс 8.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859308"/>
            <a:ext cx="5760640" cy="1103962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8004424" y="5949280"/>
            <a:ext cx="682376" cy="61036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B050"/>
                </a:solidFill>
              </a:rPr>
              <a:t>2тур</a:t>
            </a:r>
            <a:br>
              <a:rPr lang="ru-RU" b="1" dirty="0" smtClean="0">
                <a:solidFill>
                  <a:srgbClr val="00B050"/>
                </a:solidFill>
              </a:rPr>
            </a:br>
            <a:r>
              <a:rPr lang="ru-RU" b="1" dirty="0" smtClean="0">
                <a:solidFill>
                  <a:srgbClr val="00B050"/>
                </a:solidFill>
              </a:rPr>
              <a:t>№21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2049199"/>
            <a:ext cx="8075240" cy="28391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Расстояние между пристанями А и В равно 45 км. Из А в </a:t>
            </a:r>
            <a:r>
              <a:rPr lang="ru-RU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по течению реки отправился плот, а через час вслед за ним отправилась моторная лодка, которая, прибыв в пункт В, тотчас повернула обратно и возвратилась в А. К этому времени плот проплыл 28 км. Найдите скорость лодки в неподвижной воде, если скорость течения реки равна 4 км/ч.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004424" y="5949280"/>
            <a:ext cx="682376" cy="61036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B050"/>
                </a:solidFill>
              </a:rPr>
              <a:t>2тур</a:t>
            </a:r>
            <a:br>
              <a:rPr lang="ru-RU" b="1" dirty="0" smtClean="0">
                <a:solidFill>
                  <a:srgbClr val="00B050"/>
                </a:solidFill>
              </a:rPr>
            </a:br>
            <a:r>
              <a:rPr lang="ru-RU" b="1" dirty="0" smtClean="0">
                <a:solidFill>
                  <a:srgbClr val="00B050"/>
                </a:solidFill>
              </a:rPr>
              <a:t>№22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043608" y="2790107"/>
            <a:ext cx="7643192" cy="17561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Постройте график функции </a:t>
            </a:r>
            <a:endParaRPr lang="ru-RU" sz="24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Какое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наибольшее число общих точек график данной функции может иметь с прямой, параллельной оси абсцисс?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 descr="y=|x в квадрате плюс 5x плюс 4|.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636912"/>
            <a:ext cx="2808312" cy="598165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8004424" y="5949280"/>
            <a:ext cx="682376" cy="61036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B050"/>
                </a:solidFill>
              </a:rPr>
              <a:t>2тур</a:t>
            </a:r>
            <a:br>
              <a:rPr lang="ru-RU" b="1" dirty="0" smtClean="0">
                <a:solidFill>
                  <a:srgbClr val="00B050"/>
                </a:solidFill>
              </a:rPr>
            </a:br>
            <a:r>
              <a:rPr lang="ru-RU" b="1" dirty="0" smtClean="0">
                <a:solidFill>
                  <a:srgbClr val="00B050"/>
                </a:solidFill>
              </a:rPr>
              <a:t>№23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2442448"/>
            <a:ext cx="8003232" cy="1775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Середина </a:t>
            </a:r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стороны </a:t>
            </a:r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AD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выпуклого четырехугольника 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равноудалена от всех его вершин. Найдите </a:t>
            </a:r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AD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если </a:t>
            </a:r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  =  6, а углы </a:t>
            </a:r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 C четырехугольника равны соответственно 124° и 116°.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004424" y="5949280"/>
            <a:ext cx="682376" cy="61036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2 тур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23957" y="1928802"/>
            <a:ext cx="855073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При выполнении заданий 20-25 используйте тетрадь.</a:t>
            </a:r>
          </a:p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Сначала укажите номер задания,</a:t>
            </a:r>
          </a:p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 а затем запишите его решение и ответ.</a:t>
            </a:r>
          </a:p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Пишите четко и разборчиво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6" name="Выноска со стрелкой вверх 5">
            <a:hlinkClick r:id="rId4" action="ppaction://hlinksldjump"/>
          </p:cNvPr>
          <p:cNvSpPr/>
          <p:nvPr/>
        </p:nvSpPr>
        <p:spPr>
          <a:xfrm>
            <a:off x="344886" y="4649146"/>
            <a:ext cx="1097790" cy="845856"/>
          </a:xfrm>
          <a:prstGeom prst="upArrowCallou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20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7" name="Выноска со стрелкой вверх 6">
            <a:hlinkClick r:id="rId5" action="ppaction://hlinksldjump"/>
          </p:cNvPr>
          <p:cNvSpPr/>
          <p:nvPr/>
        </p:nvSpPr>
        <p:spPr>
          <a:xfrm>
            <a:off x="1691680" y="4649146"/>
            <a:ext cx="1157258" cy="845856"/>
          </a:xfrm>
          <a:prstGeom prst="upArrowCallou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21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8" name="Выноска со стрелкой вверх 7">
            <a:hlinkClick r:id="rId6" action="ppaction://hlinksldjump"/>
          </p:cNvPr>
          <p:cNvSpPr/>
          <p:nvPr/>
        </p:nvSpPr>
        <p:spPr>
          <a:xfrm>
            <a:off x="3117267" y="4721154"/>
            <a:ext cx="1144718" cy="773848"/>
          </a:xfrm>
          <a:prstGeom prst="upArrowCallou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22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9" name="Выноска со стрелкой вверх 8">
            <a:hlinkClick r:id="rId7" action="ppaction://hlinksldjump"/>
          </p:cNvPr>
          <p:cNvSpPr/>
          <p:nvPr/>
        </p:nvSpPr>
        <p:spPr>
          <a:xfrm>
            <a:off x="4479766" y="4743958"/>
            <a:ext cx="1131608" cy="773848"/>
          </a:xfrm>
          <a:prstGeom prst="upArrowCallou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23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0" name="Выноска со стрелкой вверх 9">
            <a:hlinkClick r:id="rId8" action="ppaction://hlinksldjump"/>
          </p:cNvPr>
          <p:cNvSpPr/>
          <p:nvPr/>
        </p:nvSpPr>
        <p:spPr>
          <a:xfrm>
            <a:off x="5860730" y="4743958"/>
            <a:ext cx="1087533" cy="759816"/>
          </a:xfrm>
          <a:prstGeom prst="upArrowCallou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24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1" name="Стрелка вправо с вырезом 10">
            <a:hlinkClick r:id="rId9" action="ppaction://hlinksldjump"/>
          </p:cNvPr>
          <p:cNvSpPr/>
          <p:nvPr/>
        </p:nvSpPr>
        <p:spPr>
          <a:xfrm>
            <a:off x="6357950" y="6000768"/>
            <a:ext cx="2478606" cy="627508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Подведём итоги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13" name="моя игра 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28596" y="6000768"/>
            <a:ext cx="304800" cy="304800"/>
          </a:xfrm>
          <a:prstGeom prst="rect">
            <a:avLst/>
          </a:prstGeom>
        </p:spPr>
      </p:pic>
      <p:sp>
        <p:nvSpPr>
          <p:cNvPr id="14" name="Выноска со стрелкой вверх 13">
            <a:hlinkClick r:id="rId11" action="ppaction://hlinksldjump"/>
          </p:cNvPr>
          <p:cNvSpPr/>
          <p:nvPr/>
        </p:nvSpPr>
        <p:spPr>
          <a:xfrm>
            <a:off x="7197619" y="4743958"/>
            <a:ext cx="1087533" cy="759816"/>
          </a:xfrm>
          <a:prstGeom prst="upArrowCallou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25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555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B050"/>
                </a:solidFill>
              </a:rPr>
              <a:t>2тур</a:t>
            </a:r>
            <a:br>
              <a:rPr lang="ru-RU" b="1" dirty="0" smtClean="0">
                <a:solidFill>
                  <a:srgbClr val="00B050"/>
                </a:solidFill>
              </a:rPr>
            </a:br>
            <a:r>
              <a:rPr lang="ru-RU" b="1" dirty="0" smtClean="0">
                <a:solidFill>
                  <a:srgbClr val="00B050"/>
                </a:solidFill>
              </a:rPr>
              <a:t>№24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2294267"/>
            <a:ext cx="7704856" cy="2071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стороне </a:t>
            </a:r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остроугольного треугольника </a:t>
            </a:r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ABC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как на диаметре построена полуокружность, пересекающая высоту </a:t>
            </a:r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AD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точке </a:t>
            </a:r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AD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  =  72, </a:t>
            </a:r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MD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  =  18, </a:t>
            </a:r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  — точка пересечения высот треугольника </a:t>
            </a:r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ABC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Найдите </a:t>
            </a:r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AH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004424" y="5949280"/>
            <a:ext cx="682376" cy="61036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B050"/>
                </a:solidFill>
              </a:rPr>
              <a:t>2тур</a:t>
            </a:r>
            <a:br>
              <a:rPr lang="ru-RU" b="1" dirty="0" smtClean="0">
                <a:solidFill>
                  <a:srgbClr val="00B050"/>
                </a:solidFill>
              </a:rPr>
            </a:br>
            <a:r>
              <a:rPr lang="ru-RU" b="1" dirty="0" smtClean="0">
                <a:solidFill>
                  <a:srgbClr val="00B050"/>
                </a:solidFill>
              </a:rPr>
              <a:t>№25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2790107"/>
            <a:ext cx="8064896" cy="1277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Сторона </a:t>
            </a:r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AD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параллелограмма </a:t>
            </a:r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ABCD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вдвое больше стороны </a:t>
            </a:r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CD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Точка </a:t>
            </a:r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  — середина стороны </a:t>
            </a:r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AD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Докажите, что </a:t>
            </a:r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  — биссектриса угла </a:t>
            </a:r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BCD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004424" y="5949280"/>
            <a:ext cx="682376" cy="61036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357298"/>
            <a:ext cx="8229600" cy="1399032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 smtClean="0">
                <a:solidFill>
                  <a:srgbClr val="92D050"/>
                </a:solidFill>
              </a:rPr>
              <a:t>Спасибо!</a:t>
            </a:r>
            <a:br>
              <a:rPr lang="ru-RU" sz="4400" b="1" dirty="0" smtClean="0">
                <a:solidFill>
                  <a:srgbClr val="92D050"/>
                </a:solidFill>
              </a:rPr>
            </a:br>
            <a:r>
              <a:rPr lang="ru-RU" sz="4400" b="1" dirty="0" smtClean="0">
                <a:solidFill>
                  <a:srgbClr val="92D050"/>
                </a:solidFill>
              </a:rPr>
              <a:t>Все молодцы!</a:t>
            </a:r>
            <a:br>
              <a:rPr lang="ru-RU" sz="4400" b="1" dirty="0" smtClean="0">
                <a:solidFill>
                  <a:srgbClr val="92D050"/>
                </a:solidFill>
              </a:rPr>
            </a:br>
            <a:r>
              <a:rPr lang="ru-RU" sz="4400" b="1" dirty="0" smtClean="0">
                <a:solidFill>
                  <a:srgbClr val="92D050"/>
                </a:solidFill>
              </a:rPr>
              <a:t>У нас есть над чем еще работать.</a:t>
            </a:r>
            <a:br>
              <a:rPr lang="ru-RU" sz="4400" b="1" dirty="0" smtClean="0">
                <a:solidFill>
                  <a:srgbClr val="92D050"/>
                </a:solidFill>
              </a:rPr>
            </a:br>
            <a:r>
              <a:rPr lang="ru-RU" sz="4400" b="1" dirty="0" smtClean="0">
                <a:solidFill>
                  <a:srgbClr val="92D050"/>
                </a:solidFill>
              </a:rPr>
              <a:t> И вы справитесь!!!</a:t>
            </a:r>
            <a:endParaRPr lang="ru-RU" sz="4400" b="1" dirty="0">
              <a:solidFill>
                <a:srgbClr val="92D05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006247" y="4572008"/>
            <a:ext cx="166904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ОГЭ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276872"/>
            <a:ext cx="8229600" cy="139903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Игру разработала учитель математики</a:t>
            </a:r>
            <a:br>
              <a:rPr lang="ru-RU" dirty="0" smtClean="0"/>
            </a:br>
            <a:r>
              <a:rPr lang="ru-RU" dirty="0" smtClean="0"/>
              <a:t>Боброва </a:t>
            </a:r>
            <a:r>
              <a:rPr lang="ru-RU" smtClean="0"/>
              <a:t>Наталья Анатольевна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МБОУ СОШ №3</a:t>
            </a:r>
            <a:br>
              <a:rPr lang="ru-RU" dirty="0" smtClean="0"/>
            </a:br>
            <a:r>
              <a:rPr lang="ru-RU" dirty="0" smtClean="0"/>
              <a:t>г. Карасук Новосибирская область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400084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5000"/>
                <a:lumOff val="95000"/>
              </a:schemeClr>
            </a:gs>
            <a:gs pos="74000">
              <a:schemeClr val="accent5">
                <a:lumMod val="45000"/>
                <a:lumOff val="55000"/>
              </a:schemeClr>
            </a:gs>
            <a:gs pos="83000">
              <a:schemeClr val="accent5">
                <a:lumMod val="45000"/>
                <a:lumOff val="55000"/>
              </a:schemeClr>
            </a:gs>
            <a:gs pos="100000">
              <a:schemeClr val="accent5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Подведём итоги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247617" y="1327322"/>
            <a:ext cx="745268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В своих карточках поставьте баллы за задания </a:t>
            </a:r>
          </a:p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 и посчитайте количество набранных баллов</a:t>
            </a:r>
            <a:endParaRPr lang="ru-RU" sz="2400" dirty="0">
              <a:solidFill>
                <a:schemeClr val="bg1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3235355"/>
              </p:ext>
            </p:extLst>
          </p:nvPr>
        </p:nvGraphicFramePr>
        <p:xfrm>
          <a:off x="1643042" y="2564906"/>
          <a:ext cx="6215105" cy="3727503"/>
        </p:xfrm>
        <a:graphic>
          <a:graphicData uri="http://schemas.openxmlformats.org/drawingml/2006/table">
            <a:tbl>
              <a:tblPr/>
              <a:tblGrid>
                <a:gridCol w="12428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428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4289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28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4354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0412"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 тур</a:t>
                      </a:r>
                      <a:endParaRPr lang="ru-RU" sz="11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300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593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300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6</a:t>
                      </a:r>
                      <a:endParaRPr lang="ru-RU" sz="110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33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7</a:t>
                      </a:r>
                      <a:endParaRPr lang="ru-RU" sz="110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33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8</a:t>
                      </a:r>
                      <a:endParaRPr lang="ru-RU" sz="110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33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9</a:t>
                      </a:r>
                      <a:endParaRPr lang="ru-RU" sz="110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33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10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33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593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300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10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33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10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33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13</a:t>
                      </a:r>
                      <a:endParaRPr lang="ru-RU" sz="110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33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14</a:t>
                      </a:r>
                      <a:endParaRPr lang="ru-RU" sz="110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33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15</a:t>
                      </a:r>
                      <a:endParaRPr lang="ru-RU" sz="110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33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593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1300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16</a:t>
                      </a:r>
                      <a:endParaRPr lang="ru-RU" sz="110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17</a:t>
                      </a:r>
                      <a:endParaRPr lang="ru-RU" sz="110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18</a:t>
                      </a:r>
                      <a:endParaRPr lang="ru-RU" sz="110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19</a:t>
                      </a:r>
                      <a:endParaRPr lang="ru-RU" sz="110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20</a:t>
                      </a:r>
                      <a:endParaRPr lang="ru-RU" sz="110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593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02431"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 тур </a:t>
                      </a:r>
                      <a:endParaRPr lang="ru-RU" sz="110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1300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21</a:t>
                      </a:r>
                      <a:endParaRPr lang="ru-RU" sz="110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22</a:t>
                      </a:r>
                      <a:endParaRPr lang="ru-RU" sz="110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23</a:t>
                      </a:r>
                      <a:endParaRPr lang="ru-RU" sz="110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24</a:t>
                      </a:r>
                      <a:endParaRPr lang="ru-RU" sz="110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25</a:t>
                      </a:r>
                      <a:endParaRPr lang="ru-RU" sz="11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4593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6" name="Пятиугольник 5">
            <a:hlinkClick r:id="rId4" action="ppaction://hlinksldjump"/>
          </p:cNvPr>
          <p:cNvSpPr/>
          <p:nvPr/>
        </p:nvSpPr>
        <p:spPr>
          <a:xfrm>
            <a:off x="7346535" y="6525344"/>
            <a:ext cx="1728192" cy="332656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спасибо</a:t>
            </a:r>
            <a:endParaRPr lang="ru-RU" dirty="0"/>
          </a:p>
        </p:txBody>
      </p:sp>
      <p:pic>
        <p:nvPicPr>
          <p:cNvPr id="8" name="Баста - Моя игра (mp3cut.net) (6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57200" y="5888601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55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Рисунок к задания 1-5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4" name="Рисунок 3" descr="C:\Users\МБОУК\Desktop\гиа\xs3docsrcD66F339854F88663453C9E0C694B49D6_1_1583232097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340768"/>
            <a:ext cx="8424936" cy="410445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686800" cy="1399032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Общее описание у заданиям 1-5</a:t>
            </a:r>
            <a:endParaRPr lang="ru-RU" sz="3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31032" y="1412776"/>
            <a:ext cx="8712968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рисунке изображён план двухкомнатной квартиры в многоэтажном жилом доме. Сторона одной клетки на плане соответствует 0,4 м, а условные обозначения двери и окна приведены в правой части рисунка.</a:t>
            </a:r>
            <a:endParaRPr lang="ru-RU" sz="24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Вход в квартиру находится в коридоре. Слева от входа в квартиру находится санузел, а в противоположном конце коридора — дверь в кладовую. Рядом</a:t>
            </a:r>
            <a:b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кладовой находится спальня, из которой можно пройти на одну</a:t>
            </a:r>
            <a:b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 застеклённых лоджий. Самое большое по площади помещение — гостиная, откуда можно попасть в коридор и на кухню. Из кухни также можно попасть на застеклённую лоджию.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4952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0070C0"/>
                </a:solidFill>
              </a:rPr>
              <a:t>№1  </a:t>
            </a:r>
            <a:r>
              <a:rPr lang="ru-RU" b="1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ЗАДАЧИ ИЗ ЖИЗНИ </a:t>
            </a:r>
            <a:r>
              <a:rPr lang="ru-RU" b="1" dirty="0">
                <a:solidFill>
                  <a:srgbClr val="0070C0"/>
                </a:solidFill>
              </a:rPr>
              <a:t>10б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32226" y="1484784"/>
            <a:ext cx="843528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150"/>
              </a:spcBef>
              <a:spcAft>
                <a:spcPts val="300"/>
              </a:spcAft>
            </a:pP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Для объектов, указанных в таблице, определите, какими цифрами они обозначены на плане. Заполните таблицу, в бланк перенесите последовательность четырёх цифр без пробелов, запятых и других дополнительных символов.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3619634"/>
              </p:ext>
            </p:extLst>
          </p:nvPr>
        </p:nvGraphicFramePr>
        <p:xfrm>
          <a:off x="432225" y="3989387"/>
          <a:ext cx="7812182" cy="174386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91503">
                  <a:extLst>
                    <a:ext uri="{9D8B030D-6E8A-4147-A177-3AD203B41FA5}">
                      <a16:colId xmlns:a16="http://schemas.microsoft.com/office/drawing/2014/main" val="1867322848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821099690"/>
                    </a:ext>
                  </a:extLst>
                </a:gridCol>
                <a:gridCol w="1656184">
                  <a:extLst>
                    <a:ext uri="{9D8B030D-6E8A-4147-A177-3AD203B41FA5}">
                      <a16:colId xmlns:a16="http://schemas.microsoft.com/office/drawing/2014/main" val="1986981289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754941389"/>
                    </a:ext>
                  </a:extLst>
                </a:gridCol>
                <a:gridCol w="1656183">
                  <a:extLst>
                    <a:ext uri="{9D8B030D-6E8A-4147-A177-3AD203B41FA5}">
                      <a16:colId xmlns:a16="http://schemas.microsoft.com/office/drawing/2014/main" val="2354175563"/>
                    </a:ext>
                  </a:extLst>
                </a:gridCol>
              </a:tblGrid>
              <a:tr h="87160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solidFill>
                            <a:schemeClr val="bg1"/>
                          </a:solidFill>
                          <a:effectLst/>
                        </a:rPr>
                        <a:t>Объекты</a:t>
                      </a:r>
                      <a:endParaRPr lang="ru-RU" sz="20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solidFill>
                            <a:schemeClr val="bg1"/>
                          </a:solidFill>
                          <a:effectLst/>
                        </a:rPr>
                        <a:t>коридор</a:t>
                      </a:r>
                      <a:endParaRPr lang="ru-RU" sz="20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solidFill>
                            <a:schemeClr val="bg1"/>
                          </a:solidFill>
                          <a:effectLst/>
                        </a:rPr>
                        <a:t>кладовая</a:t>
                      </a:r>
                      <a:endParaRPr lang="ru-RU" sz="20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>
                          <a:solidFill>
                            <a:schemeClr val="bg1"/>
                          </a:solidFill>
                          <a:effectLst/>
                        </a:rPr>
                        <a:t>спальня</a:t>
                      </a:r>
                      <a:endParaRPr lang="ru-RU" sz="20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>
                          <a:solidFill>
                            <a:schemeClr val="bg1"/>
                          </a:solidFill>
                          <a:effectLst/>
                        </a:rPr>
                        <a:t>гостиная</a:t>
                      </a:r>
                      <a:endParaRPr lang="ru-RU" sz="20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938835300"/>
                  </a:ext>
                </a:extLst>
              </a:tr>
              <a:tr h="8722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>
                          <a:solidFill>
                            <a:schemeClr val="bg1"/>
                          </a:solidFill>
                          <a:effectLst/>
                        </a:rPr>
                        <a:t>Цифры</a:t>
                      </a:r>
                      <a:endParaRPr lang="ru-RU" sz="20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ru-RU" sz="20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ru-RU" sz="20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ru-RU" sz="20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ru-RU" sz="20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309522069"/>
                  </a:ext>
                </a:extLst>
              </a:tr>
            </a:tbl>
          </a:graphicData>
        </a:graphic>
      </p:graphicFrame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8381616" y="6083966"/>
            <a:ext cx="610368" cy="75438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1362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№</a:t>
            </a:r>
            <a:r>
              <a:rPr lang="ru-RU" b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2  ЗАДАЧИ ИЗ ЖИЗНИ </a:t>
            </a:r>
            <a:r>
              <a:rPr lang="ru-RU" b="1" dirty="0" smtClean="0">
                <a:solidFill>
                  <a:srgbClr val="0070C0"/>
                </a:solidFill>
              </a:rPr>
              <a:t>20б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2790107"/>
            <a:ext cx="8640960" cy="22000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Паркетная доска размером 20 см на 80 см продается в упаковках по 14 штук. Сколько упаковок паркетной доски понадобилось, чтобы выложить пол в гостиной?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8244408" y="5949280"/>
            <a:ext cx="610368" cy="68237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№3 </a:t>
            </a:r>
            <a:r>
              <a:rPr lang="ru-RU" b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ЗАДАЧИ ИЗ ЖИЗНИ  </a:t>
            </a:r>
            <a:r>
              <a:rPr lang="ru-RU" b="1" dirty="0" smtClean="0">
                <a:solidFill>
                  <a:srgbClr val="0070C0"/>
                </a:solidFill>
              </a:rPr>
              <a:t>30б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3105835"/>
            <a:ext cx="800323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Найдите площадь лоджии, примыкающей к кухни. </a:t>
            </a:r>
            <a:endParaRPr lang="ru-RU" sz="36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sz="3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Ответ </a:t>
            </a: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дайте в квадратных метрах.</a:t>
            </a:r>
            <a:endParaRPr lang="ru-RU" sz="3600" dirty="0"/>
          </a:p>
        </p:txBody>
      </p:sp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8244408" y="5994286"/>
            <a:ext cx="754384" cy="61036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285</TotalTime>
  <Words>1195</Words>
  <Application>Microsoft Office PowerPoint</Application>
  <PresentationFormat>Экран (4:3)</PresentationFormat>
  <Paragraphs>164</Paragraphs>
  <Slides>33</Slides>
  <Notes>0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40" baseType="lpstr">
      <vt:lpstr>Arial</vt:lpstr>
      <vt:lpstr>Calibri</vt:lpstr>
      <vt:lpstr>Century Gothic</vt:lpstr>
      <vt:lpstr>Times New Roman</vt:lpstr>
      <vt:lpstr>Verdana</vt:lpstr>
      <vt:lpstr>Wingdings 2</vt:lpstr>
      <vt:lpstr>Яркая</vt:lpstr>
      <vt:lpstr>Математическая игра</vt:lpstr>
      <vt:lpstr>1 ТУР</vt:lpstr>
      <vt:lpstr>2 тур</vt:lpstr>
      <vt:lpstr>Подведём итоги</vt:lpstr>
      <vt:lpstr>Рисунок к задания 1-5</vt:lpstr>
      <vt:lpstr>Общее описание у заданиям 1-5</vt:lpstr>
      <vt:lpstr>№1  ЗАДАЧИ ИЗ ЖИЗНИ 10б</vt:lpstr>
      <vt:lpstr>№2  ЗАДАЧИ ИЗ ЖИЗНИ 20б</vt:lpstr>
      <vt:lpstr>№3 ЗАДАЧИ ИЗ ЖИЗНИ  30б</vt:lpstr>
      <vt:lpstr>№4  ЗАДАЧИ ИЗ ЖИЗНИ 40б</vt:lpstr>
      <vt:lpstr>№5   ЗАДАЧИ ИЗ ЖИЗНИ 50б</vt:lpstr>
      <vt:lpstr>№6  Алгебра  10б    </vt:lpstr>
      <vt:lpstr>№7  Алгебра  20б </vt:lpstr>
      <vt:lpstr>№8  Алгебра  30б </vt:lpstr>
      <vt:lpstr>№ 9  Алгебра  40б</vt:lpstr>
      <vt:lpstr>№10  Алгебра 50б</vt:lpstr>
      <vt:lpstr>№11 Алгебра 60б</vt:lpstr>
      <vt:lpstr>№12  Алгебра 70б</vt:lpstr>
      <vt:lpstr>№13   Алгебра 80б</vt:lpstr>
      <vt:lpstr>№14   Алгебра 90б</vt:lpstr>
      <vt:lpstr>№15  геометрия   10б</vt:lpstr>
      <vt:lpstr>№16 «Геометрия»   20б</vt:lpstr>
      <vt:lpstr>№17 «Геометрия» 30б </vt:lpstr>
      <vt:lpstr>№18  «Геометрия» 40б </vt:lpstr>
      <vt:lpstr>№19 «Геометрия»      50б</vt:lpstr>
      <vt:lpstr>2тур №20</vt:lpstr>
      <vt:lpstr>2тур №21</vt:lpstr>
      <vt:lpstr>2тур №22</vt:lpstr>
      <vt:lpstr>2тур №23</vt:lpstr>
      <vt:lpstr>2тур №24</vt:lpstr>
      <vt:lpstr>2тур №25</vt:lpstr>
      <vt:lpstr>Спасибо! Все молодцы! У нас есть над чем еще работать.  И вы справитесь!!!</vt:lpstr>
      <vt:lpstr>Игру разработала учитель математики Боброва Наталья Анатольевна МБОУ СОШ №3 г. Карасук Новосибирская область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Математическая игра</dc:title>
  <dc:creator>ПК</dc:creator>
  <cp:lastModifiedBy>ПК</cp:lastModifiedBy>
  <cp:revision>33</cp:revision>
  <dcterms:modified xsi:type="dcterms:W3CDTF">2025-01-20T11:38:40Z</dcterms:modified>
</cp:coreProperties>
</file>