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8"/>
  </p:notesMasterIdLst>
  <p:sldIdLst>
    <p:sldId id="256" r:id="rId3"/>
    <p:sldId id="260" r:id="rId4"/>
    <p:sldId id="258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33CC33"/>
    <a:srgbClr val="00CC99"/>
    <a:srgbClr val="3399FF"/>
    <a:srgbClr val="66CCFF"/>
    <a:srgbClr val="1C5C90"/>
    <a:srgbClr val="1F649D"/>
    <a:srgbClr val="3A927D"/>
    <a:srgbClr val="164770"/>
    <a:srgbClr val="245A4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102" y="-234"/>
      </p:cViewPr>
      <p:guideLst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74AC81-2FC8-4081-97DF-3FA26CAAD24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76A1C-D914-40F1-96FE-D8741CE049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76A1C-D914-40F1-96FE-D8741CE049C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rgbClr val="14436A"/>
                </a:solidFill>
                <a:latin typeface="Century Gothic" pitchFamily="34" charset="0"/>
                <a:cs typeface="Segoe UI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245A4D"/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40000"/>
                    </a:schemeClr>
                  </a:outerShdw>
                </a:effectLst>
                <a:latin typeface="Century Gothic" pitchFamily="34" charset="0"/>
                <a:cs typeface="Segoe U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3621-88B8-4EF6-A7EC-28D1D61DFBC4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3621-88B8-4EF6-A7EC-28D1D61DFBC4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3621-88B8-4EF6-A7EC-28D1D61DFBC4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3621-88B8-4EF6-A7EC-28D1D61DFBC4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3621-88B8-4EF6-A7EC-28D1D61DFBC4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3A927D"/>
                </a:solidFill>
              </a:defRPr>
            </a:lvl1pPr>
            <a:lvl2pPr>
              <a:defRPr sz="2400">
                <a:solidFill>
                  <a:srgbClr val="3A927D"/>
                </a:solidFill>
              </a:defRPr>
            </a:lvl2pPr>
            <a:lvl3pPr>
              <a:defRPr sz="2000">
                <a:solidFill>
                  <a:srgbClr val="3A927D"/>
                </a:solidFill>
              </a:defRPr>
            </a:lvl3pPr>
            <a:lvl4pPr>
              <a:defRPr sz="1800">
                <a:solidFill>
                  <a:srgbClr val="3A927D"/>
                </a:solidFill>
              </a:defRPr>
            </a:lvl4pPr>
            <a:lvl5pPr>
              <a:defRPr sz="1800">
                <a:solidFill>
                  <a:srgbClr val="3A927D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3621-88B8-4EF6-A7EC-28D1D61DFBC4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3A927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3A927D"/>
                </a:solidFill>
              </a:defRPr>
            </a:lvl1pPr>
            <a:lvl2pPr>
              <a:defRPr sz="2000">
                <a:solidFill>
                  <a:srgbClr val="3A927D"/>
                </a:solidFill>
              </a:defRPr>
            </a:lvl2pPr>
            <a:lvl3pPr>
              <a:defRPr sz="1800">
                <a:solidFill>
                  <a:srgbClr val="3A927D"/>
                </a:solidFill>
              </a:defRPr>
            </a:lvl3pPr>
            <a:lvl4pPr>
              <a:defRPr sz="1600">
                <a:solidFill>
                  <a:srgbClr val="3A927D"/>
                </a:solidFill>
              </a:defRPr>
            </a:lvl4pPr>
            <a:lvl5pPr>
              <a:defRPr sz="1600">
                <a:solidFill>
                  <a:srgbClr val="3A927D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3621-88B8-4EF6-A7EC-28D1D61DFBC4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3621-88B8-4EF6-A7EC-28D1D61DFBC4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3621-88B8-4EF6-A7EC-28D1D61DFBC4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3621-88B8-4EF6-A7EC-28D1D61DFBC4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13621-88B8-4EF6-A7EC-28D1D61DFBC4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>
              <a:bevelB w="0" h="0"/>
              <a:contourClr>
                <a:srgbClr val="1C5C90"/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CE13621-88B8-4EF6-A7EC-28D1D61DFBC4}" type="datetimeFigureOut">
              <a:rPr lang="ru-RU" smtClean="0"/>
              <a:pPr/>
              <a:t>21.11.2012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FD5C216-A482-4BD0-BE79-285EFF162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ln>
            <a:noFill/>
          </a:ln>
          <a:solidFill>
            <a:srgbClr val="164770"/>
          </a:solidFill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  <a:latin typeface="+mj-lt"/>
          <a:ea typeface="+mj-ea"/>
          <a:cs typeface="Segoe UI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sz="3200" kern="1200" baseline="0">
          <a:solidFill>
            <a:srgbClr val="1C5C90"/>
          </a:solidFill>
          <a:latin typeface="+mn-lt"/>
          <a:ea typeface="+mn-ea"/>
          <a:cs typeface="Segoe UI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sz="2800" kern="1200" baseline="0">
          <a:solidFill>
            <a:srgbClr val="1C5C90"/>
          </a:solidFill>
          <a:latin typeface="+mn-lt"/>
          <a:ea typeface="+mn-ea"/>
          <a:cs typeface="Segoe UI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400" kern="1200" baseline="0">
          <a:solidFill>
            <a:srgbClr val="1C5C90"/>
          </a:solidFill>
          <a:latin typeface="+mn-lt"/>
          <a:ea typeface="+mn-ea"/>
          <a:cs typeface="Segoe UI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2000" kern="1200" baseline="0">
          <a:solidFill>
            <a:srgbClr val="1C5C90"/>
          </a:solidFill>
          <a:latin typeface="+mn-lt"/>
          <a:ea typeface="+mn-ea"/>
          <a:cs typeface="Segoe UI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000" kern="1200" baseline="0">
          <a:solidFill>
            <a:srgbClr val="1C5C90"/>
          </a:solidFill>
          <a:latin typeface="+mn-lt"/>
          <a:ea typeface="+mn-ea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800" kern="1200">
          <a:solidFill>
            <a:srgbClr val="164770"/>
          </a:solidFill>
          <a:latin typeface="Segoe UI" pitchFamily="34" charset="0"/>
          <a:ea typeface="+mn-ea"/>
          <a:cs typeface="Segoe UI" pitchFamily="34" charset="0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>
          <a:solidFill>
            <a:srgbClr val="164770"/>
          </a:solidFill>
          <a:latin typeface="Segoe UI" pitchFamily="34" charset="0"/>
          <a:ea typeface="+mn-ea"/>
          <a:cs typeface="Segoe UI" pitchFamily="34" charset="0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600" kern="1200">
          <a:solidFill>
            <a:srgbClr val="164770"/>
          </a:solidFill>
          <a:latin typeface="Segoe UI" pitchFamily="34" charset="0"/>
          <a:ea typeface="+mn-ea"/>
          <a:cs typeface="Segoe UI" pitchFamily="34" charset="0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400" kern="1200">
          <a:solidFill>
            <a:srgbClr val="164770"/>
          </a:solidFill>
          <a:latin typeface="Segoe UI" pitchFamily="34" charset="0"/>
          <a:ea typeface="+mn-ea"/>
          <a:cs typeface="Segoe UI" pitchFamily="34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5786" y="1571612"/>
            <a:ext cx="7858180" cy="20002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+mj-lt"/>
              </a:rPr>
              <a:t>Классный</a:t>
            </a:r>
            <a:r>
              <a:rPr lang="ru-RU" dirty="0" smtClean="0"/>
              <a:t> час</a:t>
            </a:r>
            <a:br>
              <a:rPr lang="ru-RU" dirty="0" smtClean="0"/>
            </a:br>
            <a:r>
              <a:rPr lang="ru-RU" dirty="0" smtClean="0">
                <a:latin typeface="Monotype Corsiva" pitchFamily="66" charset="0"/>
              </a:rPr>
              <a:t>Посеешь привычку – пожнешь характер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sz="2700" dirty="0" smtClean="0">
                <a:latin typeface="+mj-lt"/>
              </a:rPr>
              <a:t>3 класс</a:t>
            </a:r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endParaRPr lang="ru-RU" dirty="0">
              <a:latin typeface="Monotype Corsiva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86116" y="4786322"/>
            <a:ext cx="5472106" cy="1285884"/>
          </a:xfrm>
        </p:spPr>
        <p:txBody>
          <a:bodyPr>
            <a:normAutofit fontScale="92500"/>
          </a:bodyPr>
          <a:lstStyle/>
          <a:p>
            <a:pPr algn="r"/>
            <a:r>
              <a:rPr lang="ru-RU" sz="2000" dirty="0" smtClean="0"/>
              <a:t>Подготовила учитель начальных классов </a:t>
            </a:r>
          </a:p>
          <a:p>
            <a:pPr algn="r"/>
            <a:r>
              <a:rPr lang="ru-RU" sz="2000" dirty="0" smtClean="0"/>
              <a:t>МБОУ лицей №1 г. </a:t>
            </a:r>
          </a:p>
          <a:p>
            <a:pPr algn="r"/>
            <a:r>
              <a:rPr lang="ru-RU" sz="2000" dirty="0" smtClean="0"/>
              <a:t>Пролетарска Удодова Е.М.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14348" y="285728"/>
            <a:ext cx="3500462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Вредные привычки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857752" y="285728"/>
            <a:ext cx="3429024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Полезные привычки</a:t>
            </a:r>
            <a:endParaRPr lang="ru-RU" sz="2800" b="1" dirty="0">
              <a:solidFill>
                <a:srgbClr val="00B05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929190" y="1714488"/>
          <a:ext cx="3357586" cy="4643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7586"/>
              </a:tblGrid>
              <a:tr h="9286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Делать зарядку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Соблюдать режим дня</a:t>
                      </a:r>
                      <a:endParaRPr lang="ru-RU" b="1" dirty="0"/>
                    </a:p>
                  </a:txBody>
                  <a:tcPr/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Здороваться </a:t>
                      </a:r>
                      <a:endParaRPr lang="ru-RU" b="1" dirty="0"/>
                    </a:p>
                  </a:txBody>
                  <a:tcPr/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Содержать</a:t>
                      </a:r>
                      <a:r>
                        <a:rPr lang="ru-RU" b="1" baseline="0" dirty="0" smtClean="0"/>
                        <a:t> в порядке рабочее место</a:t>
                      </a:r>
                      <a:endParaRPr lang="ru-RU" b="1" dirty="0"/>
                    </a:p>
                  </a:txBody>
                  <a:tcPr/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Мыть руки перед едой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85786" y="1643050"/>
          <a:ext cx="3357586" cy="4643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7586"/>
              </a:tblGrid>
              <a:tr h="9286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Курить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Ковырять в носу</a:t>
                      </a:r>
                      <a:endParaRPr lang="ru-RU" b="1" dirty="0"/>
                    </a:p>
                  </a:txBody>
                  <a:tcPr/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Грызть</a:t>
                      </a:r>
                      <a:r>
                        <a:rPr lang="ru-RU" b="1" baseline="0" dirty="0" smtClean="0"/>
                        <a:t> карандаш или ручку</a:t>
                      </a:r>
                      <a:endParaRPr lang="ru-RU" b="1" dirty="0"/>
                    </a:p>
                  </a:txBody>
                  <a:tcPr/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Долго сидеть за компьютером</a:t>
                      </a:r>
                      <a:endParaRPr lang="ru-RU" b="1" dirty="0"/>
                    </a:p>
                  </a:txBody>
                  <a:tcPr/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Выражаться неприличными словами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альтернативный процесс 3"/>
          <p:cNvSpPr/>
          <p:nvPr/>
        </p:nvSpPr>
        <p:spPr>
          <a:xfrm>
            <a:off x="928662" y="428604"/>
            <a:ext cx="7572428" cy="114300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Что такое привычка?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1000100" y="1785926"/>
            <a:ext cx="7572428" cy="114300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Почему человек привыкает к каким-то действиям?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1000100" y="3214686"/>
            <a:ext cx="7572428" cy="114300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 каким последствиям могут привести вредные привычки?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1000100" y="4643446"/>
            <a:ext cx="7572428" cy="114300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Как избавиться от вредных привычек?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928662" y="428604"/>
            <a:ext cx="7572428" cy="114300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Привычка – это действие, которое со временем становится автоматическим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1000100" y="1785926"/>
            <a:ext cx="7572428" cy="114300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Человек получает удовольствие, радость, комфорт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1000100" y="3214686"/>
            <a:ext cx="7572428" cy="114300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Болезни, одиночество, озлобленность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1000100" y="4643446"/>
            <a:ext cx="7572428" cy="114300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Смелость, терпение, воля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3" name="Стрелка вверх 12"/>
          <p:cNvSpPr/>
          <p:nvPr/>
        </p:nvSpPr>
        <p:spPr>
          <a:xfrm>
            <a:off x="4500562" y="4286256"/>
            <a:ext cx="428628" cy="35719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>
            <a:off x="4357686" y="2857496"/>
            <a:ext cx="428628" cy="35719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500034" y="714356"/>
            <a:ext cx="8358246" cy="4572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CC99"/>
                </a:solidFill>
              </a:rPr>
              <a:t>Посеешь поступок – пожнешь привычку, </a:t>
            </a:r>
            <a:r>
              <a:rPr lang="ru-RU" sz="4800" b="1" dirty="0" smtClean="0">
                <a:solidFill>
                  <a:srgbClr val="33CC33"/>
                </a:solidFill>
              </a:rPr>
              <a:t>посеешь привычку – пожнешь характер, </a:t>
            </a:r>
            <a:r>
              <a:rPr lang="ru-RU" sz="4800" b="1" dirty="0" smtClean="0">
                <a:solidFill>
                  <a:srgbClr val="339933"/>
                </a:solidFill>
              </a:rPr>
              <a:t>посеешь характер – пожнешь судьбу.</a:t>
            </a:r>
            <a:endParaRPr lang="ru-RU" sz="4800" b="1" dirty="0">
              <a:solidFill>
                <a:srgbClr val="3399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500034" y="500042"/>
            <a:ext cx="4286280" cy="135732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Смелость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2285984" y="2285992"/>
            <a:ext cx="4286280" cy="135732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Терпение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4143372" y="4143380"/>
            <a:ext cx="4286280" cy="135732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Воля 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S102589847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Grace">
      <a:fillStyleLst>
        <a:solidFill>
          <a:schemeClr val="phClr">
            <a:tint val="100000"/>
          </a:schemeClr>
        </a:solidFill>
        <a:gradFill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2700000" scaled="1"/>
        </a:gradFill>
        <a:blipFill>
          <a:blip xmlns:r="http://schemas.openxmlformats.org/officeDocument/2006/relationships" r:embed="rId1">
            <a:duotone>
              <a:srgbClr val="FFFFFF"/>
              <a:schemeClr val="phClr">
                <a:tint val="100000"/>
              </a:schemeClr>
            </a:duotone>
          </a:blip>
          <a:tile tx="0" ty="0" sx="80000" sy="85000" flip="none" algn="tl"/>
        </a:blipFill>
      </a:fillStyleLst>
      <a:lnStyleLst>
        <a:ln w="13175" cap="flat" cmpd="sng" algn="ctr">
          <a:solidFill>
            <a:schemeClr val="phClr">
              <a:alpha val="100000"/>
            </a:schemeClr>
          </a:solidFill>
          <a:prstDash val="solid"/>
        </a:ln>
        <a:ln w="19525" cap="flat" cmpd="sng" algn="ctr">
          <a:solidFill>
            <a:schemeClr val="phClr">
              <a:alpha val="100000"/>
            </a:schemeClr>
          </a:solidFill>
          <a:prstDash val="solid"/>
        </a:ln>
        <a:ln w="26350" cap="flat" cmpd="sng" algn="ctr">
          <a:solidFill>
            <a:schemeClr val="phClr">
              <a:alpha val="100000"/>
            </a:schemeClr>
          </a:solidFill>
          <a:prstDash val="solid"/>
        </a:ln>
      </a:lnStyleLst>
      <a:effectStyleLst>
        <a:effectStyle>
          <a:effectLst>
            <a:outerShdw blurRad="95000">
              <a:srgbClr val="000000">
                <a:alpha val="55000"/>
              </a:srgbClr>
            </a:outerShdw>
          </a:effectLst>
          <a:scene3d>
            <a:camera prst="perspectiveFront" fov="7200000"/>
            <a:lightRig rig="brightRoom" dir="t">
              <a:rot lat="0" lon="0" rev="4800000"/>
            </a:lightRig>
          </a:scene3d>
          <a:sp3d contourW="12700" prstMaterial="powder">
            <a:bevelT h="25400"/>
            <a:bevelB h="25400"/>
            <a:contourClr>
              <a:schemeClr val="phClr">
                <a:shade val="60000"/>
                <a:satMod val="110000"/>
              </a:schemeClr>
            </a:contourClr>
          </a:sp3d>
        </a:effectStyle>
        <a:effectStyle>
          <a:effectLst>
            <a:outerShdw blurRad="254000" dist="50800" dir="2700000" algn="tl">
              <a:srgbClr val="000000">
                <a:alpha val="55000"/>
              </a:srgbClr>
            </a:outerShdw>
          </a:effectLst>
          <a:scene3d>
            <a:camera prst="perspectiveFront" fov="7200000"/>
            <a:lightRig rig="brightRoom" dir="t">
              <a:rot lat="0" lon="0" rev="4800000"/>
            </a:lightRig>
          </a:scene3d>
          <a:sp3d contourW="12700" prstMaterial="powder">
            <a:bevelT h="25400"/>
            <a:bevelB h="25400"/>
            <a:contourClr>
              <a:schemeClr val="phClr">
                <a:shade val="60000"/>
                <a:satMod val="110000"/>
              </a:schemeClr>
            </a:contourClr>
          </a:sp3d>
        </a:effectStyle>
        <a:effectStyle>
          <a:effectLst>
            <a:outerShdw blurRad="254000" dist="50800" dir="2700000" algn="tl">
              <a:srgbClr val="000000">
                <a:alpha val="55000"/>
              </a:srgbClr>
            </a:outerShdw>
          </a:effectLst>
          <a:scene3d>
            <a:camera prst="perspectiveFront" fov="7200000"/>
            <a:lightRig rig="brightRoom" dir="t">
              <a:rot lat="0" lon="0" rev="2700000"/>
            </a:lightRig>
          </a:scene3d>
          <a:sp3d>
            <a:bevelT w="342900" h="38100" prst="softRound"/>
            <a:bevelB w="342900" h="38100" prst="softRound"/>
            <a:contourClr>
              <a:srgbClr val="000000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CF18B01-1A88-40F1-B872-3260BEF31E5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TS102589847</Template>
  <TotalTime>0</TotalTime>
  <Words>124</Words>
  <Application>Microsoft Office PowerPoint</Application>
  <PresentationFormat>Экран (4:3)</PresentationFormat>
  <Paragraphs>31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TS102589847</vt:lpstr>
      <vt:lpstr>Классный час Посеешь привычку – пожнешь характер 3 класс </vt:lpstr>
      <vt:lpstr>Слайд 2</vt:lpstr>
      <vt:lpstr>Слайд 3</vt:lpstr>
      <vt:lpstr>Слайд 4</vt:lpstr>
      <vt:lpstr>Слайд 5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2012-11-21T19:41:43Z</dcterms:created>
  <dcterms:modified xsi:type="dcterms:W3CDTF">2012-11-21T22:38:25Z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TC025898479991</vt:lpwstr>
  </property>
</Properties>
</file>