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2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latin typeface="Times New Roman"/>
              </a:rPr>
              <a:t> 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latin typeface="Times New Roman"/>
              </a:rPr>
              <a:t> </a:t>
            </a:r>
          </a:p>
        </p:txBody>
      </p:sp>
      <p:sp>
        <p:nvSpPr>
          <p:cNvPr id="12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latin typeface="Times New Roman"/>
              </a:rPr>
              <a:t> </a:t>
            </a:r>
          </a:p>
        </p:txBody>
      </p:sp>
      <p:sp>
        <p:nvSpPr>
          <p:cNvPr id="12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BF654147-0F0C-4FE9-8EF1-6B51C966B84A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75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651CC93A-A156-4FEE-9418-A0C9E579B2D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82268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31878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182268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31878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182268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31878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182268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31878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182268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3187800" y="160020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182268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3187800" y="3964320"/>
            <a:ext cx="129996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2526480" y="396432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2526480" y="1600200"/>
            <a:ext cx="197028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3812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CB95CA39-41EE-4FD3-BB58-FC8CF8E49FE5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21.02.2023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59176E1C-E7E9-4104-987F-2C9C513852C2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B627D76D-7DD7-4DA6-BC74-00F065A64C15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21.02.2023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8CBF3FC-61C4-43E9-B420-0CE0BA7B7BFB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E337BD6A-5E34-4E91-9C7E-C3E11088E2FA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21.02.2023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1E54042D-CFFE-4D55-A9D1-EB1765ABD2AF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685800" y="285840"/>
            <a:ext cx="7772040" cy="10713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</a:rPr>
              <a:t>«Роль семьи  в предупреждении                  « вредных привычек»».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pic>
        <p:nvPicPr>
          <p:cNvPr id="132" name="Рисунок 4"/>
          <p:cNvPicPr/>
          <p:nvPr/>
        </p:nvPicPr>
        <p:blipFill>
          <a:blip r:embed="rId3"/>
          <a:stretch/>
        </p:blipFill>
        <p:spPr>
          <a:xfrm>
            <a:off x="785880" y="1428840"/>
            <a:ext cx="7500600" cy="4928760"/>
          </a:xfrm>
          <a:prstGeom prst="rect">
            <a:avLst/>
          </a:prstGeom>
          <a:ln>
            <a:noFill/>
          </a:ln>
        </p:spPr>
      </p:pic>
      <p:sp>
        <p:nvSpPr>
          <p:cNvPr id="133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457200" y="274680"/>
            <a:ext cx="8229240" cy="8679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</a:rPr>
              <a:t>Стих 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457200" y="1214280"/>
            <a:ext cx="8229240" cy="49114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Ребенок учится тому,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Что видит у себя в дому,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Родители – пример тому.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Кто при жене и детях груб,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Кому язык распутства люб,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Пусть помнит, что с лихвой получит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От них все то, чему их учит.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                                                          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                                                          Себастьян Брант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Что нужно делать, чтобы дети не скатились на дно, не превратились  в алкоголиков или наркоманов ?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6" name="Содержимое 3"/>
          <p:cNvPicPr/>
          <p:nvPr/>
        </p:nvPicPr>
        <p:blipFill>
          <a:blip r:embed="rId2"/>
          <a:stretch/>
        </p:blipFill>
        <p:spPr>
          <a:xfrm>
            <a:off x="500040" y="1357200"/>
            <a:ext cx="8214840" cy="5214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457200" y="274680"/>
            <a:ext cx="8229240" cy="939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Прежде всего, здесь важен личный пример:</a:t>
            </a:r>
            <a:endParaRPr lang="ru-RU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TextShape 2"/>
          <p:cNvSpPr txBox="1"/>
          <p:nvPr/>
        </p:nvSpPr>
        <p:spPr>
          <a:xfrm>
            <a:off x="457200" y="1600200"/>
            <a:ext cx="4400280" cy="49003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514440" indent="-514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AutoNum type="arabicParenR"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Что видит ребенок с детства;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514440" indent="-514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AutoNum type="arabicParenR"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как вы, ваши ближайшие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родственники, друзья вашей семьи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относитесь к курению, спиртному;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3) как у вас принято отмечать праздники.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9" name="Содержимое 4"/>
          <p:cNvPicPr/>
          <p:nvPr/>
        </p:nvPicPr>
        <p:blipFill>
          <a:blip r:embed="rId2"/>
          <a:stretch/>
        </p:blipFill>
        <p:spPr>
          <a:xfrm>
            <a:off x="5072040" y="1571760"/>
            <a:ext cx="3642840" cy="4714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457200" y="274680"/>
            <a:ext cx="8229240" cy="653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</a:rPr>
              <a:t>Задумайтесь:</a:t>
            </a: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TextShape 2"/>
          <p:cNvSpPr txBox="1"/>
          <p:nvPr/>
        </p:nvSpPr>
        <p:spPr>
          <a:xfrm>
            <a:off x="457200" y="1214280"/>
            <a:ext cx="3614400" cy="5214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514440" indent="-51408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1)Все ли в порядке в вашей семье ?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2) уютно ли себя в ней чувствует ваш ребенок?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3) доверяете ли вы ему?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2" name="Содержимое 4"/>
          <p:cNvPicPr/>
          <p:nvPr/>
        </p:nvPicPr>
        <p:blipFill>
          <a:blip r:embed="rId2"/>
          <a:stretch/>
        </p:blipFill>
        <p:spPr>
          <a:xfrm>
            <a:off x="4143240" y="1214280"/>
            <a:ext cx="4714560" cy="5214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457200" y="214200"/>
            <a:ext cx="8229240" cy="642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10 советов для родителей:</a:t>
            </a:r>
            <a:endParaRPr lang="ru-RU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457200" y="1000080"/>
            <a:ext cx="8229240" cy="5500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002060"/>
                </a:solidFill>
                <a:latin typeface="Times New Roman"/>
              </a:rPr>
              <a:t>1)</a:t>
            </a:r>
            <a:r>
              <a:rPr lang="ru-RU" sz="2200" b="0" i="1" strike="noStrike" spc="-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200" b="1" i="1" strike="noStrike" spc="-1" dirty="0">
                <a:solidFill>
                  <a:srgbClr val="002060"/>
                </a:solidFill>
                <a:latin typeface="Times New Roman"/>
              </a:rPr>
              <a:t>Не жди, что твой ребенок будет таким, как ты или – как ты хочешь. Помоги ему стать не тобой, а собой.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C00000"/>
                </a:solidFill>
                <a:latin typeface="Times New Roman"/>
              </a:rPr>
              <a:t>2) Признавайте свои ошибки, просите прощения за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C00000"/>
                </a:solidFill>
                <a:latin typeface="Times New Roman"/>
              </a:rPr>
              <a:t>неправильные действия и поступки, будьте справедливыми в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C00000"/>
                </a:solidFill>
                <a:latin typeface="Times New Roman"/>
              </a:rPr>
              <a:t>оценке себя и других.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4F6228"/>
                </a:solidFill>
                <a:latin typeface="Times New Roman"/>
              </a:rPr>
              <a:t>3) Не требуй от ребенка платы за все, что ты для него делаешь: ты дал ему жизнь, как он может отблагодарить тебя? Он даст жизнь другому, тот – третьему: это необратимый закон благодарности.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632523"/>
                </a:solidFill>
                <a:latin typeface="Times New Roman"/>
              </a:rPr>
              <a:t>4) Не вымещай на ребенке свои обиды, чтобы в старости не есть горький хлеб, ибо что посеешь, то и взойдет.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7030A0"/>
                </a:solidFill>
                <a:latin typeface="Times New Roman"/>
              </a:rPr>
              <a:t>5) Не относись к его проблемам свысока: тяжесть жизни дана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7030A0"/>
                </a:solidFill>
                <a:latin typeface="Times New Roman"/>
              </a:rPr>
              <a:t>каждому по силам, и будь уверен, ему его тяжела не меньше,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39"/>
              </a:spcBef>
            </a:pPr>
            <a:r>
              <a:rPr lang="ru-RU" sz="2200" b="1" i="1" strike="noStrike" spc="-1" dirty="0">
                <a:solidFill>
                  <a:srgbClr val="7030A0"/>
                </a:solidFill>
                <a:latin typeface="Times New Roman"/>
              </a:rPr>
              <a:t>чем тебе твоя. А может, и больше.</a:t>
            </a:r>
            <a:endParaRPr lang="ru-RU" sz="2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457200" y="274680"/>
            <a:ext cx="8229240" cy="796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</a:rPr>
              <a:t>10 советов для родителей :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TextShape 2"/>
          <p:cNvSpPr txBox="1"/>
          <p:nvPr/>
        </p:nvSpPr>
        <p:spPr>
          <a:xfrm>
            <a:off x="457200" y="1143000"/>
            <a:ext cx="8229240" cy="49827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FF0000"/>
                </a:solidFill>
                <a:latin typeface="Times New Roman"/>
              </a:rPr>
              <a:t>6)Не унижай!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1F497D"/>
                </a:solidFill>
                <a:latin typeface="Times New Roman"/>
              </a:rPr>
              <a:t>7) Не мучь себя, если не можешь чего-то сделать для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1F497D"/>
                </a:solidFill>
                <a:latin typeface="Times New Roman"/>
              </a:rPr>
              <a:t>своего ребенка, мучь – если можешь – и не делаешь.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632523"/>
                </a:solidFill>
                <a:latin typeface="Times New Roman"/>
              </a:rPr>
              <a:t>8)Умейте говорить со своим ребёнком так, как Вам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632523"/>
                </a:solidFill>
                <a:latin typeface="Times New Roman"/>
              </a:rPr>
              <a:t>хотелось, чтобы говорили с Вами, проявляя мягкость,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632523"/>
                </a:solidFill>
                <a:latin typeface="Times New Roman"/>
              </a:rPr>
              <a:t>исключая назидательность, грубость и хамство.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4F6228"/>
                </a:solidFill>
                <a:latin typeface="Times New Roman"/>
              </a:rPr>
              <a:t>9)Умей любить чужого ребенка. Никогда не делай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4F6228"/>
                </a:solidFill>
                <a:latin typeface="Times New Roman"/>
              </a:rPr>
              <a:t>чужому то, что не хотела бы, чтобы другие сделали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4F6228"/>
                </a:solidFill>
                <a:latin typeface="Times New Roman"/>
              </a:rPr>
              <a:t>твоему.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7030A0"/>
                </a:solidFill>
                <a:latin typeface="Times New Roman"/>
              </a:rPr>
              <a:t>10)Люби своего ребенка любым: неталантливым,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7030A0"/>
                </a:solidFill>
                <a:latin typeface="Times New Roman"/>
              </a:rPr>
              <a:t>неудачным, взрослым. Общаясь с ним, радуйся,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7030A0"/>
                </a:solidFill>
                <a:latin typeface="Times New Roman"/>
              </a:rPr>
              <a:t>потому что ребенок – это праздник, который пока с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2000" b="1" i="1" strike="noStrike" spc="-1" dirty="0">
                <a:solidFill>
                  <a:srgbClr val="7030A0"/>
                </a:solidFill>
                <a:latin typeface="Times New Roman"/>
              </a:rPr>
              <a:t>тобой.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</a:rPr>
              <a:t>Самое главное – это ваше</a:t>
            </a:r>
            <a:br/>
            <a:r>
              <a:rPr lang="ru-RU" sz="3200" b="1" strike="noStrike" spc="-1">
                <a:solidFill>
                  <a:srgbClr val="000000"/>
                </a:solidFill>
                <a:latin typeface="Times New Roman"/>
              </a:rPr>
              <a:t>воспитание, поддержка и любовь.</a:t>
            </a: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>
                <a:solidFill>
                  <a:srgbClr val="000000"/>
                </a:solidFill>
                <a:latin typeface="Times New Roman"/>
              </a:rPr>
              <a:t>Ваш ребёнок, состоявшийся как нравственная и успешная личность- самая высокая мера оценки вашего жизненного пути!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9" name="Рисунок 5"/>
          <p:cNvPicPr/>
          <p:nvPr/>
        </p:nvPicPr>
        <p:blipFill>
          <a:blip r:embed="rId2"/>
          <a:stretch/>
        </p:blipFill>
        <p:spPr>
          <a:xfrm>
            <a:off x="2286000" y="3143160"/>
            <a:ext cx="4214520" cy="3357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457200" y="274680"/>
            <a:ext cx="8229240" cy="79668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</a:rPr>
              <a:t>Помни родитель!</a:t>
            </a: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214200" y="1285920"/>
            <a:ext cx="4071600" cy="47858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>
                <a:solidFill>
                  <a:srgbClr val="C00000"/>
                </a:solidFill>
                <a:latin typeface="Times New Roman"/>
              </a:rPr>
              <a:t>Нельзя забывать о том, что семья для  ребенка  – это опора. 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>
                <a:solidFill>
                  <a:srgbClr val="C00000"/>
                </a:solidFill>
                <a:latin typeface="Times New Roman"/>
              </a:rPr>
              <a:t>                  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i="1" strike="noStrike" spc="-1">
                <a:solidFill>
                  <a:srgbClr val="002060"/>
                </a:solidFill>
                <a:latin typeface="Times New Roman"/>
              </a:rPr>
              <a:t>Именно в семье ребенок должен чувствовать себя защищенным,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0" i="1" strike="noStrike" spc="-1">
                <a:solidFill>
                  <a:srgbClr val="002060"/>
                </a:solidFill>
                <a:latin typeface="Times New Roman"/>
              </a:rPr>
              <a:t>нужным и понятым</a:t>
            </a:r>
            <a:r>
              <a:rPr lang="ru-RU" sz="2800" b="0" i="1" strike="noStrike" spc="-1">
                <a:solidFill>
                  <a:srgbClr val="0070C0"/>
                </a:solidFill>
                <a:latin typeface="Times New Roman"/>
              </a:rPr>
              <a:t>.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2" name="Содержимое 4"/>
          <p:cNvPicPr/>
          <p:nvPr/>
        </p:nvPicPr>
        <p:blipFill>
          <a:blip r:embed="rId2"/>
          <a:stretch/>
        </p:blipFill>
        <p:spPr>
          <a:xfrm>
            <a:off x="4429080" y="1403640"/>
            <a:ext cx="4257360" cy="4953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685800" y="214200"/>
            <a:ext cx="7772040" cy="557696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</a:rPr>
              <a:t>Презентация для родительского собрания 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428760" y="938151"/>
            <a:ext cx="8429400" cy="570564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</a:rPr>
              <a:t>Тренер- преподаватель по баскетболу            </a:t>
            </a: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</a:rPr>
              <a:t>   Арутюнян Армен Аркадьевич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endParaRPr lang="ru-RU" sz="2000" b="1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lang="ru-RU" sz="2000" b="1" spc="-1" dirty="0">
                <a:solidFill>
                  <a:srgbClr val="000000"/>
                </a:solidFill>
                <a:latin typeface="Times New Roman"/>
              </a:rPr>
              <a:t>Разработала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 : зам</a:t>
            </a:r>
            <a:r>
              <a:rPr lang="ru-RU" sz="2000" b="1" spc="-1" dirty="0">
                <a:solidFill>
                  <a:srgbClr val="000000"/>
                </a:solidFill>
                <a:latin typeface="Times New Roman"/>
              </a:rPr>
              <a:t>еститель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 директора по СМР</a:t>
            </a: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 Гайворонская Светлана </a:t>
            </a:r>
            <a:r>
              <a:rPr lang="ru-RU" sz="2000" b="1" spc="-1" dirty="0">
                <a:solidFill>
                  <a:srgbClr val="000000"/>
                </a:solidFill>
                <a:latin typeface="Times New Roman"/>
              </a:rPr>
              <a:t>Г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еннадьевна</a:t>
            </a:r>
          </a:p>
        </p:txBody>
      </p:sp>
      <p:pic>
        <p:nvPicPr>
          <p:cNvPr id="136" name="Рисунок 4"/>
          <p:cNvPicPr/>
          <p:nvPr/>
        </p:nvPicPr>
        <p:blipFill>
          <a:blip r:embed="rId2"/>
          <a:stretch/>
        </p:blipFill>
        <p:spPr>
          <a:xfrm>
            <a:off x="714240" y="3075708"/>
            <a:ext cx="7643520" cy="340821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</a:rPr>
              <a:t>Стих про детей</a:t>
            </a:r>
            <a:endParaRPr lang="ru-RU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FF0000"/>
                </a:solidFill>
                <a:latin typeface="Times New Roman"/>
              </a:rPr>
              <a:t>Дети – это счастье,</a:t>
            </a: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Дети – это радость,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1F497D"/>
                </a:solidFill>
                <a:latin typeface="Times New Roman"/>
              </a:rPr>
              <a:t>Дети – это в жизни свежий ветерок. Их не заработать, это не награда, Их по благодати взрослым дарит Бог.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B050"/>
                </a:solidFill>
                <a:latin typeface="Times New Roman"/>
              </a:rPr>
              <a:t>Дети, как ни странно, также испытанье.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984807"/>
                </a:solidFill>
                <a:latin typeface="Times New Roman"/>
              </a:rPr>
              <a:t>Дети, как деревья, сами не растут. Им нужна забота, ласка, пониманье.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E46C0A"/>
                </a:solidFill>
                <a:latin typeface="Times New Roman"/>
              </a:rPr>
              <a:t>Дети – это время, 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7030A0"/>
                </a:solidFill>
                <a:latin typeface="Times New Roman"/>
              </a:rPr>
              <a:t>Дети – это труд.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428760" y="2858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Курение в детском возрасте  вызывает</a:t>
            </a:r>
            <a:br>
              <a:rPr sz="3200" dirty="0"/>
            </a:b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тревогу по нескольким причинам:</a:t>
            </a:r>
            <a:endParaRPr lang="ru-RU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1) Те, дети которые  начинает ежедневно курить , обычно курят всю жизнь.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2) Курение повышает риск развития хронических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заболеваний (заболевание сердца, рак легких и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других органов, гангрена ног).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3) Хотя хронические заболевания, связанные с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курением, обычно появляются только в зрелом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возрасте,  курильщики чаще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2400" b="1" i="1" strike="noStrike" spc="-1" dirty="0">
                <a:solidFill>
                  <a:srgbClr val="1F497D"/>
                </a:solidFill>
                <a:latin typeface="Times New Roman"/>
              </a:rPr>
              <a:t>страдают от кашля, одышки и другие респираторные заболевания.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914760" y="357480"/>
            <a:ext cx="7671100" cy="5713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</a:rPr>
              <a:t>При курении у детей: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457200" y="857160"/>
            <a:ext cx="8400600" cy="5643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1) сильно страдает память, снижается скорость заучивания и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объём памяти;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2) замедляется реакция в движении, снижается мышечная сила;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3) под влиянием никотина ухудшается острота зрения, у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курящего  начинается мелькание и двоение в глазах,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возникают от табачного дыма слезоточивость, покраснение и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отёчность век, что приводит к хроническому воспалению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зрительного нерва;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4) частое и систематическое курение у  детей истощает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нервные клетки, вызывая преждевременное утомление;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984807"/>
                </a:solidFill>
                <a:latin typeface="Times New Roman"/>
              </a:rPr>
              <a:t>5) никотин повышает внутри глазное давление.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3" name="Рисунок 4"/>
          <p:cNvPicPr/>
          <p:nvPr/>
        </p:nvPicPr>
        <p:blipFill>
          <a:blip r:embed="rId2"/>
          <a:stretch/>
        </p:blipFill>
        <p:spPr>
          <a:xfrm>
            <a:off x="4214880" y="5072040"/>
            <a:ext cx="4571640" cy="135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457200" y="214200"/>
            <a:ext cx="8229240" cy="78552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Причины употребления алкоголя:</a:t>
            </a:r>
            <a:endParaRPr lang="ru-RU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457200" y="1285920"/>
            <a:ext cx="8229240" cy="52146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1) детский  алкоголизм начинается с семейных застолий; со стороны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детского восприятия весь праздник строится вокруг водки или вина;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ребенку кажется, что взрослые собрались вместе не ради общения, а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ради того, чтобы выпить - это и есть ключевой момент в отношении к алкоголю.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2) сложнее ситуация с семьями, где детям легкомысленно дают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попробовать пиво или сладкое вино, ребенок приучается к мысли, что это– вкусно;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</a:pPr>
            <a:r>
              <a:rPr lang="ru-RU" sz="2000" b="1" i="1" strike="noStrike" spc="-1" dirty="0">
                <a:solidFill>
                  <a:srgbClr val="215968"/>
                </a:solidFill>
                <a:latin typeface="Times New Roman"/>
              </a:rPr>
              <a:t>3)добавляется стремление подражать старшим; страх перед пьянством у детей отсутствует, как и опыт употребления спиртного;</a:t>
            </a:r>
            <a:endParaRPr lang="ru-RU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6" name="Рисунок 3"/>
          <p:cNvPicPr/>
          <p:nvPr/>
        </p:nvPicPr>
        <p:blipFill>
          <a:blip r:embed="rId2"/>
          <a:stretch/>
        </p:blipFill>
        <p:spPr>
          <a:xfrm>
            <a:off x="5715000" y="4786200"/>
            <a:ext cx="2857320" cy="1714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457200" y="142920"/>
            <a:ext cx="8229240" cy="7855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</a:rPr>
              <a:t>При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</a:rPr>
              <a:t>употреблении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</a:rPr>
              <a:t> наркотиков:</a:t>
            </a:r>
            <a:endParaRPr lang="ru-RU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457200" y="1000080"/>
            <a:ext cx="8229240" cy="51256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1) утрачивается интерес к учебе, появляются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прогулы, исчезновения из дома на много часов или на несколько дней;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2) вслед за поведенческими появляются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биологические признаки заболевания: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раздражительность, конфликтность, колебания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i="1" strike="noStrike" spc="-1" dirty="0">
                <a:solidFill>
                  <a:srgbClr val="C00000"/>
                </a:solidFill>
                <a:latin typeface="Times New Roman"/>
              </a:rPr>
              <a:t>настроения – от беспричинно веселого до мрачного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</a:rPr>
              <a:t>Какова же роль родителей в формировании  полезных и вредных привычек у детей?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0" name="Содержимое 3"/>
          <p:cNvPicPr/>
          <p:nvPr/>
        </p:nvPicPr>
        <p:blipFill>
          <a:blip r:embed="rId2"/>
          <a:stretch/>
        </p:blipFill>
        <p:spPr>
          <a:xfrm>
            <a:off x="714240" y="1600200"/>
            <a:ext cx="7929360" cy="4900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457200" y="274680"/>
            <a:ext cx="8229240" cy="93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</a:rPr>
              <a:t>Какова же роль родителей в формировании  полезных  привычек у детей?</a:t>
            </a:r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TextShape 2"/>
          <p:cNvSpPr txBox="1"/>
          <p:nvPr/>
        </p:nvSpPr>
        <p:spPr>
          <a:xfrm>
            <a:off x="457200" y="1285920"/>
            <a:ext cx="8229240" cy="52858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strike="noStrike" spc="-1">
                <a:solidFill>
                  <a:srgbClr val="1F497D"/>
                </a:solidFill>
                <a:latin typeface="Times New Roman"/>
              </a:rPr>
              <a:t>1</a:t>
            </a:r>
            <a:r>
              <a:rPr lang="ru-RU" sz="1800" b="1" i="1" strike="noStrike" spc="-1">
                <a:solidFill>
                  <a:srgbClr val="1F497D"/>
                </a:solidFill>
                <a:latin typeface="Times New Roman"/>
              </a:rPr>
              <a:t>. Сознание ответственности за воспитание детей требует строгого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1F497D"/>
                </a:solidFill>
                <a:latin typeface="Times New Roman"/>
              </a:rPr>
              <a:t>внимания родителей к себе, к своим словам, действиям, поведению. 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1F497D"/>
                </a:solidFill>
                <a:latin typeface="Times New Roman"/>
              </a:rPr>
              <a:t>Учить добру, трудолюбию, надо не только словами, но и самим делом.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FF0000"/>
                </a:solidFill>
                <a:latin typeface="Times New Roman"/>
              </a:rPr>
              <a:t>2. Условие правильного семейного воспитания – рационально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FF0000"/>
                </a:solidFill>
                <a:latin typeface="Times New Roman"/>
              </a:rPr>
              <a:t>организованный быт, режим ребенка в семье.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4F6228"/>
                </a:solidFill>
                <a:latin typeface="Times New Roman"/>
              </a:rPr>
              <a:t>3. Дети очень чутко реагируют на любовь, ласку, очень переживают их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4F6228"/>
                </a:solidFill>
                <a:latin typeface="Times New Roman"/>
              </a:rPr>
              <a:t>дефицит. Родительская любовь создает чувство защищенности,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4F6228"/>
                </a:solidFill>
                <a:latin typeface="Times New Roman"/>
              </a:rPr>
              <a:t>душевный комфорт.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7030A0"/>
                </a:solidFill>
                <a:latin typeface="Times New Roman"/>
              </a:rPr>
              <a:t>4. Авторитет родителей - это влияние отца и матери на детей, основанное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7030A0"/>
                </a:solidFill>
                <a:latin typeface="Times New Roman"/>
              </a:rPr>
              <a:t>на уважении и любви к родителям, доверии к их жизненному опыту,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7030A0"/>
                </a:solidFill>
                <a:latin typeface="Times New Roman"/>
              </a:rPr>
              <a:t>словам, поступкам.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</a:rPr>
              <a:t>5. Там, где учителя и родители действуют согласованно, обычно лучше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360"/>
              </a:spcBef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</a:rPr>
              <a:t>осуществляется учебно-воспитательная работа в школе и приводит более правильное воспитание детей дома.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1045</Words>
  <Application>Microsoft Office PowerPoint</Application>
  <PresentationFormat>Экран (4:3)</PresentationFormat>
  <Paragraphs>122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Пользователь</dc:creator>
  <dc:description/>
  <cp:lastModifiedBy>user</cp:lastModifiedBy>
  <cp:revision>57</cp:revision>
  <dcterms:created xsi:type="dcterms:W3CDTF">2022-01-23T16:00:47Z</dcterms:created>
  <dcterms:modified xsi:type="dcterms:W3CDTF">2023-02-21T07:08:41Z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Reanimator Extreme Edition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17</vt:i4>
  </property>
</Properties>
</file>