
<file path=[Content_Types].xml><?xml version="1.0" encoding="utf-8"?>
<Types xmlns="http://schemas.openxmlformats.org/package/2006/content-types">
  <Default Extension="png" ContentType="image/png"/>
  <Default Extension="MPG" ContentType="video/mpe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9" r:id="rId4"/>
    <p:sldId id="261" r:id="rId5"/>
    <p:sldId id="262" r:id="rId6"/>
    <p:sldId id="263" r:id="rId7"/>
    <p:sldId id="266" r:id="rId8"/>
    <p:sldId id="264" r:id="rId9"/>
    <p:sldId id="265" r:id="rId10"/>
    <p:sldId id="268" r:id="rId11"/>
    <p:sldId id="267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537" autoAdjust="0"/>
    <p:restoredTop sz="94660"/>
  </p:normalViewPr>
  <p:slideViewPr>
    <p:cSldViewPr>
      <p:cViewPr>
        <p:scale>
          <a:sx n="76" d="100"/>
          <a:sy n="76" d="100"/>
        </p:scale>
        <p:origin x="-1326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3AECC6A-0C1E-4114-9DA7-C193836212B8}" type="datetimeFigureOut">
              <a:rPr lang="ru-RU" smtClean="0"/>
              <a:t>12.04.2024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DC7E5FE-68BF-4B53-97EB-AA3D46994B7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3AECC6A-0C1E-4114-9DA7-C193836212B8}" type="datetimeFigureOut">
              <a:rPr lang="ru-RU" smtClean="0"/>
              <a:t>12.04.2024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DC7E5FE-68BF-4B53-97EB-AA3D46994B7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3AECC6A-0C1E-4114-9DA7-C193836212B8}" type="datetimeFigureOut">
              <a:rPr lang="ru-RU" smtClean="0"/>
              <a:t>12.04.2024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DC7E5FE-68BF-4B53-97EB-AA3D46994B7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3AECC6A-0C1E-4114-9DA7-C193836212B8}" type="datetimeFigureOut">
              <a:rPr lang="ru-RU" smtClean="0"/>
              <a:t>12.04.2024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DC7E5FE-68BF-4B53-97EB-AA3D46994B7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3AECC6A-0C1E-4114-9DA7-C193836212B8}" type="datetimeFigureOut">
              <a:rPr lang="ru-RU" smtClean="0"/>
              <a:t>12.04.2024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DC7E5FE-68BF-4B53-97EB-AA3D46994B7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3AECC6A-0C1E-4114-9DA7-C193836212B8}" type="datetimeFigureOut">
              <a:rPr lang="ru-RU" smtClean="0"/>
              <a:t>12.04.2024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DC7E5FE-68BF-4B53-97EB-AA3D46994B7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3AECC6A-0C1E-4114-9DA7-C193836212B8}" type="datetimeFigureOut">
              <a:rPr lang="ru-RU" smtClean="0"/>
              <a:t>12.04.2024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DC7E5FE-68BF-4B53-97EB-AA3D46994B7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3AECC6A-0C1E-4114-9DA7-C193836212B8}" type="datetimeFigureOut">
              <a:rPr lang="ru-RU" smtClean="0"/>
              <a:t>12.04.2024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DC7E5FE-68BF-4B53-97EB-AA3D46994B7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3AECC6A-0C1E-4114-9DA7-C193836212B8}" type="datetimeFigureOut">
              <a:rPr lang="ru-RU" smtClean="0"/>
              <a:t>12.04.2024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DC7E5FE-68BF-4B53-97EB-AA3D46994B7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3AECC6A-0C1E-4114-9DA7-C193836212B8}" type="datetimeFigureOut">
              <a:rPr lang="ru-RU" smtClean="0"/>
              <a:t>12.04.2024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DC7E5FE-68BF-4B53-97EB-AA3D46994B7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3AECC6A-0C1E-4114-9DA7-C193836212B8}" type="datetimeFigureOut">
              <a:rPr lang="ru-RU" smtClean="0"/>
              <a:t>12.04.2024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DC7E5FE-68BF-4B53-97EB-AA3D46994B7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E3AECC6A-0C1E-4114-9DA7-C193836212B8}" type="datetimeFigureOut">
              <a:rPr lang="ru-RU" smtClean="0"/>
              <a:t>12.04.2024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DDC7E5FE-68BF-4B53-97EB-AA3D46994B7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microsoft.com/office/2007/relationships/hdphoto" Target="../media/hdphoto2.wdp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G"/><Relationship Id="rId1" Type="http://schemas.microsoft.com/office/2007/relationships/media" Target="../media/media1.MPG"/><Relationship Id="rId5" Type="http://schemas.openxmlformats.org/officeDocument/2006/relationships/image" Target="../media/image15.png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G"/><Relationship Id="rId1" Type="http://schemas.microsoft.com/office/2007/relationships/media" Target="../media/media2.MPG"/><Relationship Id="rId6" Type="http://schemas.openxmlformats.org/officeDocument/2006/relationships/image" Target="../media/image18.pn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67544" y="980728"/>
            <a:ext cx="7772400" cy="1828800"/>
          </a:xfrm>
        </p:spPr>
        <p:txBody>
          <a:bodyPr>
            <a:noAutofit/>
          </a:bodyPr>
          <a:lstStyle/>
          <a:p>
            <a:pPr algn="ctr"/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Коррекционная направленность лабораторного метода обучения химии в условиях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реализации образования слепых и слабовидящих учащихся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3789039"/>
            <a:ext cx="4828018" cy="2088233"/>
          </a:xfrm>
          <a:prstGeom prst="rect">
            <a:avLst/>
          </a:prstGeom>
          <a:effectLst>
            <a:glow rad="228600">
              <a:schemeClr val="accent5">
                <a:satMod val="175000"/>
                <a:alpha val="40000"/>
              </a:schemeClr>
            </a:glow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5724128" y="4653136"/>
            <a:ext cx="2808312" cy="686797"/>
          </a:xfrm>
          <a:prstGeom prst="rect">
            <a:avLst/>
          </a:prstGeom>
        </p:spPr>
        <p:txBody>
          <a:bodyPr vert="horz" lIns="45720" rIns="45720" bIns="45720" anchor="b">
            <a:noAutofit/>
          </a:bodyPr>
          <a:lstStyle>
            <a:lvl1pPr algn="r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Автор: Жихарева Н.А.,</a:t>
            </a:r>
          </a:p>
          <a:p>
            <a:pPr algn="ctr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читель биологии и химии</a:t>
            </a: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МКОУ «СОШИ №23»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0099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2" name="Picture 8" descr="Ягоды годжи картинки химических вещей детские опытов Худеем вместе!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50"/>
          <a:stretch/>
        </p:blipFill>
        <p:spPr bwMode="auto">
          <a:xfrm>
            <a:off x="971600" y="2492896"/>
            <a:ext cx="4355792" cy="28803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980728"/>
            <a:ext cx="7751832" cy="1368152"/>
          </a:xfrm>
        </p:spPr>
        <p:txBody>
          <a:bodyPr>
            <a:noAutofit/>
          </a:bodyPr>
          <a:lstStyle/>
          <a:p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/>
              <a:t/>
            </a:r>
            <a:br>
              <a:rPr lang="ru-RU" sz="1600" dirty="0"/>
            </a:b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/>
              <a:t/>
            </a:r>
            <a:br>
              <a:rPr lang="ru-RU" sz="1600" dirty="0"/>
            </a:b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/>
              <a:t/>
            </a:r>
            <a:br>
              <a:rPr lang="ru-RU" sz="1600" dirty="0"/>
            </a:br>
            <a:r>
              <a:rPr lang="ru-RU" sz="1600" dirty="0" smtClean="0"/>
              <a:t>Лабораторный </a:t>
            </a:r>
            <a:r>
              <a:rPr lang="ru-RU" sz="1600" dirty="0"/>
              <a:t>метод дает учащимся со зрительной депривацией возможность почувствовать себя участниками, творцами проводимого опыта, эксперимента, исследования; гармонизировать свое отношение к учебному предмету, формировать адекватные представления об изучаемых явлениях, практиковать навыки ориентировки в малом пространстве.</a:t>
            </a: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580112" y="2492896"/>
            <a:ext cx="2880320" cy="291613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</p:spTree>
    <p:extLst>
      <p:ext uri="{BB962C8B-B14F-4D97-AF65-F5344CB8AC3E}">
        <p14:creationId xmlns:p14="http://schemas.microsoft.com/office/powerpoint/2010/main" val="2823530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365104"/>
            <a:ext cx="8183880" cy="1440160"/>
          </a:xfrm>
        </p:spPr>
        <p:txBody>
          <a:bodyPr anchor="t">
            <a:normAutofit fontScale="90000"/>
          </a:bodyPr>
          <a:lstStyle/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Литературные источники:</a:t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Г.Н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Федяй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. Организация условий обучения химии в школе для слабовидящих детей. Учебно-методическое пособие. М., ВОС, 1990.</a:t>
            </a:r>
            <a:br>
              <a:rPr lang="ru-RU" sz="1800" dirty="0">
                <a:latin typeface="Times New Roman" pitchFamily="18" charset="0"/>
                <a:cs typeface="Times New Roman" pitchFamily="18" charset="0"/>
              </a:rPr>
            </a:b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467544" y="1916832"/>
            <a:ext cx="8183880" cy="1440160"/>
          </a:xfrm>
          <a:prstGeom prst="rect">
            <a:avLst/>
          </a:prstGeom>
        </p:spPr>
        <p:txBody>
          <a:bodyPr vert="horz" anchor="t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600" b="1" kern="1200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 СПАСИБО ЗА ВНИМАНИЕ!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5293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1124744"/>
            <a:ext cx="7772400" cy="1828800"/>
          </a:xfrm>
        </p:spPr>
        <p:txBody>
          <a:bodyPr>
            <a:normAutofit fontScale="90000"/>
          </a:bodyPr>
          <a:lstStyle/>
          <a:p>
            <a:pPr algn="just"/>
            <a:r>
              <a:rPr lang="ru-RU" sz="1800" dirty="0"/>
              <a:t>Метод лабораторных работ (лабораторный метод</a:t>
            </a:r>
            <a:r>
              <a:rPr lang="ru-RU" sz="1800" dirty="0" smtClean="0"/>
              <a:t>) применяется для </a:t>
            </a:r>
            <a:r>
              <a:rPr lang="ru-RU" sz="1800" dirty="0"/>
              <a:t>проведения учащимися опытов, экспериментов, наблюдений за явлениями, процессами преимущественно в условиях специальных лабораторий, кабинетов и с применением технических средств. </a:t>
            </a:r>
            <a:r>
              <a:rPr lang="ru-RU" sz="1800" dirty="0" smtClean="0"/>
              <a:t>Этот метод </a:t>
            </a:r>
            <a:r>
              <a:rPr lang="ru-RU" sz="1800" dirty="0"/>
              <a:t>занимает особое место в обучении слепых и слабовидящих школьников, способствуя формированию у них сенсорного опыта, практических умений и навыков, что влияет на развитие познавательной деятельности. 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3284984"/>
            <a:ext cx="2268252" cy="30243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2402" y="3284984"/>
            <a:ext cx="2684729" cy="30243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22792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2852936"/>
            <a:ext cx="3024336" cy="432048"/>
          </a:xfrm>
        </p:spPr>
        <p:txBody>
          <a:bodyPr anchor="t">
            <a:noAutofit/>
          </a:bodyPr>
          <a:lstStyle/>
          <a:p>
            <a:pPr algn="ctr"/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Дифференциация</a:t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химической посуды </a:t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по форме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Администратор\Desktop\лабораторные\DSC0438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556" y="543244"/>
            <a:ext cx="2952328" cy="22145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Администратор\Desktop\лабораторные\DSC0439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3861048"/>
            <a:ext cx="2880320" cy="216058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3395433" y="4542425"/>
            <a:ext cx="1656184" cy="1008112"/>
          </a:xfrm>
          <a:prstGeom prst="rect">
            <a:avLst/>
          </a:prstGeom>
        </p:spPr>
        <p:txBody>
          <a:bodyPr vert="horz" anchor="t">
            <a:normAutofit fontScale="90000" lnSpcReduction="2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600" b="1" kern="1200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pPr algn="ctr"/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Штативы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для пробирок</a:t>
            </a:r>
          </a:p>
        </p:txBody>
      </p:sp>
      <p:pic>
        <p:nvPicPr>
          <p:cNvPr id="1025" name="Picture 1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7" y="494386"/>
            <a:ext cx="4488881" cy="336666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3945987" y="4005064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b="1" dirty="0" smtClean="0">
                <a:solidFill>
                  <a:srgbClr val="F07F09">
                    <a:tint val="88000"/>
                    <a:satMod val="150000"/>
                  </a:srgb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Инструктивные карточки для лабораторных работ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58892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C:\Users\Администратор\Desktop\лабораторные\DSC0440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553405"/>
            <a:ext cx="1944216" cy="25922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C:\Users\Администратор\Desktop\лабораторные\определитель цвета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3964320"/>
            <a:ext cx="2591236" cy="185373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3131840" y="4410346"/>
            <a:ext cx="4752528" cy="648072"/>
          </a:xfrm>
        </p:spPr>
        <p:txBody>
          <a:bodyPr>
            <a:noAutofit/>
          </a:bodyPr>
          <a:lstStyle/>
          <a:p>
            <a:pPr algn="ctr"/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Говорящий определитель цвета (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фотофон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2" descr="C:\Users\Администратор\Desktop\лабораторные\DSC04400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553408"/>
            <a:ext cx="3456384" cy="259228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C:\Users\Администратор\Desktop\лабораторные\DSC04401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1124744"/>
            <a:ext cx="864096" cy="11521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611560" y="3347047"/>
            <a:ext cx="3960440" cy="537697"/>
          </a:xfrm>
          <a:prstGeom prst="rect">
            <a:avLst/>
          </a:prstGeom>
        </p:spPr>
        <p:txBody>
          <a:bodyPr vert="horz" anchor="b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600" b="1" kern="1200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pPr algn="ctr"/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Наблюдение за изменением цвета на естественном фоне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4572000" y="3284984"/>
            <a:ext cx="3932138" cy="661824"/>
          </a:xfrm>
          <a:prstGeom prst="rect">
            <a:avLst/>
          </a:prstGeom>
        </p:spPr>
        <p:txBody>
          <a:bodyPr vert="horz" anchor="b">
            <a:normAutofit fontScale="70000" lnSpcReduction="2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600" b="1" kern="1200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Использование фонового экрана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4202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5013176"/>
            <a:ext cx="8183880" cy="735942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Преимущества использования фонового экрана при наблюдении за выпадением осадка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 descr="C:\Users\Администратор\Desktop\лабораторные\DSC04404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692696"/>
            <a:ext cx="2862317" cy="38164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Администратор\Desktop\лабораторные\DSC04405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908720"/>
            <a:ext cx="4608512" cy="34563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05861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941168"/>
            <a:ext cx="8183880" cy="661824"/>
          </a:xfrm>
        </p:spPr>
        <p:txBody>
          <a:bodyPr>
            <a:normAutofit/>
          </a:bodyPr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Наблюдение за выделением газа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 descr="C:\Users\Администратор\Desktop\лабораторные\DSC04406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692696"/>
            <a:ext cx="2376264" cy="178219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MOV04407.MPG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>
            <a:lum contrast="20000"/>
          </a:blip>
          <a:stretch>
            <a:fillRect/>
          </a:stretch>
        </p:blipFill>
        <p:spPr>
          <a:xfrm>
            <a:off x="3347863" y="656946"/>
            <a:ext cx="4944211" cy="3708158"/>
          </a:xfrm>
          <a:prstGeom prst="rect">
            <a:avLst/>
          </a:prstGeom>
          <a:ln w="76200"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061053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10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0568" y="5301208"/>
            <a:ext cx="8183880" cy="589816"/>
          </a:xfrm>
        </p:spPr>
        <p:txBody>
          <a:bodyPr>
            <a:no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Измерение уровня жидкости при помощи самодельного устройства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E:\к презентации\DSC04417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828" y="2420888"/>
            <a:ext cx="3577001" cy="268275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E:\к презентации\DSC04418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6207" y="548680"/>
            <a:ext cx="2208244" cy="16561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MOV04419.MPG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355976" y="692696"/>
            <a:ext cx="4248472" cy="3186354"/>
          </a:xfrm>
          <a:prstGeom prst="rect">
            <a:avLst/>
          </a:prstGeom>
          <a:ln w="107950" cap="rnd">
            <a:solidFill>
              <a:srgbClr val="C8C6BD"/>
            </a:solidFill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171450" prst="hardEdge"/>
            <a:extrusionClr>
              <a:srgbClr val="FFFFFF"/>
            </a:extrusionClr>
          </a:sp3d>
        </p:spPr>
      </p:pic>
    </p:spTree>
    <p:extLst>
      <p:ext uri="{BB962C8B-B14F-4D97-AF65-F5344CB8AC3E}">
        <p14:creationId xmlns:p14="http://schemas.microsoft.com/office/powerpoint/2010/main" val="2913980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5157192"/>
            <a:ext cx="8183880" cy="661824"/>
          </a:xfrm>
        </p:spPr>
        <p:txBody>
          <a:bodyPr>
            <a:normAutofit/>
          </a:bodyPr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Использование шаростержневых моделей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 descr="C:\Users\Администратор\Desktop\лабораторные\DSC0441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7" y="620688"/>
            <a:ext cx="2880319" cy="216023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C:\Users\Администратор\Desktop\лабораторные\DSC0441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1486326"/>
            <a:ext cx="4283626" cy="32136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3764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5013176"/>
            <a:ext cx="8183880" cy="661824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Конструктор по органической химии для слепых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4" name="Picture 2" descr="C:\Users\Администратор\Desktop\лабораторные\DSC0441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620688"/>
            <a:ext cx="5583766" cy="41878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71466050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579</TotalTime>
  <Words>156</Words>
  <Application>Microsoft Office PowerPoint</Application>
  <PresentationFormat>Экран (4:3)</PresentationFormat>
  <Paragraphs>21</Paragraphs>
  <Slides>11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Аспект</vt:lpstr>
      <vt:lpstr>Коррекционная направленность лабораторного метода обучения химии в условиях реализации образования слепых и слабовидящих учащихся</vt:lpstr>
      <vt:lpstr>Метод лабораторных работ (лабораторный метод) применяется для проведения учащимися опытов, экспериментов, наблюдений за явлениями, процессами преимущественно в условиях специальных лабораторий, кабинетов и с применением технических средств. Этот метод занимает особое место в обучении слепых и слабовидящих школьников, способствуя формированию у них сенсорного опыта, практических умений и навыков, что влияет на развитие познавательной деятельности. </vt:lpstr>
      <vt:lpstr>Дифференциация химической посуды  по форме</vt:lpstr>
      <vt:lpstr>Говорящий определитель цвета (фотофон)</vt:lpstr>
      <vt:lpstr>Преимущества использования фонового экрана при наблюдении за выпадением осадка</vt:lpstr>
      <vt:lpstr>Наблюдение за выделением газа</vt:lpstr>
      <vt:lpstr>Измерение уровня жидкости при помощи самодельного устройства</vt:lpstr>
      <vt:lpstr>Использование шаростержневых моделей</vt:lpstr>
      <vt:lpstr>Конструктор по органической химии для слепых</vt:lpstr>
      <vt:lpstr>       Лабораторный метод дает учащимся со зрительной депривацией возможность почувствовать себя участниками, творцами проводимого опыта, эксперимента, исследования; гармонизировать свое отношение к учебному предмету, формировать адекватные представления об изучаемых явлениях, практиковать навыки ориентировки в малом пространстве.</vt:lpstr>
      <vt:lpstr>Литературные источники:  Г.Н. Федяй. Организация условий обучения химии в школе для слабовидящих детей. Учебно-методическое пособие. М., ВОС, 1990. </vt:lpstr>
    </vt:vector>
  </TitlesOfParts>
  <Company>DNA Project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Метод лабораторных и практических работ</dc:title>
  <dc:creator>DNA7 X64</dc:creator>
  <cp:lastModifiedBy>User</cp:lastModifiedBy>
  <cp:revision>38</cp:revision>
  <dcterms:created xsi:type="dcterms:W3CDTF">2014-04-14T13:16:05Z</dcterms:created>
  <dcterms:modified xsi:type="dcterms:W3CDTF">2024-04-12T15:07:10Z</dcterms:modified>
</cp:coreProperties>
</file>