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8" r:id="rId6"/>
    <p:sldId id="266" r:id="rId7"/>
    <p:sldId id="269" r:id="rId8"/>
    <p:sldId id="270" r:id="rId9"/>
    <p:sldId id="276" r:id="rId10"/>
    <p:sldId id="277" r:id="rId11"/>
    <p:sldId id="279" r:id="rId12"/>
    <p:sldId id="280" r:id="rId13"/>
    <p:sldId id="271" r:id="rId14"/>
    <p:sldId id="284" r:id="rId15"/>
    <p:sldId id="272" r:id="rId16"/>
    <p:sldId id="273" r:id="rId17"/>
    <p:sldId id="283" r:id="rId18"/>
    <p:sldId id="282" r:id="rId19"/>
    <p:sldId id="274" r:id="rId20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дина Степкина" initials="МС" lastIdx="1" clrIdx="0">
    <p:extLst>
      <p:ext uri="{19B8F6BF-5375-455C-9EA6-DF929625EA0E}">
        <p15:presenceInfo xmlns:p15="http://schemas.microsoft.com/office/powerpoint/2012/main" userId="2f276ac18c72d14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99FF"/>
    <a:srgbClr val="FF66FF"/>
    <a:srgbClr val="E43802"/>
    <a:srgbClr val="FC5308"/>
    <a:srgbClr val="418E03"/>
    <a:srgbClr val="F5F8FA"/>
    <a:srgbClr val="F6F9FB"/>
    <a:srgbClr val="63C98C"/>
    <a:srgbClr val="B73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533" autoAdjust="0"/>
  </p:normalViewPr>
  <p:slideViewPr>
    <p:cSldViewPr snapToGrid="0">
      <p:cViewPr varScale="1">
        <p:scale>
          <a:sx n="86" d="100"/>
          <a:sy n="86" d="100"/>
        </p:scale>
        <p:origin x="1176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07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F68E2-8283-46B6-8FBF-264D443BE556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6C573-8121-487C-B7E4-735E1C5AD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7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96C573-8121-487C-B7E4-735E1C5AD77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33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1286" y="1865122"/>
            <a:ext cx="7004052" cy="819125"/>
          </a:xfrm>
          <a:prstGeom prst="rect">
            <a:avLst/>
          </a:prstGeom>
          <a:ln w="76200">
            <a:noFill/>
          </a:ln>
        </p:spPr>
        <p:txBody>
          <a:bodyPr anchor="ctr"/>
          <a:lstStyle>
            <a:lvl1pPr algn="ctr">
              <a:defRPr sz="4500">
                <a:solidFill>
                  <a:srgbClr val="418E03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2302" y="3810220"/>
            <a:ext cx="4681603" cy="165576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>
                <a:solidFill>
                  <a:srgbClr val="418E03"/>
                </a:solidFill>
              </a:rPr>
              <a:t>Образец подзаголовка</a:t>
            </a:r>
            <a:endParaRPr lang="ru-RU" dirty="0">
              <a:solidFill>
                <a:srgbClr val="418E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13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416478" y="1628383"/>
            <a:ext cx="5073041" cy="2605413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Roboto Cn" pitchFamily="2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7598" y="6048375"/>
            <a:ext cx="1543050" cy="1619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000" y="3883762"/>
            <a:ext cx="1524000" cy="1609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6043" y="3274453"/>
            <a:ext cx="1590675" cy="1609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3786" y="4354741"/>
            <a:ext cx="1543050" cy="1619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000" y="4688625"/>
            <a:ext cx="15240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87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2.59259E-6 L 0.32419 0.2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2" y="10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1.11111E-6 L 0.50016 0.0921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60" y="45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0 L 0.59872 -0.225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36" y="-112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4.81481E-6 L -0.53045 0.1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22" y="856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3.7037E-7 L -0.4968 -0.028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40" y="-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9"/>
            <a:ext cx="9901741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68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1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05999" cy="6858000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5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26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6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3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07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90181" y="1635617"/>
            <a:ext cx="3204546" cy="2447868"/>
          </a:xfrm>
          <a:prstGeom prst="rect">
            <a:avLst/>
          </a:prstGeom>
          <a:noFill/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0">
                <a:solidFill>
                  <a:srgbClr val="418E03"/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30938" y="1635125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30938" y="2500313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230938" y="3365500"/>
            <a:ext cx="2447925" cy="717550"/>
          </a:xfrm>
          <a:prstGeom prst="rect">
            <a:avLst/>
          </a:prstGeom>
          <a:noFill/>
          <a:ln w="28575">
            <a:solidFill>
              <a:srgbClr val="63C98C"/>
            </a:solidFill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33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17" r:id="rId2"/>
    <p:sldLayoutId id="2147483708" r:id="rId3"/>
    <p:sldLayoutId id="2147483709" r:id="rId4"/>
    <p:sldLayoutId id="2147483710" r:id="rId5"/>
    <p:sldLayoutId id="2147483712" r:id="rId6"/>
    <p:sldLayoutId id="2147483716" r:id="rId7"/>
    <p:sldLayoutId id="2147483715" r:id="rId8"/>
    <p:sldLayoutId id="2147483714" r:id="rId9"/>
    <p:sldLayoutId id="2147483713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xpixel.net/Christmas-Snow-Background-Snowflakes-Snowflake-3772211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237825" y="5111643"/>
            <a:ext cx="4668175" cy="16601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endParaRPr lang="ru-RU" sz="1600" b="1" dirty="0">
              <a:solidFill>
                <a:schemeClr val="bg2">
                  <a:lumMod val="10000"/>
                </a:schemeClr>
              </a:solidFill>
              <a:highlight>
                <a:srgbClr val="FFFF00"/>
              </a:highlight>
              <a:latin typeface="Monotype Corsiva" panose="03010101010201010101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FBC5E1-F252-45B5-B4E1-3C48EFEB5D7A}"/>
              </a:ext>
            </a:extLst>
          </p:cNvPr>
          <p:cNvSpPr txBox="1"/>
          <p:nvPr/>
        </p:nvSpPr>
        <p:spPr>
          <a:xfrm>
            <a:off x="1793289" y="1367160"/>
            <a:ext cx="5326602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Неделя </a:t>
            </a:r>
            <a:r>
              <a:rPr lang="ru-RU" sz="5400" b="1" dirty="0">
                <a:solidFill>
                  <a:schemeClr val="tx2"/>
                </a:solidFill>
                <a:latin typeface="Monotype Corsiva" panose="03010101010201010101" pitchFamily="66" charset="0"/>
              </a:rPr>
              <a:t>«Психологического комфорта»</a:t>
            </a:r>
            <a:br>
              <a:rPr lang="ru-RU" sz="5400" b="1" dirty="0">
                <a:solidFill>
                  <a:schemeClr val="tx2"/>
                </a:solidFill>
                <a:latin typeface="Monotype Corsiva" panose="03010101010201010101" pitchFamily="66" charset="0"/>
              </a:rPr>
            </a:br>
            <a:r>
              <a:rPr lang="ru-RU" sz="4000" b="1" dirty="0">
                <a:solidFill>
                  <a:schemeClr val="accent1"/>
                </a:solidFill>
                <a:latin typeface="Monotype Corsiva" panose="03010101010201010101" pitchFamily="66" charset="0"/>
              </a:rPr>
              <a:t>МКОУ ШР НШДС № 10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pic>
        <p:nvPicPr>
          <p:cNvPr id="9" name="Рисунок 8" descr="Молодой чинсе мальчик, поднятый палец">
            <a:extLst>
              <a:ext uri="{FF2B5EF4-FFF2-40B4-BE49-F238E27FC236}">
                <a16:creationId xmlns:a16="http://schemas.microsoft.com/office/drawing/2014/main" id="{B4DC91E6-620B-4333-A65B-B3ADBEBE8C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751" y="916295"/>
            <a:ext cx="1261246" cy="403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0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54100" y="1635617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4000" dirty="0"/>
              <a:t>Введите сюда текст вопроса</a:t>
            </a: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6230533" y="1635617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B050"/>
                </a:solidFill>
              </a:rPr>
              <a:t>Неправильный ответ</a:t>
            </a:r>
          </a:p>
        </p:txBody>
      </p:sp>
      <p:sp>
        <p:nvSpPr>
          <p:cNvPr id="11" name="Прямоугольник 10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6231600" y="25007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rgbClr val="00B05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Правильный ответ</a:t>
            </a: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6230532" y="3364326"/>
            <a:ext cx="2448000" cy="717650"/>
          </a:xfrm>
          <a:prstGeom prst="rect">
            <a:avLst/>
          </a:prstGeom>
          <a:solidFill>
            <a:schemeClr val="bg1"/>
          </a:solidFill>
          <a:ln w="28575">
            <a:solidFill>
              <a:srgbClr val="63C98C"/>
            </a:solidFill>
            <a:prstDash val="sysDash"/>
          </a:ln>
          <a:effectLst/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B050"/>
                </a:solidFill>
              </a:rPr>
              <a:t>Неправильный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A865EC-7CD9-4287-86BF-5F6663DD1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06" y="266329"/>
            <a:ext cx="8842159" cy="6019061"/>
          </a:xfrm>
          <a:prstGeom prst="rect">
            <a:avLst/>
          </a:prstGeom>
          <a:ln w="76200" cmpd="sng">
            <a:solidFill>
              <a:srgbClr val="E43802"/>
            </a:solidFill>
          </a:ln>
          <a:effectLst>
            <a:softEdge rad="1778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FBB9E0-D5F0-4CE4-99AF-3529F3000BD3}"/>
              </a:ext>
            </a:extLst>
          </p:cNvPr>
          <p:cNvSpPr txBox="1"/>
          <p:nvPr/>
        </p:nvSpPr>
        <p:spPr>
          <a:xfrm>
            <a:off x="736847" y="5255581"/>
            <a:ext cx="83627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highlight>
                  <a:srgbClr val="FFFF00"/>
                </a:highlight>
                <a:latin typeface="Monotype Corsiva" panose="03010101010201010101" pitchFamily="66" charset="0"/>
              </a:rPr>
              <a:t>12-17 января  прошла  Акция «Радуга настроения». Где обучающиеся приходя в школу бросали жетон в коробочку, с цветом настроения</a:t>
            </a:r>
          </a:p>
        </p:txBody>
      </p:sp>
    </p:spTree>
    <p:extLst>
      <p:ext uri="{BB962C8B-B14F-4D97-AF65-F5344CB8AC3E}">
        <p14:creationId xmlns:p14="http://schemas.microsoft.com/office/powerpoint/2010/main" val="164322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7" presetClass="emph" presetSubtype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1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212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build="p"/>
      <p:bldP spid="11" grpId="0" animBg="1"/>
      <p:bldP spid="1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3AF72D6-BC8A-9CCE-D342-6874CD46E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5479" y="372863"/>
            <a:ext cx="2154039" cy="2467992"/>
          </a:xfrm>
        </p:spPr>
        <p:txBody>
          <a:bodyPr/>
          <a:lstStyle/>
          <a:p>
            <a:r>
              <a:rPr lang="ru-RU" sz="1800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Желтый</a:t>
            </a:r>
            <a:r>
              <a:rPr lang="ru-RU" sz="18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—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производит впечатление легкости и радости.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072260-6123-FB34-2091-A797A76D7BAA}"/>
              </a:ext>
            </a:extLst>
          </p:cNvPr>
          <p:cNvSpPr txBox="1"/>
          <p:nvPr/>
        </p:nvSpPr>
        <p:spPr>
          <a:xfrm rot="10800000" flipV="1">
            <a:off x="914396" y="2379190"/>
            <a:ext cx="32314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Синий</a:t>
            </a:r>
            <a:r>
              <a:rPr lang="ru-RU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 означает полное спокойствие, довольство, умиротворенность. 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AAB4DF-30C6-929E-BA46-4900E4D86558}"/>
              </a:ext>
            </a:extLst>
          </p:cNvPr>
          <p:cNvSpPr txBox="1"/>
          <p:nvPr/>
        </p:nvSpPr>
        <p:spPr>
          <a:xfrm rot="10800000" flipV="1">
            <a:off x="5548543" y="4159832"/>
            <a:ext cx="36753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Красный</a:t>
            </a:r>
            <a:r>
              <a:rPr lang="ru-RU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 символизирует состояние «расходования энергии». Он выражает жизненную силу, нервную активность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D157A7-4717-4640-9D36-77AE6C83C1E2}"/>
              </a:ext>
            </a:extLst>
          </p:cNvPr>
          <p:cNvSpPr txBox="1"/>
          <p:nvPr/>
        </p:nvSpPr>
        <p:spPr>
          <a:xfrm rot="10800000" flipV="1">
            <a:off x="896644" y="3739257"/>
            <a:ext cx="25567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Зеленый</a:t>
            </a: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 выражает деятельную волю, упорство и целеустремленность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B555C8-AD23-95CD-84BF-67763C382B87}"/>
              </a:ext>
            </a:extLst>
          </p:cNvPr>
          <p:cNvSpPr txBox="1"/>
          <p:nvPr/>
        </p:nvSpPr>
        <p:spPr>
          <a:xfrm>
            <a:off x="4068192" y="2782669"/>
            <a:ext cx="28919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Серый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человек, отдающий предпочтение этому цвету, хочет от всего отгородиться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B8E406-EBE8-0296-3255-784060F01541}"/>
              </a:ext>
            </a:extLst>
          </p:cNvPr>
          <p:cNvSpPr txBox="1"/>
          <p:nvPr/>
        </p:nvSpPr>
        <p:spPr>
          <a:xfrm>
            <a:off x="1091953" y="973475"/>
            <a:ext cx="38610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Черный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— это абсолютный предел, за которым жизнь прекращается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5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944C89-E793-4D1E-98AC-1732A1669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644" y="339571"/>
            <a:ext cx="4153269" cy="5537692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A319A7-F5CA-4F06-A592-2CFCE00CD8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18" y="339572"/>
            <a:ext cx="4303635" cy="5537692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83D15E-8F17-4167-A7F3-288906A1CF52}"/>
              </a:ext>
            </a:extLst>
          </p:cNvPr>
          <p:cNvSpPr txBox="1"/>
          <p:nvPr/>
        </p:nvSpPr>
        <p:spPr>
          <a:xfrm>
            <a:off x="366018" y="5933653"/>
            <a:ext cx="9328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highlight>
                  <a:srgbClr val="FFFF00"/>
                </a:highlight>
                <a:latin typeface="Monotype Corsiva" panose="03010101010201010101" pitchFamily="66" charset="0"/>
              </a:rPr>
              <a:t>С 13-17 января прошла акция для родителей </a:t>
            </a:r>
          </a:p>
          <a:p>
            <a:pPr algn="ctr"/>
            <a:r>
              <a:rPr lang="ru-RU" sz="3200" dirty="0">
                <a:highlight>
                  <a:srgbClr val="FFFF00"/>
                </a:highlight>
                <a:latin typeface="Monotype Corsiva" panose="03010101010201010101" pitchFamily="66" charset="0"/>
              </a:rPr>
              <a:t> «Дерево пожеланий»</a:t>
            </a:r>
          </a:p>
        </p:txBody>
      </p:sp>
    </p:spTree>
    <p:extLst>
      <p:ext uri="{BB962C8B-B14F-4D97-AF65-F5344CB8AC3E}">
        <p14:creationId xmlns:p14="http://schemas.microsoft.com/office/powerpoint/2010/main" val="27120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4C054F-D1B2-49D4-9B80-309C2B66D3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24" y="0"/>
            <a:ext cx="8060184" cy="63555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819048-69F5-4A5E-B168-4B66D2331A8D}"/>
              </a:ext>
            </a:extLst>
          </p:cNvPr>
          <p:cNvSpPr txBox="1"/>
          <p:nvPr/>
        </p:nvSpPr>
        <p:spPr>
          <a:xfrm>
            <a:off x="168676" y="6027938"/>
            <a:ext cx="92771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ighlight>
                  <a:srgbClr val="FFFF00"/>
                </a:highlight>
                <a:latin typeface="Monotype Corsiva" panose="03010101010201010101" pitchFamily="66" charset="0"/>
              </a:rPr>
              <a:t> </a:t>
            </a:r>
            <a:r>
              <a:rPr lang="ru-RU" sz="3200" dirty="0">
                <a:highlight>
                  <a:srgbClr val="FFFF00"/>
                </a:highlight>
                <a:latin typeface="Monotype Corsiva" panose="03010101010201010101" pitchFamily="66" charset="0"/>
              </a:rPr>
              <a:t>Родители писали свои пожелания на снежинках и украшали «Дерево пожеланий»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875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40D027-B907-42BE-97B1-3D6CD65AA7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542" y="3746376"/>
            <a:ext cx="5831148" cy="2876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5A9D9A-39CA-46B4-93D1-DA0CDB06D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2" y="731411"/>
            <a:ext cx="5370990" cy="3133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663750-9EAC-4DCC-A8DA-E0A351AD8407}"/>
              </a:ext>
            </a:extLst>
          </p:cNvPr>
          <p:cNvSpPr txBox="1"/>
          <p:nvPr/>
        </p:nvSpPr>
        <p:spPr>
          <a:xfrm>
            <a:off x="5477522" y="907243"/>
            <a:ext cx="3852909" cy="2800767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Monotype Corsiva" panose="03010101010201010101" pitchFamily="66" charset="0"/>
              </a:rPr>
              <a:t>17 января</a:t>
            </a:r>
          </a:p>
          <a:p>
            <a:r>
              <a:rPr lang="ru-RU" sz="4400" dirty="0">
                <a:latin typeface="Monotype Corsiva" panose="03010101010201010101" pitchFamily="66" charset="0"/>
              </a:rPr>
              <a:t>Прошла игра </a:t>
            </a:r>
            <a:r>
              <a:rPr lang="ru-RU" sz="4400" dirty="0" err="1">
                <a:latin typeface="Monotype Corsiva" panose="03010101010201010101" pitchFamily="66" charset="0"/>
              </a:rPr>
              <a:t>игра</a:t>
            </a:r>
            <a:r>
              <a:rPr lang="ru-RU" sz="4400" dirty="0">
                <a:latin typeface="Monotype Corsiva" panose="03010101010201010101" pitchFamily="66" charset="0"/>
              </a:rPr>
              <a:t> «Следопыт»</a:t>
            </a:r>
          </a:p>
          <a:p>
            <a:endParaRPr lang="ru-RU" sz="4400" dirty="0">
              <a:latin typeface="Monotype Corsiva" panose="03010101010201010101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55C638-54C3-4F3F-B238-D52E38133651}"/>
              </a:ext>
            </a:extLst>
          </p:cNvPr>
          <p:cNvSpPr txBox="1"/>
          <p:nvPr/>
        </p:nvSpPr>
        <p:spPr>
          <a:xfrm>
            <a:off x="443883" y="3760419"/>
            <a:ext cx="3435659" cy="2954655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400" dirty="0">
                <a:latin typeface="Monotype Corsiva" panose="03010101010201010101" pitchFamily="66" charset="0"/>
              </a:rPr>
              <a:t>Учащиеся каждого класса  получили бланк с вопросами , ответы на которые должны были найти у работников школы в течении дня .</a:t>
            </a:r>
          </a:p>
          <a:p>
            <a:endParaRPr lang="ru-RU" sz="2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36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EE11EF-05CE-408A-9A05-208E71C53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71021" y="0"/>
            <a:ext cx="9977021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C73CB6-C944-4C57-9D7B-5F50014AB7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21" y="0"/>
            <a:ext cx="6858000" cy="68580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268E31-CDFA-4622-9DE2-754B57214457}"/>
              </a:ext>
            </a:extLst>
          </p:cNvPr>
          <p:cNvSpPr txBox="1"/>
          <p:nvPr/>
        </p:nvSpPr>
        <p:spPr>
          <a:xfrm>
            <a:off x="6889072" y="177553"/>
            <a:ext cx="291631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18 января </a:t>
            </a:r>
          </a:p>
          <a:p>
            <a:pPr algn="r"/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Прошла акция  «День рождения снеговика».</a:t>
            </a:r>
          </a:p>
          <a:p>
            <a:pPr algn="r"/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С утра снеговики встречали всех  при входе в школу обнимая каждого кто входил, тем самым поднимали настроение ученикам и всему персоналу , провели флешмоб разминку на переменке, и даже присутствовали  на уроке физкультуры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48213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72988" y="639193"/>
            <a:ext cx="4199137" cy="5814873"/>
          </a:xfrm>
          <a:ln w="76200">
            <a:solidFill>
              <a:srgbClr val="FC530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ru-RU" dirty="0">
                <a:latin typeface="Monotype Corsiva" panose="03010101010201010101" pitchFamily="66" charset="0"/>
              </a:rPr>
            </a:br>
            <a:br>
              <a:rPr lang="ru-RU" dirty="0">
                <a:latin typeface="Monotype Corsiva" panose="03010101010201010101" pitchFamily="66" charset="0"/>
              </a:rPr>
            </a:br>
            <a:r>
              <a:rPr lang="ru-RU" dirty="0">
                <a:solidFill>
                  <a:srgbClr val="E43802"/>
                </a:solidFill>
                <a:latin typeface="Monotype Corsiva" panose="03010101010201010101" pitchFamily="66" charset="0"/>
              </a:rPr>
              <a:t>12-16 января прошла </a:t>
            </a:r>
            <a:br>
              <a:rPr lang="ru-RU" sz="4000" dirty="0">
                <a:solidFill>
                  <a:srgbClr val="E43802"/>
                </a:solidFill>
                <a:latin typeface="Monotype Corsiva" panose="03010101010201010101" pitchFamily="66" charset="0"/>
              </a:rPr>
            </a:br>
            <a:r>
              <a:rPr lang="ru-RU" sz="4000" dirty="0">
                <a:solidFill>
                  <a:srgbClr val="E43802"/>
                </a:solidFill>
                <a:latin typeface="Monotype Corsiva" panose="03010101010201010101" pitchFamily="66" charset="0"/>
              </a:rPr>
              <a:t>«</a:t>
            </a:r>
            <a:r>
              <a:rPr lang="ru-RU" b="1" dirty="0">
                <a:solidFill>
                  <a:srgbClr val="E43802"/>
                </a:solidFill>
                <a:latin typeface="Monotype Corsiva" panose="03010101010201010101" pitchFamily="66" charset="0"/>
              </a:rPr>
              <a:t>Эстафета добрых дел</a:t>
            </a:r>
            <a:r>
              <a:rPr lang="ru-RU" dirty="0">
                <a:solidFill>
                  <a:srgbClr val="E43802"/>
                </a:solidFill>
                <a:latin typeface="Monotype Corsiva" panose="03010101010201010101" pitchFamily="66" charset="0"/>
              </a:rPr>
              <a:t>»</a:t>
            </a:r>
            <a:br>
              <a:rPr lang="ru-RU" sz="4000" dirty="0">
                <a:solidFill>
                  <a:srgbClr val="E43802"/>
                </a:solidFill>
                <a:latin typeface="Monotype Corsiva" panose="03010101010201010101" pitchFamily="66" charset="0"/>
              </a:rPr>
            </a:br>
            <a:r>
              <a:rPr lang="ru-RU" sz="2800" dirty="0">
                <a:solidFill>
                  <a:srgbClr val="E43802"/>
                </a:solidFill>
                <a:latin typeface="Monotype Corsiva" panose="03010101010201010101" pitchFamily="66" charset="0"/>
              </a:rPr>
              <a:t>Где ребята отправляли фото своих добрых  дел ,как они помогают своим родителям по дому, кормят животных , ухаживают за растениями . Из этих фото мы смонтировали короткий ролик и презентовали его на линейке и в </a:t>
            </a:r>
            <a:r>
              <a:rPr lang="ru-RU" sz="2800" dirty="0" err="1">
                <a:solidFill>
                  <a:srgbClr val="E43802"/>
                </a:solidFill>
                <a:latin typeface="Monotype Corsiva" panose="03010101010201010101" pitchFamily="66" charset="0"/>
              </a:rPr>
              <a:t>соц.сетях</a:t>
            </a:r>
            <a:r>
              <a:rPr lang="ru-RU" sz="2800" dirty="0">
                <a:solidFill>
                  <a:srgbClr val="E43802"/>
                </a:solidFill>
                <a:latin typeface="Monotype Corsiva" panose="03010101010201010101" pitchFamily="66" charset="0"/>
              </a:rPr>
              <a:t> . Ссылка на видеоролик : </a:t>
            </a:r>
            <a:r>
              <a:rPr lang="en-US" sz="2200" dirty="0">
                <a:solidFill>
                  <a:schemeClr val="tx2"/>
                </a:solidFill>
                <a:latin typeface="Monotype Corsiva" panose="03010101010201010101" pitchFamily="66" charset="0"/>
              </a:rPr>
              <a:t>https://disk.yandex.ru/i/2TuvyCw6sCR8uQ</a:t>
            </a:r>
            <a:r>
              <a:rPr lang="ru-RU" sz="2800" dirty="0">
                <a:latin typeface="Monotype Corsiva" panose="03010101010201010101" pitchFamily="66" charset="0"/>
              </a:rPr>
              <a:t> </a:t>
            </a:r>
            <a:br>
              <a:rPr lang="ru-RU" sz="2800" dirty="0">
                <a:latin typeface="Monotype Corsiva" panose="03010101010201010101" pitchFamily="66" charset="0"/>
              </a:rPr>
            </a:br>
            <a:br>
              <a:rPr lang="ru-RU" sz="4000" dirty="0">
                <a:latin typeface="Monotype Corsiva" panose="03010101010201010101" pitchFamily="66" charset="0"/>
              </a:rPr>
            </a:b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FFAC08-F8BD-46D4-AF7E-7EB4DE477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116" y="639193"/>
            <a:ext cx="4199137" cy="5726096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9593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54100" y="1635617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2800" dirty="0">
                <a:latin typeface="Monotype Corsiva" panose="03010101010201010101" pitchFamily="66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FB8B09-79EB-4525-B6F1-A1B47E55A40A}"/>
              </a:ext>
            </a:extLst>
          </p:cNvPr>
          <p:cNvSpPr txBox="1"/>
          <p:nvPr/>
        </p:nvSpPr>
        <p:spPr>
          <a:xfrm>
            <a:off x="6072327" y="1145219"/>
            <a:ext cx="277957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Monotype Corsiva" panose="03010101010201010101" pitchFamily="66" charset="0"/>
              </a:rPr>
              <a:t>10 января </a:t>
            </a:r>
            <a:br>
              <a:rPr lang="ru-RU" sz="44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4400" dirty="0">
                <a:solidFill>
                  <a:srgbClr val="FF0000"/>
                </a:solidFill>
                <a:latin typeface="Monotype Corsiva" panose="03010101010201010101" pitchFamily="66" charset="0"/>
              </a:rPr>
              <a:t> оформление стенда в школе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EFBF4D-4449-4D85-920D-02F50C34CA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85" y="0"/>
            <a:ext cx="8321430" cy="709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2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98885" y="2543580"/>
            <a:ext cx="4854732" cy="699587"/>
          </a:xfrm>
        </p:spPr>
        <p:txBody>
          <a:bodyPr/>
          <a:lstStyle/>
          <a:p>
            <a:pPr algn="ctr"/>
            <a:r>
              <a:rPr lang="ru-RU" sz="6000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A02551-C58A-4176-A36E-1B9F945A0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7" y="97698"/>
            <a:ext cx="6341300" cy="31454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868BBB-3E2C-4E65-838D-D35BE93ECE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775" y="3243167"/>
            <a:ext cx="6650539" cy="33782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0CFB91-7A85-4D18-9597-F4D7D3F82EF4}"/>
              </a:ext>
            </a:extLst>
          </p:cNvPr>
          <p:cNvSpPr txBox="1"/>
          <p:nvPr/>
        </p:nvSpPr>
        <p:spPr>
          <a:xfrm>
            <a:off x="6604987" y="565511"/>
            <a:ext cx="3037326" cy="329320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Monotype Corsiva" panose="03010101010201010101" pitchFamily="66" charset="0"/>
              </a:rPr>
              <a:t>16 января  </a:t>
            </a:r>
          </a:p>
          <a:p>
            <a:r>
              <a:rPr lang="ru-RU" sz="3200" dirty="0">
                <a:latin typeface="Monotype Corsiva" panose="03010101010201010101" pitchFamily="66" charset="0"/>
              </a:rPr>
              <a:t>Была проведена </a:t>
            </a:r>
            <a:r>
              <a:rPr lang="ru-RU" sz="3200" dirty="0" err="1">
                <a:latin typeface="Monotype Corsiva" panose="03010101010201010101" pitchFamily="66" charset="0"/>
              </a:rPr>
              <a:t>Интелектуальная</a:t>
            </a:r>
            <a:r>
              <a:rPr lang="ru-RU" sz="3200" dirty="0">
                <a:latin typeface="Monotype Corsiva" panose="03010101010201010101" pitchFamily="66" charset="0"/>
              </a:rPr>
              <a:t> игра «Веселые ребусы»   </a:t>
            </a:r>
          </a:p>
          <a:p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EB4336-D7FA-42F4-A7A9-4875E8F9A548}"/>
              </a:ext>
            </a:extLst>
          </p:cNvPr>
          <p:cNvSpPr txBox="1"/>
          <p:nvPr/>
        </p:nvSpPr>
        <p:spPr>
          <a:xfrm>
            <a:off x="263687" y="3243167"/>
            <a:ext cx="2728088" cy="2985433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endParaRPr lang="ru-RU" sz="2400" dirty="0">
              <a:latin typeface="Monotype Corsiva" panose="03010101010201010101" pitchFamily="66" charset="0"/>
            </a:endParaRPr>
          </a:p>
          <a:p>
            <a:r>
              <a:rPr lang="ru-RU" sz="2800" dirty="0">
                <a:latin typeface="Monotype Corsiva" panose="03010101010201010101" pitchFamily="66" charset="0"/>
              </a:rPr>
              <a:t>Учащиеся приняли активное участие в этом увлекательном  мероприятии</a:t>
            </a:r>
          </a:p>
          <a:p>
            <a:endParaRPr lang="ru-RU" sz="2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42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mph" presetSubtype="6" fill="remove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" dur="3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169509" y="2665426"/>
            <a:ext cx="3440627" cy="24478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4000" dirty="0"/>
              <a:t>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E23EE3B-0450-490E-85DA-88CAEF38D7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08" y="180174"/>
            <a:ext cx="5135027" cy="2885243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49F4D57-2D4F-43FC-BF16-2B55D64CA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326" y="71428"/>
            <a:ext cx="3164002" cy="5627629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5D7BCF-AB34-43EA-9A12-E3348DE29C5D}"/>
              </a:ext>
            </a:extLst>
          </p:cNvPr>
          <p:cNvSpPr txBox="1"/>
          <p:nvPr/>
        </p:nvSpPr>
        <p:spPr>
          <a:xfrm>
            <a:off x="88777" y="3065417"/>
            <a:ext cx="567954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highlight>
                  <a:srgbClr val="FFFF00"/>
                </a:highlight>
                <a:latin typeface="Monotype Corsiva" panose="03010101010201010101" pitchFamily="66" charset="0"/>
              </a:rPr>
              <a:t>11 января прошел «День            вежливости» . </a:t>
            </a:r>
            <a:r>
              <a:rPr lang="ru-RU" sz="3200" dirty="0">
                <a:highlight>
                  <a:srgbClr val="FFFF00"/>
                </a:highlight>
                <a:latin typeface="Monotype Corsiva" panose="03010101010201010101" pitchFamily="66" charset="0"/>
              </a:rPr>
              <a:t>Доброта спасет мир, улыбайтесь и дарите слова благодарности любимым людям, родственникам, друзьям и            окружающим Вас людям. А самое главное, дарите почаще свое             </a:t>
            </a:r>
            <a:r>
              <a:rPr lang="ru-RU" sz="3200" b="1" dirty="0">
                <a:highlight>
                  <a:srgbClr val="FFFF00"/>
                </a:highlight>
                <a:latin typeface="Monotype Corsiva" panose="03010101010201010101" pitchFamily="66" charset="0"/>
              </a:rPr>
              <a:t>«Спасибо»!  </a:t>
            </a:r>
          </a:p>
        </p:txBody>
      </p:sp>
    </p:spTree>
    <p:extLst>
      <p:ext uri="{BB962C8B-B14F-4D97-AF65-F5344CB8AC3E}">
        <p14:creationId xmlns:p14="http://schemas.microsoft.com/office/powerpoint/2010/main" val="214288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0A7F12-8961-4EF5-B8EA-3006278ED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63" y="168676"/>
            <a:ext cx="4084674" cy="22876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7A7EB3-AA16-4FB4-AA30-0FCED23F5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63" y="168676"/>
            <a:ext cx="5185603" cy="3537161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7E48056-C9F5-48EB-9EB4-D13D4F6714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899" y="3230888"/>
            <a:ext cx="4792760" cy="3627112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415DCB8-F5C4-4F37-8E04-E7842E842F87}"/>
              </a:ext>
            </a:extLst>
          </p:cNvPr>
          <p:cNvSpPr txBox="1"/>
          <p:nvPr/>
        </p:nvSpPr>
        <p:spPr>
          <a:xfrm>
            <a:off x="594804" y="4083728"/>
            <a:ext cx="35777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FF0000"/>
                </a:solidFill>
                <a:highlight>
                  <a:srgbClr val="FFFF00"/>
                </a:highlight>
                <a:latin typeface="Monotype Corsiva" panose="03010101010201010101" pitchFamily="66" charset="0"/>
              </a:rPr>
              <a:t>День спасибо !</a:t>
            </a:r>
          </a:p>
        </p:txBody>
      </p:sp>
      <p:pic>
        <p:nvPicPr>
          <p:cNvPr id="16" name="Рисунок 15" descr="Цветок (резиновые монстры)">
            <a:extLst>
              <a:ext uri="{FF2B5EF4-FFF2-40B4-BE49-F238E27FC236}">
                <a16:creationId xmlns:a16="http://schemas.microsoft.com/office/drawing/2014/main" id="{C5AB94A3-682F-4902-ABF5-41E1688FB1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865" y="-164529"/>
            <a:ext cx="3467672" cy="346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1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045FD-2269-4816-BF19-959659E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D9857E-9380-4262-99B7-64128F9D4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84" y="87460"/>
            <a:ext cx="6387443" cy="6387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808905-4D6C-4C71-B12B-F912A9A83AC5}"/>
              </a:ext>
            </a:extLst>
          </p:cNvPr>
          <p:cNvSpPr txBox="1"/>
          <p:nvPr/>
        </p:nvSpPr>
        <p:spPr>
          <a:xfrm>
            <a:off x="6751428" y="87459"/>
            <a:ext cx="2996254" cy="618630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3600" dirty="0">
                <a:latin typeface="Monotype Corsiva" panose="03010101010201010101" pitchFamily="66" charset="0"/>
              </a:rPr>
              <a:t>Дети с удовольствием делились своими фотографиями, как они помогают своим родным и близким : </a:t>
            </a:r>
          </a:p>
          <a:p>
            <a:pPr algn="r"/>
            <a:r>
              <a:rPr lang="ru-RU" sz="3600" dirty="0">
                <a:latin typeface="Monotype Corsiva" panose="03010101010201010101" pitchFamily="66" charset="0"/>
              </a:rPr>
              <a:t>по дому…,</a:t>
            </a:r>
          </a:p>
          <a:p>
            <a:pPr algn="r"/>
            <a:endParaRPr lang="ru-RU" sz="3600" dirty="0">
              <a:latin typeface="Monotype Corsiva" panose="03010101010201010101" pitchFamily="66" charset="0"/>
            </a:endParaRPr>
          </a:p>
          <a:p>
            <a:pPr algn="r"/>
            <a:endParaRPr lang="ru-RU" sz="3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11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57B619-A078-440A-8C25-0F934DF30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92" y="-62144"/>
            <a:ext cx="6740307" cy="67403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B893F8-2B02-4E66-AFB9-2C527A2EFFDE}"/>
              </a:ext>
            </a:extLst>
          </p:cNvPr>
          <p:cNvSpPr txBox="1"/>
          <p:nvPr/>
        </p:nvSpPr>
        <p:spPr>
          <a:xfrm>
            <a:off x="6795856" y="62144"/>
            <a:ext cx="2800905" cy="661719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endParaRPr lang="ru-RU" sz="4800" dirty="0">
              <a:latin typeface="Monotype Corsiva" panose="03010101010201010101" pitchFamily="66" charset="0"/>
            </a:endParaRPr>
          </a:p>
          <a:p>
            <a:endParaRPr lang="ru-RU" sz="4800" dirty="0">
              <a:latin typeface="Monotype Corsiva" panose="03010101010201010101" pitchFamily="66" charset="0"/>
            </a:endParaRPr>
          </a:p>
          <a:p>
            <a:endParaRPr lang="ru-RU" sz="4800" dirty="0">
              <a:latin typeface="Monotype Corsiva" panose="03010101010201010101" pitchFamily="66" charset="0"/>
            </a:endParaRPr>
          </a:p>
          <a:p>
            <a:endParaRPr lang="ru-RU" sz="4800" dirty="0">
              <a:latin typeface="Monotype Corsiva" panose="03010101010201010101" pitchFamily="66" charset="0"/>
            </a:endParaRPr>
          </a:p>
          <a:p>
            <a:r>
              <a:rPr lang="ru-RU" sz="4400" dirty="0">
                <a:latin typeface="Monotype Corsiva" panose="03010101010201010101" pitchFamily="66" charset="0"/>
              </a:rPr>
              <a:t>Помогают</a:t>
            </a:r>
          </a:p>
          <a:p>
            <a:r>
              <a:rPr lang="ru-RU" sz="4400" dirty="0">
                <a:latin typeface="Monotype Corsiva" panose="03010101010201010101" pitchFamily="66" charset="0"/>
              </a:rPr>
              <a:t>готовить..,</a:t>
            </a:r>
          </a:p>
          <a:p>
            <a:endParaRPr lang="ru-RU" sz="4800" dirty="0">
              <a:latin typeface="Monotype Corsiva" panose="03010101010201010101" pitchFamily="66" charset="0"/>
            </a:endParaRPr>
          </a:p>
          <a:p>
            <a:endParaRPr lang="ru-RU" sz="4800" dirty="0">
              <a:latin typeface="Monotype Corsiva" panose="03010101010201010101" pitchFamily="66" charset="0"/>
            </a:endParaRPr>
          </a:p>
          <a:p>
            <a:endParaRPr lang="ru-RU" sz="48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69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1F5B95-9E11-4B5F-805C-3A2E658BC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01631" cy="67357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DDF293-6076-4C16-AA27-15EA6AAD3772}"/>
              </a:ext>
            </a:extLst>
          </p:cNvPr>
          <p:cNvSpPr txBox="1"/>
          <p:nvPr/>
        </p:nvSpPr>
        <p:spPr>
          <a:xfrm>
            <a:off x="7501632" y="0"/>
            <a:ext cx="2148396" cy="690188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3600" dirty="0">
                <a:latin typeface="Monotype Corsiva" panose="03010101010201010101" pitchFamily="66" charset="0"/>
              </a:rPr>
              <a:t>Помогают</a:t>
            </a:r>
          </a:p>
          <a:p>
            <a:endParaRPr lang="ru-RU" sz="3600" dirty="0">
              <a:latin typeface="Monotype Corsiva" panose="03010101010201010101" pitchFamily="66" charset="0"/>
            </a:endParaRPr>
          </a:p>
          <a:p>
            <a:r>
              <a:rPr lang="ru-RU" sz="3600" dirty="0">
                <a:latin typeface="Monotype Corsiva" panose="03010101010201010101" pitchFamily="66" charset="0"/>
              </a:rPr>
              <a:t> мыть</a:t>
            </a:r>
          </a:p>
          <a:p>
            <a:endParaRPr lang="ru-RU" sz="3600" dirty="0">
              <a:latin typeface="Monotype Corsiva" panose="03010101010201010101" pitchFamily="66" charset="0"/>
            </a:endParaRPr>
          </a:p>
          <a:p>
            <a:r>
              <a:rPr lang="ru-RU" sz="3600" dirty="0">
                <a:latin typeface="Monotype Corsiva" panose="03010101010201010101" pitchFamily="66" charset="0"/>
              </a:rPr>
              <a:t> посуду..,</a:t>
            </a:r>
          </a:p>
          <a:p>
            <a:endParaRPr lang="ru-RU" sz="3600" dirty="0">
              <a:latin typeface="Monotype Corsiva" panose="03010101010201010101" pitchFamily="66" charset="0"/>
            </a:endParaRPr>
          </a:p>
          <a:p>
            <a:endParaRPr lang="ru-RU" sz="3600" dirty="0">
              <a:latin typeface="Monotype Corsiva" panose="03010101010201010101" pitchFamily="66" charset="0"/>
            </a:endParaRPr>
          </a:p>
          <a:p>
            <a:endParaRPr lang="ru-RU" sz="3600" dirty="0">
              <a:latin typeface="Monotype Corsiva" panose="03010101010201010101" pitchFamily="66" charset="0"/>
            </a:endParaRPr>
          </a:p>
          <a:p>
            <a:endParaRPr lang="ru-RU" sz="3600" dirty="0">
              <a:latin typeface="Monotype Corsiva" panose="03010101010201010101" pitchFamily="66" charset="0"/>
            </a:endParaRPr>
          </a:p>
          <a:p>
            <a:endParaRPr lang="ru-RU" sz="105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94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614ED8-A9E8-40B6-883D-DC6597562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D4A0C2-73AF-4916-85B7-61105424B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0" y="0"/>
            <a:ext cx="6858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9AC09E-3C43-48A2-A048-B004D29C9B97}"/>
              </a:ext>
            </a:extLst>
          </p:cNvPr>
          <p:cNvSpPr txBox="1"/>
          <p:nvPr/>
        </p:nvSpPr>
        <p:spPr>
          <a:xfrm>
            <a:off x="6934940" y="115410"/>
            <a:ext cx="2786109" cy="7017306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4000" dirty="0">
                <a:latin typeface="Monotype Corsiva" panose="03010101010201010101" pitchFamily="66" charset="0"/>
              </a:rPr>
              <a:t>Помогают ухаживать за домашними животными и</a:t>
            </a:r>
          </a:p>
          <a:p>
            <a:r>
              <a:rPr lang="ru-RU" sz="4000" dirty="0">
                <a:latin typeface="Monotype Corsiva" panose="03010101010201010101" pitchFamily="66" charset="0"/>
              </a:rPr>
              <a:t> цветами</a:t>
            </a:r>
          </a:p>
          <a:p>
            <a:endParaRPr lang="ru-RU" sz="4000" dirty="0">
              <a:latin typeface="Monotype Corsiva" panose="03010101010201010101" pitchFamily="66" charset="0"/>
            </a:endParaRPr>
          </a:p>
          <a:p>
            <a:endParaRPr lang="ru-RU" sz="4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3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04B86468-5EDA-401F-B952-F2AF1B539289}" vid="{10703081-4F7F-4945-A963-D28AAE3C7E6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5C9E88E-3CBD-4BE5-A766-D686E0FCF6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7DB3E6-6451-4F22-BB0B-8693B323AD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5D6283-8099-4818-9D7A-517629D8A939}">
  <ds:schemaRefs>
    <ds:schemaRef ds:uri="http://schemas.microsoft.com/office/2006/metadata/properties"/>
    <ds:schemaRef ds:uri="http://www.w3.org/XML/1998/namespace"/>
    <ds:schemaRef ds:uri="2547570a-e5f4-4946-a4c3-82580e42479e"/>
    <ds:schemaRef ds:uri="http://purl.org/dc/dcmitype/"/>
    <ds:schemaRef ds:uri="http://purl.org/dc/elements/1.1/"/>
    <ds:schemaRef ds:uri="6ee78bd2-4339-4042-adc0-bcc646419980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Пазл</Template>
  <TotalTime>725</TotalTime>
  <Words>382</Words>
  <Application>Microsoft Office PowerPoint</Application>
  <PresentationFormat>Лист A4 (210x297 мм)</PresentationFormat>
  <Paragraphs>65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Monotype Corsiva</vt:lpstr>
      <vt:lpstr>Segoe UI</vt:lpstr>
      <vt:lpstr>Segoe UI Light</vt:lpstr>
      <vt:lpstr>Times New Roman</vt:lpstr>
      <vt:lpstr>Тема1</vt:lpstr>
      <vt:lpstr>Презентация PowerPoint</vt:lpstr>
      <vt:lpstr> 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Введите сюда текст вопроса</vt:lpstr>
      <vt:lpstr>Желтый — производит впечатление легкости и радости.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  12-16 января прошла  «Эстафета добрых дел» Где ребята отправляли фото своих добрых  дел ,как они помогают своим родителям по дому, кормят животных , ухаживают за растениями . Из этих фото мы смонтировали короткий ролик и презентовали его на линейке и в соц.сетях . Ссылка на видеоролик : https://disk.yandex.ru/i/2TuvyCw6sCR8uQ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Декадник «Психологического комфорта»</dc:title>
  <dc:creator>Мадина Степкина</dc:creator>
  <cp:lastModifiedBy>Стребкова</cp:lastModifiedBy>
  <cp:revision>48</cp:revision>
  <dcterms:created xsi:type="dcterms:W3CDTF">2023-01-25T04:11:01Z</dcterms:created>
  <dcterms:modified xsi:type="dcterms:W3CDTF">2023-03-17T06:17:51Z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