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7"/>
  </p:notesMasterIdLst>
  <p:sldIdLst>
    <p:sldId id="256" r:id="rId2"/>
    <p:sldId id="258" r:id="rId3"/>
    <p:sldId id="259" r:id="rId4"/>
    <p:sldId id="260" r:id="rId5"/>
    <p:sldId id="267" r:id="rId6"/>
    <p:sldId id="266" r:id="rId7"/>
    <p:sldId id="271" r:id="rId8"/>
    <p:sldId id="272" r:id="rId9"/>
    <p:sldId id="280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64" r:id="rId18"/>
    <p:sldId id="268" r:id="rId19"/>
    <p:sldId id="281" r:id="rId20"/>
    <p:sldId id="282" r:id="rId21"/>
    <p:sldId id="284" r:id="rId22"/>
    <p:sldId id="265" r:id="rId23"/>
    <p:sldId id="285" r:id="rId24"/>
    <p:sldId id="283" r:id="rId25"/>
    <p:sldId id="270" r:id="rId26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4" autoAdjust="0"/>
    <p:restoredTop sz="90143" autoAdjust="0"/>
  </p:normalViewPr>
  <p:slideViewPr>
    <p:cSldViewPr>
      <p:cViewPr varScale="1">
        <p:scale>
          <a:sx n="100" d="100"/>
          <a:sy n="100" d="100"/>
        </p:scale>
        <p:origin x="193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BB8F66-FCFF-4EA5-821D-CDEA36C34254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5FD433-A90D-46F0-8A9A-1546E182BFD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76ED06-D399-4395-B848-6DC9B6E25F10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39036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76ED06-D399-4395-B848-6DC9B6E25F10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39036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76ED06-D399-4395-B848-6DC9B6E25F10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39036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76ED06-D399-4395-B848-6DC9B6E25F10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39036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76ED06-D399-4395-B848-6DC9B6E25F10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39036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76ED06-D399-4395-B848-6DC9B6E25F10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39036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76ED06-D399-4395-B848-6DC9B6E25F10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39036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76ED06-D399-4395-B848-6DC9B6E25F10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39036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5FD433-A90D-46F0-8A9A-1546E182BFD6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7EAF463A-BC7C-46EE-9F1E-7F377CCA4891}" type="datetimeFigureOut">
              <a:rPr lang="en-US" smtClean="0"/>
              <a:pPr/>
              <a:t>10/29/2024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10/29/2024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10/29/2024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10/29/2024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10/29/2024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10/29/2024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10/29/2024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10/29/2024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10/29/2024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10/29/2024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10/29/2024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10/29/2024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48;&#1075;&#1086;&#1088;&#1100;\Desktop\!&#1055;&#1056;&#1054;&#1045;&#1050;&#1058;&#1067;%202020\7\!&#1059;&#1095;&#1080;&#1084;%20&#1088;&#1086;&#1073;&#1086;&#1090;&#1072;%20&#1093;&#1086;&#1076;&#1080;&#1090;&#1100;%20(&#1070;&#1076;&#1080;&#1085;&#1072;%20&#1050;.%20&#1080;%20&#1041;&#1072;&#1082;&#1096;&#1077;&#1077;&#1074;&#1072;%20&#1059;.)\S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gif"/><Relationship Id="rId5" Type="http://schemas.openxmlformats.org/officeDocument/2006/relationships/slide" Target="slide2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slide" Target="slide4.xml"/><Relationship Id="rId7" Type="http://schemas.openxmlformats.org/officeDocument/2006/relationships/slide" Target="slide2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5" Type="http://schemas.openxmlformats.org/officeDocument/2006/relationships/slide" Target="slide17.xml"/><Relationship Id="rId4" Type="http://schemas.openxmlformats.org/officeDocument/2006/relationships/slide" Target="slide7.xml"/><Relationship Id="rId9" Type="http://schemas.openxmlformats.org/officeDocument/2006/relationships/slide" Target="slide2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slide" Target="slide2.xml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31.png"/><Relationship Id="rId12" Type="http://schemas.openxmlformats.org/officeDocument/2006/relationships/image" Target="../media/image36.gi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9.wmf"/><Relationship Id="rId11" Type="http://schemas.openxmlformats.org/officeDocument/2006/relationships/image" Target="../media/image35.png"/><Relationship Id="rId5" Type="http://schemas.openxmlformats.org/officeDocument/2006/relationships/oleObject" Target="../embeddings/oleObject1.bin"/><Relationship Id="rId10" Type="http://schemas.openxmlformats.org/officeDocument/2006/relationships/image" Target="../media/image34.png"/><Relationship Id="rId4" Type="http://schemas.openxmlformats.org/officeDocument/2006/relationships/image" Target="../media/image30.png"/><Relationship Id="rId9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2976" y="3714752"/>
            <a:ext cx="7143800" cy="1214446"/>
          </a:xfrm>
          <a:effectLst>
            <a:glow rad="228600">
              <a:schemeClr val="accent1">
                <a:satMod val="175000"/>
                <a:alpha val="40000"/>
              </a:schemeClr>
            </a:glow>
            <a:outerShdw blurRad="38100" dist="254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Учим робота ходить</a:t>
            </a:r>
            <a:endParaRPr lang="ru-RU" sz="48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392782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высшей категории Курилов И.А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9220" name="Picture 4" descr="https://pbs.twimg.com/media/EDogbHHWwAIsBzo.png:larg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142851"/>
            <a:ext cx="2143140" cy="3214711"/>
          </a:xfrm>
          <a:prstGeom prst="rect">
            <a:avLst/>
          </a:prstGeom>
          <a:noFill/>
        </p:spPr>
      </p:pic>
      <p:pic>
        <p:nvPicPr>
          <p:cNvPr id="6" name="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9144000" y="285749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925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925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92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92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2">
                <p:cTn id="1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Прямоугольник 38"/>
          <p:cNvSpPr/>
          <p:nvPr/>
        </p:nvSpPr>
        <p:spPr>
          <a:xfrm>
            <a:off x="152400" y="457200"/>
            <a:ext cx="8839200" cy="838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Reactor7NewCLASIC [by me]" pitchFamily="2" charset="0"/>
                <a:ea typeface="Reactor7NewCLASIC [by me]" pitchFamily="2" charset="0"/>
              </a:rPr>
              <a:t>Входы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Reactor7NewCLASIC [by me]" pitchFamily="2" charset="0"/>
                <a:ea typeface="Reactor7NewCLASIC [by me]" pitchFamily="2" charset="0"/>
              </a:rPr>
              <a:t>/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Reactor7NewCLASIC [by me]" pitchFamily="2" charset="0"/>
                <a:ea typeface="Reactor7NewCLASIC [by me]" pitchFamily="2" charset="0"/>
              </a:rPr>
              <a:t>выходы блоков</a:t>
            </a:r>
            <a:endParaRPr lang="ru-RU" b="1" dirty="0">
              <a:solidFill>
                <a:schemeClr val="bg2">
                  <a:lumMod val="25000"/>
                </a:schemeClr>
              </a:solidFill>
              <a:latin typeface="Reactor7NewCLASIC [by me]" pitchFamily="2" charset="0"/>
              <a:ea typeface="Reactor7NewCLASIC [by me]" pitchFamily="2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152400" y="1562099"/>
            <a:ext cx="8839200" cy="48386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771648"/>
            <a:ext cx="1236972" cy="4419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Левая фигурная скобка 2"/>
          <p:cNvSpPr/>
          <p:nvPr/>
        </p:nvSpPr>
        <p:spPr>
          <a:xfrm>
            <a:off x="1295400" y="2882900"/>
            <a:ext cx="457200" cy="2438400"/>
          </a:xfrm>
          <a:prstGeom prst="leftBrac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Левая фигурная скобка 42"/>
          <p:cNvSpPr/>
          <p:nvPr/>
        </p:nvSpPr>
        <p:spPr>
          <a:xfrm flipH="1">
            <a:off x="2804144" y="2882900"/>
            <a:ext cx="457200" cy="2438400"/>
          </a:xfrm>
          <a:prstGeom prst="leftBrac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TextBox 45"/>
          <p:cNvSpPr txBox="1"/>
          <p:nvPr/>
        </p:nvSpPr>
        <p:spPr>
          <a:xfrm>
            <a:off x="457200" y="3902045"/>
            <a:ext cx="3124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Входы</a:t>
            </a:r>
            <a:endParaRPr lang="ru-RU" sz="2000" dirty="0"/>
          </a:p>
        </p:txBody>
      </p:sp>
      <p:sp>
        <p:nvSpPr>
          <p:cNvPr id="63" name="TextBox 62"/>
          <p:cNvSpPr txBox="1"/>
          <p:nvPr/>
        </p:nvSpPr>
        <p:spPr>
          <a:xfrm>
            <a:off x="3261344" y="3908365"/>
            <a:ext cx="1143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Выходы</a:t>
            </a:r>
            <a:endParaRPr lang="ru-RU" sz="2000" dirty="0"/>
          </a:p>
        </p:txBody>
      </p:sp>
      <p:sp>
        <p:nvSpPr>
          <p:cNvPr id="66" name="Прямоугольник 65"/>
          <p:cNvSpPr/>
          <p:nvPr/>
        </p:nvSpPr>
        <p:spPr>
          <a:xfrm>
            <a:off x="4800600" y="1842290"/>
            <a:ext cx="3922792" cy="4278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Picture 3" descr="C:\Users\Nekit\Desktop\123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243135"/>
            <a:ext cx="2257426" cy="3476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7" name="Прямая со стрелкой 66"/>
          <p:cNvCxnSpPr>
            <a:stCxn id="68" idx="3"/>
          </p:cNvCxnSpPr>
          <p:nvPr/>
        </p:nvCxnSpPr>
        <p:spPr>
          <a:xfrm flipV="1">
            <a:off x="5015904" y="2773134"/>
            <a:ext cx="1003896" cy="3406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68" name="Прямоугольник 67"/>
          <p:cNvSpPr/>
          <p:nvPr/>
        </p:nvSpPr>
        <p:spPr>
          <a:xfrm>
            <a:off x="3789013" y="2982828"/>
            <a:ext cx="1226891" cy="26186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789014" y="2982828"/>
            <a:ext cx="1621186" cy="261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00"/>
              </a:lnSpc>
            </a:pPr>
            <a:r>
              <a:rPr lang="ru-RU" sz="1600" dirty="0"/>
              <a:t>П</a:t>
            </a:r>
            <a:r>
              <a:rPr lang="ru-RU" sz="1600" dirty="0" smtClean="0"/>
              <a:t>еременная</a:t>
            </a:r>
          </a:p>
        </p:txBody>
      </p:sp>
      <p:cxnSp>
        <p:nvCxnSpPr>
          <p:cNvPr id="70" name="Прямая со стрелкой 69"/>
          <p:cNvCxnSpPr>
            <a:stCxn id="71" idx="3"/>
          </p:cNvCxnSpPr>
          <p:nvPr/>
        </p:nvCxnSpPr>
        <p:spPr>
          <a:xfrm flipV="1">
            <a:off x="5367435" y="3328979"/>
            <a:ext cx="880965" cy="57306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1" name="Прямоугольник 70"/>
          <p:cNvSpPr/>
          <p:nvPr/>
        </p:nvSpPr>
        <p:spPr>
          <a:xfrm>
            <a:off x="4140544" y="3778934"/>
            <a:ext cx="1226891" cy="24622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4348692" y="3778934"/>
            <a:ext cx="81059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00"/>
              </a:lnSpc>
            </a:pPr>
            <a:r>
              <a:rPr lang="ru-RU" sz="1600" dirty="0" smtClean="0"/>
              <a:t> Выход</a:t>
            </a:r>
          </a:p>
        </p:txBody>
      </p:sp>
      <p:cxnSp>
        <p:nvCxnSpPr>
          <p:cNvPr id="73" name="Прямая со стрелкой 72"/>
          <p:cNvCxnSpPr>
            <a:stCxn id="74" idx="3"/>
          </p:cNvCxnSpPr>
          <p:nvPr/>
        </p:nvCxnSpPr>
        <p:spPr>
          <a:xfrm flipV="1">
            <a:off x="5777150" y="4025156"/>
            <a:ext cx="1233250" cy="63469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4" name="Прямоугольник 73"/>
          <p:cNvSpPr/>
          <p:nvPr/>
        </p:nvSpPr>
        <p:spPr>
          <a:xfrm>
            <a:off x="4550259" y="4536735"/>
            <a:ext cx="1226891" cy="24622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856982" y="4536735"/>
            <a:ext cx="6134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00"/>
              </a:lnSpc>
            </a:pPr>
            <a:r>
              <a:rPr lang="ru-RU" sz="1600" dirty="0" smtClean="0"/>
              <a:t>Вход</a:t>
            </a:r>
          </a:p>
        </p:txBody>
      </p:sp>
      <p:cxnSp>
        <p:nvCxnSpPr>
          <p:cNvPr id="79" name="Прямая со стрелкой 78"/>
          <p:cNvCxnSpPr>
            <a:stCxn id="80" idx="1"/>
          </p:cNvCxnSpPr>
          <p:nvPr/>
        </p:nvCxnSpPr>
        <p:spPr>
          <a:xfrm flipH="1" flipV="1">
            <a:off x="7239000" y="4025156"/>
            <a:ext cx="465651" cy="38846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80" name="Прямоугольник 79"/>
          <p:cNvSpPr/>
          <p:nvPr/>
        </p:nvSpPr>
        <p:spPr>
          <a:xfrm>
            <a:off x="7704651" y="4290514"/>
            <a:ext cx="1226891" cy="24622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7774234" y="4284164"/>
            <a:ext cx="122689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00"/>
              </a:lnSpc>
            </a:pPr>
            <a:r>
              <a:rPr lang="ru-RU" sz="1600" dirty="0" smtClean="0"/>
              <a:t>Мощность</a:t>
            </a:r>
          </a:p>
        </p:txBody>
      </p:sp>
    </p:spTree>
    <p:extLst>
      <p:ext uri="{BB962C8B-B14F-4D97-AF65-F5344CB8AC3E}">
        <p14:creationId xmlns:p14="http://schemas.microsoft.com/office/powerpoint/2010/main" val="34372799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828675" y="2286000"/>
            <a:ext cx="7429500" cy="2512576"/>
            <a:chOff x="76200" y="4419600"/>
            <a:chExt cx="7429500" cy="2512576"/>
          </a:xfrm>
          <a:noFill/>
        </p:grpSpPr>
        <p:sp>
          <p:nvSpPr>
            <p:cNvPr id="64" name="Прямоугольник 63"/>
            <p:cNvSpPr/>
            <p:nvPr/>
          </p:nvSpPr>
          <p:spPr>
            <a:xfrm>
              <a:off x="76200" y="4419600"/>
              <a:ext cx="7429500" cy="229445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pic>
          <p:nvPicPr>
            <p:cNvPr id="2051" name="Picture 3" descr="C:\Users\Nekit\Desktop\21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350" y="4985801"/>
              <a:ext cx="6002338" cy="1162050"/>
            </a:xfrm>
            <a:prstGeom prst="rect">
              <a:avLst/>
            </a:prstGeom>
            <a:grpFill/>
            <a:ln>
              <a:noFill/>
            </a:ln>
            <a:extLst/>
          </p:spPr>
        </p:pic>
        <p:cxnSp>
          <p:nvCxnSpPr>
            <p:cNvPr id="32" name="Прямая со стрелкой 31"/>
            <p:cNvCxnSpPr/>
            <p:nvPr/>
          </p:nvCxnSpPr>
          <p:spPr>
            <a:xfrm flipH="1" flipV="1">
              <a:off x="2895600" y="5105400"/>
              <a:ext cx="1676400" cy="1346200"/>
            </a:xfrm>
            <a:prstGeom prst="straightConnector1">
              <a:avLst/>
            </a:prstGeom>
            <a:grpFill/>
            <a:ln>
              <a:noFill/>
              <a:tailEnd type="arrow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33" name="Прямоугольник 32"/>
            <p:cNvSpPr/>
            <p:nvPr/>
          </p:nvSpPr>
          <p:spPr>
            <a:xfrm>
              <a:off x="2629694" y="6147851"/>
              <a:ext cx="4135772" cy="4460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605079" y="6419856"/>
              <a:ext cx="4274890" cy="51232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ru-RU" b="1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Порт, к которому подключен серводвигатель</a:t>
              </a:r>
            </a:p>
          </p:txBody>
        </p:sp>
      </p:grpSp>
      <p:sp>
        <p:nvSpPr>
          <p:cNvPr id="10" name="Прямоугольник 9"/>
          <p:cNvSpPr/>
          <p:nvPr/>
        </p:nvSpPr>
        <p:spPr>
          <a:xfrm>
            <a:off x="152400" y="457200"/>
            <a:ext cx="8839200" cy="838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eactor7NewCLASIC [by me]" pitchFamily="2" charset="0"/>
                <a:ea typeface="Reactor7NewCLASIC [by me]" pitchFamily="2" charset="0"/>
              </a:rPr>
              <a:t>Конфигурационная панель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eactor7NewCLASIC [by me]" pitchFamily="2" charset="0"/>
              <a:ea typeface="Reactor7NewCLASIC [by me]" pitchFamily="2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rot="16200000" flipV="1">
            <a:off x="3321835" y="3250405"/>
            <a:ext cx="1285884" cy="7858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11168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Прямоугольник 63"/>
          <p:cNvSpPr/>
          <p:nvPr/>
        </p:nvSpPr>
        <p:spPr>
          <a:xfrm>
            <a:off x="828000" y="2286000"/>
            <a:ext cx="7429500" cy="22944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051" name="Picture 3" descr="C:\Users\Nekit\Desktop\21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00" y="2857496"/>
            <a:ext cx="6002338" cy="116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Прямая со стрелкой 31"/>
          <p:cNvCxnSpPr/>
          <p:nvPr/>
        </p:nvCxnSpPr>
        <p:spPr>
          <a:xfrm flipH="1" flipV="1">
            <a:off x="5523358" y="2996172"/>
            <a:ext cx="1676400" cy="1346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6429388" y="4357694"/>
            <a:ext cx="14287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00"/>
              </a:lnSpc>
            </a:pPr>
            <a:r>
              <a:rPr lang="ru-RU" b="1" dirty="0" smtClean="0">
                <a:solidFill>
                  <a:srgbClr val="002060"/>
                </a:solidFill>
              </a:rPr>
              <a:t>Мощность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152400" y="457200"/>
            <a:ext cx="8839200" cy="838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eactor7NewCLASIC [by me]" pitchFamily="2" charset="0"/>
                <a:ea typeface="Reactor7NewCLASIC [by me]" pitchFamily="2" charset="0"/>
              </a:rPr>
              <a:t>Конфигурационная панель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eactor7NewCLASIC [by me]" pitchFamily="2" charset="0"/>
              <a:ea typeface="Reactor7NewCLASIC [by me]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7802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"/>
          <p:cNvGrpSpPr/>
          <p:nvPr/>
        </p:nvGrpSpPr>
        <p:grpSpPr>
          <a:xfrm>
            <a:off x="857224" y="2214554"/>
            <a:ext cx="7429500" cy="2294452"/>
            <a:chOff x="76200" y="4419600"/>
            <a:chExt cx="7429500" cy="2294452"/>
          </a:xfrm>
          <a:noFill/>
        </p:grpSpPr>
        <p:sp>
          <p:nvSpPr>
            <p:cNvPr id="64" name="Прямоугольник 63"/>
            <p:cNvSpPr/>
            <p:nvPr/>
          </p:nvSpPr>
          <p:spPr>
            <a:xfrm>
              <a:off x="76200" y="4419600"/>
              <a:ext cx="7429500" cy="229445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pic>
          <p:nvPicPr>
            <p:cNvPr id="2051" name="Picture 3" descr="C:\Users\Nekit\Desktop\21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350" y="4985801"/>
              <a:ext cx="6002338" cy="1162050"/>
            </a:xfrm>
            <a:prstGeom prst="rect">
              <a:avLst/>
            </a:prstGeom>
            <a:grpFill/>
            <a:extLst/>
          </p:spPr>
        </p:pic>
        <p:cxnSp>
          <p:nvCxnSpPr>
            <p:cNvPr id="35" name="Прямая со стрелкой 34"/>
            <p:cNvCxnSpPr>
              <a:stCxn id="36" idx="0"/>
            </p:cNvCxnSpPr>
            <p:nvPr/>
          </p:nvCxnSpPr>
          <p:spPr>
            <a:xfrm rot="16200000" flipV="1">
              <a:off x="2163801" y="5689026"/>
              <a:ext cx="623477" cy="379078"/>
            </a:xfrm>
            <a:prstGeom prst="straightConnector1">
              <a:avLst/>
            </a:prstGeom>
            <a:grpFill/>
            <a:ln>
              <a:tailEnd type="arrow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36" name="Прямоугольник 35"/>
            <p:cNvSpPr/>
            <p:nvPr/>
          </p:nvSpPr>
          <p:spPr>
            <a:xfrm>
              <a:off x="1901155" y="6190303"/>
              <a:ext cx="1527845" cy="33492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933588" y="6205550"/>
              <a:ext cx="1630133" cy="26866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ru-RU" b="1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Направление</a:t>
              </a:r>
            </a:p>
          </p:txBody>
        </p:sp>
      </p:grpSp>
      <p:sp>
        <p:nvSpPr>
          <p:cNvPr id="39" name="Прямоугольник 38"/>
          <p:cNvSpPr/>
          <p:nvPr/>
        </p:nvSpPr>
        <p:spPr>
          <a:xfrm>
            <a:off x="152400" y="457200"/>
            <a:ext cx="8839200" cy="838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Reactor7NewCLASIC [by me]" pitchFamily="2" charset="0"/>
                <a:ea typeface="Reactor7NewCLASIC [by me]" pitchFamily="2" charset="0"/>
              </a:rPr>
              <a:t>Конфигурационная панель</a:t>
            </a:r>
            <a:endParaRPr lang="ru-RU" sz="4000" b="1" dirty="0">
              <a:solidFill>
                <a:srgbClr val="002060"/>
              </a:solidFill>
              <a:latin typeface="Reactor7NewCLASIC [by me]" pitchFamily="2" charset="0"/>
              <a:ea typeface="Reactor7NewCLASIC [by me]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1678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"/>
          <p:cNvGrpSpPr/>
          <p:nvPr/>
        </p:nvGrpSpPr>
        <p:grpSpPr>
          <a:xfrm>
            <a:off x="828000" y="2286000"/>
            <a:ext cx="7429500" cy="2483233"/>
            <a:chOff x="76200" y="4392000"/>
            <a:chExt cx="7429500" cy="2483233"/>
          </a:xfrm>
          <a:noFill/>
        </p:grpSpPr>
        <p:sp>
          <p:nvSpPr>
            <p:cNvPr id="64" name="Прямоугольник 63"/>
            <p:cNvSpPr/>
            <p:nvPr/>
          </p:nvSpPr>
          <p:spPr>
            <a:xfrm>
              <a:off x="76200" y="4392000"/>
              <a:ext cx="7429500" cy="229445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pic>
          <p:nvPicPr>
            <p:cNvPr id="2051" name="Picture 3" descr="C:\Users\Nekit\Desktop\21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350" y="4985801"/>
              <a:ext cx="6002338" cy="1162050"/>
            </a:xfrm>
            <a:prstGeom prst="rect">
              <a:avLst/>
            </a:prstGeom>
            <a:grpFill/>
            <a:extLst/>
          </p:spPr>
        </p:pic>
        <p:cxnSp>
          <p:nvCxnSpPr>
            <p:cNvPr id="35" name="Прямая со стрелкой 34"/>
            <p:cNvCxnSpPr/>
            <p:nvPr/>
          </p:nvCxnSpPr>
          <p:spPr>
            <a:xfrm rot="16200000" flipV="1">
              <a:off x="484240" y="6056693"/>
              <a:ext cx="755284" cy="344469"/>
            </a:xfrm>
            <a:prstGeom prst="straightConnector1">
              <a:avLst/>
            </a:prstGeom>
            <a:grpFill/>
            <a:ln>
              <a:tailEnd type="arrow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36" name="Прямоугольник 35"/>
            <p:cNvSpPr/>
            <p:nvPr/>
          </p:nvSpPr>
          <p:spPr>
            <a:xfrm>
              <a:off x="150477" y="6209632"/>
              <a:ext cx="1527845" cy="42070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248300" y="6606570"/>
              <a:ext cx="2835715" cy="26866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ru-RU" b="1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Показания тахометра</a:t>
              </a:r>
            </a:p>
          </p:txBody>
        </p:sp>
      </p:grpSp>
      <p:sp>
        <p:nvSpPr>
          <p:cNvPr id="39" name="Прямоугольник 38"/>
          <p:cNvSpPr/>
          <p:nvPr/>
        </p:nvSpPr>
        <p:spPr>
          <a:xfrm>
            <a:off x="152400" y="457200"/>
            <a:ext cx="8839200" cy="838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Reactor7NewCLASIC [by me]" pitchFamily="2" charset="0"/>
                <a:ea typeface="Reactor7NewCLASIC [by me]" pitchFamily="2" charset="0"/>
              </a:rPr>
              <a:t>Конфигурационная панель</a:t>
            </a:r>
            <a:endParaRPr lang="ru-RU" sz="4000" b="1" dirty="0">
              <a:solidFill>
                <a:srgbClr val="002060"/>
              </a:solidFill>
              <a:latin typeface="Reactor7NewCLASIC [by me]" pitchFamily="2" charset="0"/>
              <a:ea typeface="Reactor7NewCLASIC [by me]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5399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"/>
          <p:cNvGrpSpPr/>
          <p:nvPr/>
        </p:nvGrpSpPr>
        <p:grpSpPr>
          <a:xfrm>
            <a:off x="857224" y="2285992"/>
            <a:ext cx="7858164" cy="2706721"/>
            <a:chOff x="76200" y="4419600"/>
            <a:chExt cx="7858164" cy="2706721"/>
          </a:xfrm>
          <a:noFill/>
        </p:grpSpPr>
        <p:sp>
          <p:nvSpPr>
            <p:cNvPr id="64" name="Прямоугольник 63"/>
            <p:cNvSpPr/>
            <p:nvPr/>
          </p:nvSpPr>
          <p:spPr>
            <a:xfrm>
              <a:off x="76200" y="4419600"/>
              <a:ext cx="7429500" cy="229445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pic>
          <p:nvPicPr>
            <p:cNvPr id="2051" name="Picture 3" descr="C:\Users\Nekit\Desktop\21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350" y="4985801"/>
              <a:ext cx="6002338" cy="1162050"/>
            </a:xfrm>
            <a:prstGeom prst="rect">
              <a:avLst/>
            </a:prstGeom>
            <a:grpFill/>
            <a:extLst/>
          </p:spPr>
        </p:pic>
        <p:cxnSp>
          <p:nvCxnSpPr>
            <p:cNvPr id="35" name="Прямая со стрелкой 34"/>
            <p:cNvCxnSpPr/>
            <p:nvPr/>
          </p:nvCxnSpPr>
          <p:spPr>
            <a:xfrm rot="16200000" flipV="1">
              <a:off x="5549431" y="5606551"/>
              <a:ext cx="1121758" cy="790620"/>
            </a:xfrm>
            <a:prstGeom prst="straightConnector1">
              <a:avLst/>
            </a:prstGeom>
            <a:grpFill/>
            <a:ln>
              <a:tailEnd type="arrow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36" name="Прямоугольник 35"/>
            <p:cNvSpPr/>
            <p:nvPr/>
          </p:nvSpPr>
          <p:spPr>
            <a:xfrm>
              <a:off x="5648364" y="6705616"/>
              <a:ext cx="2209800" cy="42070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648364" y="6562740"/>
              <a:ext cx="2286000" cy="26866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ru-RU" b="1" dirty="0" smtClean="0">
                  <a:solidFill>
                    <a:srgbClr val="002060"/>
                  </a:solidFill>
                </a:rPr>
                <a:t>Продолжительность</a:t>
              </a:r>
            </a:p>
          </p:txBody>
        </p:sp>
      </p:grpSp>
      <p:sp>
        <p:nvSpPr>
          <p:cNvPr id="39" name="Прямоугольник 38"/>
          <p:cNvSpPr/>
          <p:nvPr/>
        </p:nvSpPr>
        <p:spPr>
          <a:xfrm>
            <a:off x="152400" y="457200"/>
            <a:ext cx="8839200" cy="838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eactor7NewCLASIC [by me]" pitchFamily="2" charset="0"/>
                <a:ea typeface="Reactor7NewCLASIC [by me]" pitchFamily="2" charset="0"/>
              </a:rPr>
              <a:t>Конфигурационная панель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eactor7NewCLASIC [by me]" pitchFamily="2" charset="0"/>
              <a:ea typeface="Reactor7NewCLASIC [by me]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8485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"/>
          <p:cNvGrpSpPr/>
          <p:nvPr/>
        </p:nvGrpSpPr>
        <p:grpSpPr>
          <a:xfrm>
            <a:off x="828000" y="2290078"/>
            <a:ext cx="7458776" cy="2579936"/>
            <a:chOff x="66675" y="4423678"/>
            <a:chExt cx="7458776" cy="2579936"/>
          </a:xfrm>
          <a:noFill/>
        </p:grpSpPr>
        <p:sp>
          <p:nvSpPr>
            <p:cNvPr id="64" name="Прямоугольник 63"/>
            <p:cNvSpPr/>
            <p:nvPr/>
          </p:nvSpPr>
          <p:spPr>
            <a:xfrm>
              <a:off x="66675" y="4423678"/>
              <a:ext cx="7429500" cy="229445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pic>
          <p:nvPicPr>
            <p:cNvPr id="2051" name="Picture 3" descr="C:\Users\Nekit\Desktop\21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350" y="4985801"/>
              <a:ext cx="6002338" cy="1162050"/>
            </a:xfrm>
            <a:prstGeom prst="rect">
              <a:avLst/>
            </a:prstGeom>
            <a:grpFill/>
            <a:extLst/>
          </p:spPr>
        </p:pic>
        <p:sp>
          <p:nvSpPr>
            <p:cNvPr id="36" name="Прямоугольник 35"/>
            <p:cNvSpPr/>
            <p:nvPr/>
          </p:nvSpPr>
          <p:spPr>
            <a:xfrm>
              <a:off x="4298493" y="5943601"/>
              <a:ext cx="2209800" cy="6725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3382047" y="6491294"/>
              <a:ext cx="4143404" cy="51232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ru-RU" b="1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Тип остановки двигателя, после перехода к следующему блоку</a:t>
              </a:r>
            </a:p>
          </p:txBody>
        </p:sp>
        <p:cxnSp>
          <p:nvCxnSpPr>
            <p:cNvPr id="35" name="Прямая со стрелкой 34"/>
            <p:cNvCxnSpPr/>
            <p:nvPr/>
          </p:nvCxnSpPr>
          <p:spPr>
            <a:xfrm rot="16200000" flipV="1">
              <a:off x="4886668" y="5781336"/>
              <a:ext cx="781054" cy="495985"/>
            </a:xfrm>
            <a:prstGeom prst="straightConnector1">
              <a:avLst/>
            </a:prstGeom>
            <a:grpFill/>
            <a:ln>
              <a:tailEnd type="arrow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39" name="Прямоугольник 38"/>
          <p:cNvSpPr/>
          <p:nvPr/>
        </p:nvSpPr>
        <p:spPr>
          <a:xfrm>
            <a:off x="152400" y="457200"/>
            <a:ext cx="8839200" cy="838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Reactor7NewCLASIC [by me]" pitchFamily="2" charset="0"/>
                <a:ea typeface="Reactor7NewCLASIC [by me]" pitchFamily="2" charset="0"/>
              </a:rPr>
              <a:t>Конфигурационная панель</a:t>
            </a:r>
            <a:endParaRPr lang="ru-RU" sz="4000" b="1" dirty="0">
              <a:solidFill>
                <a:srgbClr val="002060"/>
              </a:solidFill>
              <a:latin typeface="Reactor7NewCLASIC [by me]" pitchFamily="2" charset="0"/>
              <a:ea typeface="Reactor7NewCLASIC [by me]" pitchFamily="2" charset="0"/>
            </a:endParaRPr>
          </a:p>
        </p:txBody>
      </p:sp>
      <p:sp>
        <p:nvSpPr>
          <p:cNvPr id="13" name="Управляющая кнопка: домой 12">
            <a:hlinkClick r:id="rId4" action="ppaction://hlinksldjump" highlightClick="1"/>
          </p:cNvPr>
          <p:cNvSpPr/>
          <p:nvPr/>
        </p:nvSpPr>
        <p:spPr>
          <a:xfrm>
            <a:off x="8429652" y="6143644"/>
            <a:ext cx="714348" cy="714356"/>
          </a:xfrm>
          <a:prstGeom prst="actionButtonHom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94" name="AutoShape 2" descr="https://media1.tenor.com/images/883c73b2d1b5df6c9ed3907551586a96/tenor.gif?itemid=816130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7153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4.Первая программа</a:t>
            </a:r>
            <a:r>
              <a:rPr lang="en-US" b="1" dirty="0" smtClean="0">
                <a:solidFill>
                  <a:srgbClr val="002060"/>
                </a:solidFill>
              </a:rPr>
              <a:t>:</a:t>
            </a:r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Движение по квадрату (линейная)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42984"/>
            <a:ext cx="9144064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429652" y="6143644"/>
            <a:ext cx="714348" cy="714356"/>
          </a:xfrm>
          <a:prstGeom prst="actionButtonHom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46" name="AutoShape 2" descr="https://media1.tenor.com/images/883c73b2d1b5df6c9ed3907551586a96/tenor.gif?itemid=816130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48" name="AutoShape 4" descr="https://media1.tenor.com/images/883c73b2d1b5df6c9ed3907551586a96/tenor.gif?itemid=816130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0" name="AutoShape 6" descr="https://media1.tenor.com/images/883c73b2d1b5df6c9ed3907551586a96/tenor.gif?itemid=816130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2" name="AutoShape 8" descr="https://media1.tenor.com/images/883c73b2d1b5df6c9ed3907551586a96/tenor.gif?itemid=816130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4" name="AutoShape 10" descr="https://media1.tenor.com/images/883c73b2d1b5df6c9ed3907551586a96/tenor.gif?itemid=816130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6" name="AutoShape 12" descr="https://media1.tenor.com/images/883c73b2d1b5df6c9ed3907551586a96/tenor.gif?itemid=816130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57" name="Picture 13" descr="C:\Users\Игорь\Desktop\tenor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0298" y="3000372"/>
            <a:ext cx="2443163" cy="24431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48" y="-15766"/>
            <a:ext cx="9132851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5.Движения (применяем циклы)</a:t>
            </a:r>
            <a:b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Движение туда и обратно. Как делаем?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" name="Объект 1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06" y="1125538"/>
            <a:ext cx="8947987" cy="5030787"/>
          </a:xfr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9" y="1052736"/>
            <a:ext cx="9144000" cy="514099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5" y="1052736"/>
            <a:ext cx="9144000" cy="5140990"/>
          </a:xfrm>
          <a:prstGeom prst="rect">
            <a:avLst/>
          </a:prstGeom>
        </p:spPr>
      </p:pic>
      <p:sp>
        <p:nvSpPr>
          <p:cNvPr id="6" name="Управляющая кнопка: домой 5">
            <a:hlinkClick r:id="rId5" action="ppaction://hlinksldjump" highlightClick="1"/>
          </p:cNvPr>
          <p:cNvSpPr/>
          <p:nvPr/>
        </p:nvSpPr>
        <p:spPr>
          <a:xfrm>
            <a:off x="8429652" y="6143644"/>
            <a:ext cx="714348" cy="714356"/>
          </a:xfrm>
          <a:prstGeom prst="actionButtonHom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8" descr="https://i.pinimg.com/originals/ad/f6/34/adf634da597284c3ae593d8465d44c3c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15272" y="2143116"/>
            <a:ext cx="1214446" cy="18075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98268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8643998" cy="71438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Змейка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42984"/>
            <a:ext cx="9144064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 descr="https://i.kym-cdn.com/photos/images/facebook/001/297/089/05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143248"/>
            <a:ext cx="1139211" cy="22860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14380"/>
          </a:xfr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Содержание</a:t>
            </a:r>
            <a:endParaRPr lang="ru-RU" sz="40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785794"/>
            <a:ext cx="8501122" cy="5572164"/>
          </a:xfrm>
          <a:solidFill>
            <a:schemeClr val="accent2">
              <a:lumMod val="60000"/>
              <a:lumOff val="40000"/>
            </a:schemeClr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pPr>
              <a:buNone/>
            </a:pP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 action="ppaction://hlinksldjump"/>
              </a:rPr>
              <a:t>1.Что такое робототехника? </a:t>
            </a:r>
            <a:endParaRPr lang="ru-RU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action="ppaction://hlinksldjump"/>
              </a:rPr>
              <a:t>2.</a:t>
            </a:r>
            <a:r>
              <a:rPr lang="en-US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action="ppaction://hlinksldjump"/>
              </a:rPr>
              <a:t>LEGO MINDSTORMS NXT 2.0</a:t>
            </a:r>
            <a:endParaRPr lang="en-US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 action="ppaction://hlinksldjump"/>
              </a:rPr>
              <a:t>3</a:t>
            </a:r>
            <a:r>
              <a:rPr lang="en-US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 action="ppaction://hlinksldjump"/>
              </a:rPr>
              <a:t>.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 action="ppaction://hlinksldjump"/>
              </a:rPr>
              <a:t>Среда программирования </a:t>
            </a:r>
            <a:r>
              <a:rPr lang="en-US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 action="ppaction://hlinksldjump"/>
              </a:rPr>
              <a:t>NXT</a:t>
            </a:r>
            <a:endParaRPr lang="en-US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5" action="ppaction://hlinksldjump"/>
              </a:rPr>
              <a:t>4</a:t>
            </a:r>
            <a:r>
              <a:rPr lang="en-US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5" action="ppaction://hlinksldjump"/>
              </a:rPr>
              <a:t>.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5" action="ppaction://hlinksldjump"/>
              </a:rPr>
              <a:t>Первая программа (линейная: движение по квадрату)</a:t>
            </a:r>
            <a:endParaRPr lang="ru-RU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6" action="ppaction://hlinksldjump"/>
              </a:rPr>
              <a:t>5.Движения (циклические: туда и обратно, змейка, </a:t>
            </a:r>
            <a:endParaRPr lang="ru-RU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7" action="ppaction://hlinksldjump"/>
              </a:rPr>
              <a:t>6.С датчиком звука</a:t>
            </a:r>
            <a:endParaRPr lang="ru-RU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8" action="ppaction://hlinksldjump"/>
              </a:rPr>
              <a:t>7.С датчиком касания</a:t>
            </a:r>
            <a:endParaRPr lang="ru-RU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9" action="ppaction://hlinksldjump"/>
              </a:rPr>
              <a:t>8.Вывод</a:t>
            </a: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7708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Танец двигателями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429652" y="6143644"/>
            <a:ext cx="714348" cy="714356"/>
          </a:xfrm>
          <a:prstGeom prst="actionButtonHom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42984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 descr="https://i.pinimg.com/originals/ad/f6/34/adf634da597284c3ae593d8465d44c3c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00955" y="3643314"/>
            <a:ext cx="1214447" cy="18075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3394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6.С датчиком звука (остановка по звуку)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85794"/>
            <a:ext cx="9144000" cy="5481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 descr="https://yt3.ggpht.com/a/AGF-l79yCHdUWoxVEm6Zd-6T9dV_eQj5pBYxHSDL=s900-c-k-c0xffffffff-no-rj-m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1643050"/>
            <a:ext cx="2643178" cy="26431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0"/>
            <a:ext cx="5214974" cy="84772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7.С датчиком касания…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374317"/>
            <a:ext cx="8229600" cy="4626890"/>
          </a:xfrm>
        </p:spPr>
      </p:pic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3500778"/>
              </p:ext>
            </p:extLst>
          </p:nvPr>
        </p:nvGraphicFramePr>
        <p:xfrm>
          <a:off x="8353747" y="0"/>
          <a:ext cx="790253" cy="864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Объект упаковщика для оболочки" showAsIcon="1" r:id="rId5" imgW="430200" imgH="607680" progId="Package">
                  <p:embed/>
                </p:oleObj>
              </mc:Choice>
              <mc:Fallback>
                <p:oleObj name="Объект упаковщика для оболочки" showAsIcon="1" r:id="rId5" imgW="430200" imgH="607680" progId="Package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53747" y="0"/>
                        <a:ext cx="790253" cy="86409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8505"/>
            <a:ext cx="9144000" cy="514099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8505"/>
            <a:ext cx="9144000" cy="514099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8505"/>
            <a:ext cx="9144000" cy="514099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8505"/>
            <a:ext cx="9144000" cy="514099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8505"/>
            <a:ext cx="9144000" cy="5140990"/>
          </a:xfrm>
          <a:prstGeom prst="rect">
            <a:avLst/>
          </a:prstGeom>
        </p:spPr>
      </p:pic>
      <p:pic>
        <p:nvPicPr>
          <p:cNvPr id="1035" name="Picture 11" descr="http://xj9.ru/_ph/6/2/709942285.gif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572396" y="1976437"/>
            <a:ext cx="1571604" cy="2095472"/>
          </a:xfrm>
          <a:prstGeom prst="rect">
            <a:avLst/>
          </a:prstGeom>
          <a:noFill/>
        </p:spPr>
      </p:pic>
      <p:sp>
        <p:nvSpPr>
          <p:cNvPr id="12" name="Управляющая кнопка: домой 11">
            <a:hlinkClick r:id="rId13" action="ppaction://hlinksldjump" highlightClick="1"/>
          </p:cNvPr>
          <p:cNvSpPr/>
          <p:nvPr/>
        </p:nvSpPr>
        <p:spPr>
          <a:xfrm>
            <a:off x="8429652" y="6143644"/>
            <a:ext cx="714348" cy="714356"/>
          </a:xfrm>
          <a:prstGeom prst="actionButtonHom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29600" cy="704832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*Датчик касания: стоп двигатели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42984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5060" name="Picture 4" descr="https://i.pinimg.com/736x/d0/25/fe/d025fe07f35adedde6a2e3aba1451628--samurai-jack-nickelodeo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1643050"/>
            <a:ext cx="2190280" cy="31872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401080" cy="785794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Вывод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928670"/>
            <a:ext cx="8501122" cy="2852742"/>
          </a:xfrm>
          <a:effectLst>
            <a:glow rad="228600">
              <a:srgbClr val="00B0F0">
                <a:alpha val="40000"/>
              </a:srgbClr>
            </a:glow>
            <a:outerShdw blurRad="38100" dist="25400" dir="5400000" rotWithShape="0">
              <a:srgbClr val="000000">
                <a:alpha val="40000"/>
              </a:srgbClr>
            </a:outerShdw>
            <a:softEdge rad="635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sz="2400" b="1" i="1" dirty="0" smtClean="0">
                <a:solidFill>
                  <a:srgbClr val="0070C0"/>
                </a:solidFill>
              </a:rPr>
              <a:t>Робототехника очень полезная наука, востребованная в наше время.</a:t>
            </a:r>
          </a:p>
          <a:p>
            <a:r>
              <a:rPr lang="ru-RU" sz="2400" b="1" i="1" dirty="0" smtClean="0">
                <a:solidFill>
                  <a:srgbClr val="0070C0"/>
                </a:solidFill>
              </a:rPr>
              <a:t>Роботы эффективнее человека, не нуждаются в пище, не устают, им не нужно платить зарплату. </a:t>
            </a:r>
          </a:p>
          <a:p>
            <a:r>
              <a:rPr lang="ru-RU" sz="2400" b="1" i="1" dirty="0" smtClean="0">
                <a:solidFill>
                  <a:srgbClr val="0070C0"/>
                </a:solidFill>
              </a:rPr>
              <a:t>Их используют во многих сферах жизни, среди них</a:t>
            </a:r>
            <a:r>
              <a:rPr lang="en-US" sz="2400" b="1" i="1" dirty="0" smtClean="0">
                <a:solidFill>
                  <a:srgbClr val="0070C0"/>
                </a:solidFill>
              </a:rPr>
              <a:t>:</a:t>
            </a:r>
            <a:r>
              <a:rPr lang="ru-RU" sz="2400" b="1" i="1" dirty="0" smtClean="0">
                <a:solidFill>
                  <a:srgbClr val="0070C0"/>
                </a:solidFill>
              </a:rPr>
              <a:t> медицина, космос, системы безопасности, производство и быт, развлечение.</a:t>
            </a:r>
            <a:endParaRPr lang="en-US" sz="2400" b="1" i="1" dirty="0" smtClean="0">
              <a:solidFill>
                <a:srgbClr val="0070C0"/>
              </a:solidFill>
            </a:endParaRPr>
          </a:p>
          <a:p>
            <a:endParaRPr lang="ru-RU" dirty="0"/>
          </a:p>
        </p:txBody>
      </p:sp>
      <p:pic>
        <p:nvPicPr>
          <p:cNvPr id="47106" name="Picture 2" descr="https://i.pinimg.com/originals/45/fe/65/45fe65fc1f3020c7dfd4e2b3e1dd39c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3929066"/>
            <a:ext cx="2585788" cy="23858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Досвидание</a:t>
            </a:r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 Желаем успеха!</a:t>
            </a:r>
            <a:endParaRPr lang="ru-RU" sz="40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578" name="Picture 2" descr="https://yt3.ggpht.com/a/AGF-l7_krjGLP8YLwCCK9b-lt9pdEh1tyqCXDNt9FA=s900-c-k-c0xffffffff-no-rj-m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9" y="1214423"/>
            <a:ext cx="4375958" cy="4375958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5" name="Прямоугольник 4"/>
          <p:cNvSpPr/>
          <p:nvPr/>
        </p:nvSpPr>
        <p:spPr>
          <a:xfrm>
            <a:off x="457200" y="5556235"/>
            <a:ext cx="85792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 высшей категории Курилов И.А</a:t>
            </a:r>
            <a:r>
              <a:rPr lang="ru-RU" sz="2400" dirty="0"/>
              <a:t>.</a:t>
            </a:r>
          </a:p>
          <a:p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Ученики Юдина 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Ксения, Бакшеева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Ульяна</a:t>
            </a:r>
            <a:endParaRPr lang="ru-RU" sz="2400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714380"/>
          </a:xfrm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1.Что такое робототехника?</a:t>
            </a:r>
            <a:endParaRPr lang="ru-RU" b="1" dirty="0">
              <a:solidFill>
                <a:srgbClr val="00206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8429652" y="6143644"/>
            <a:ext cx="714348" cy="714356"/>
          </a:xfrm>
          <a:prstGeom prst="actionButtonHom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 descr="https://i.gifer.com/FlDW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3143248"/>
            <a:ext cx="2877931" cy="335758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2143116"/>
            <a:ext cx="8229600" cy="121444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ru-RU" b="1" dirty="0" smtClean="0"/>
              <a:t>Робототехника</a:t>
            </a:r>
            <a:r>
              <a:rPr lang="ru-RU" dirty="0" smtClean="0"/>
              <a:t> - это прикладная наука которая является важнейшей технической наукой нашего времени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714380"/>
          </a:xfr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LEGO MINDSTORMS NXT 2.0</a:t>
            </a:r>
            <a:endParaRPr lang="ru-RU" dirty="0"/>
          </a:p>
        </p:txBody>
      </p:sp>
      <p:pic>
        <p:nvPicPr>
          <p:cNvPr id="6146" name="Picture 2" descr="http://xj9.ru/_ph/6/2/71716819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4143381"/>
            <a:ext cx="1686081" cy="2214578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3067056"/>
          </a:xfrm>
          <a:solidFill>
            <a:schemeClr val="accent2">
              <a:lumMod val="60000"/>
              <a:lumOff val="40000"/>
            </a:schemeClr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/>
          <a:lstStyle/>
          <a:p>
            <a:r>
              <a:rPr lang="en-US" dirty="0"/>
              <a:t>LEGO MINDSTORMS NXT </a:t>
            </a:r>
            <a:r>
              <a:rPr lang="en-US" dirty="0" smtClean="0"/>
              <a:t>2.0</a:t>
            </a:r>
            <a:r>
              <a:rPr lang="ru-RU" dirty="0" smtClean="0"/>
              <a:t>-Это конструктор для создания робота для которого не нужно иметь особых технических знаний.</a:t>
            </a:r>
          </a:p>
          <a:p>
            <a:r>
              <a:rPr lang="ru-RU" dirty="0" smtClean="0"/>
              <a:t>В состав робота этой модели входят: балки, оси, колеса, шестерни, сервомоторы, датчики, а также стандартные детали LEGO.</a:t>
            </a:r>
          </a:p>
          <a:p>
            <a:r>
              <a:rPr lang="ru-RU" dirty="0" smtClean="0"/>
              <a:t>Главной частью робота является микрокомпьютер.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58204" cy="928710"/>
          </a:xfrm>
        </p:spPr>
        <p:txBody>
          <a:bodyPr/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Микроконтроллер</a:t>
            </a:r>
            <a:endParaRPr lang="ru-RU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9841_prod_02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143108" y="1428736"/>
            <a:ext cx="5000660" cy="4500594"/>
          </a:xfrm>
        </p:spPr>
      </p:pic>
      <p:sp>
        <p:nvSpPr>
          <p:cNvPr id="5" name="TextBox 4"/>
          <p:cNvSpPr txBox="1"/>
          <p:nvPr/>
        </p:nvSpPr>
        <p:spPr>
          <a:xfrm>
            <a:off x="4429124" y="1142984"/>
            <a:ext cx="3357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 входа для подключения двигателей</a:t>
            </a:r>
            <a:endParaRPr lang="ru-RU" dirty="0"/>
          </a:p>
        </p:txBody>
      </p:sp>
      <p:cxnSp>
        <p:nvCxnSpPr>
          <p:cNvPr id="7" name="Прямая со стрелкой 6"/>
          <p:cNvCxnSpPr/>
          <p:nvPr/>
        </p:nvCxnSpPr>
        <p:spPr>
          <a:xfrm rot="5400000">
            <a:off x="5393537" y="1678769"/>
            <a:ext cx="642942" cy="42862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5" idx="2"/>
          </p:cNvCxnSpPr>
          <p:nvPr/>
        </p:nvCxnSpPr>
        <p:spPr>
          <a:xfrm rot="5400000">
            <a:off x="5806001" y="2055513"/>
            <a:ext cx="568115" cy="3571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10800000" flipV="1">
            <a:off x="5143504" y="1571612"/>
            <a:ext cx="642942" cy="5000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948264" y="2420888"/>
            <a:ext cx="4824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USB </a:t>
            </a:r>
            <a:r>
              <a:rPr lang="ru-RU" dirty="0" smtClean="0"/>
              <a:t>вход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1691680" y="5373216"/>
            <a:ext cx="4392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 входа для подключения датчиков</a:t>
            </a:r>
          </a:p>
          <a:p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2411760" y="1772816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Дисплей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467544" y="2924944"/>
            <a:ext cx="381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Кнопки управления компьютером</a:t>
            </a:r>
            <a:endParaRPr lang="ru-RU" dirty="0"/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3275856" y="2073372"/>
            <a:ext cx="1584176" cy="7168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Соединительная линия уступом 8"/>
          <p:cNvCxnSpPr/>
          <p:nvPr/>
        </p:nvCxnSpPr>
        <p:spPr>
          <a:xfrm flipV="1">
            <a:off x="1691680" y="3292063"/>
            <a:ext cx="2448272" cy="206732"/>
          </a:xfrm>
          <a:prstGeom prst="bentConnector3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Соединительная линия уступом 12"/>
          <p:cNvCxnSpPr/>
          <p:nvPr/>
        </p:nvCxnSpPr>
        <p:spPr>
          <a:xfrm>
            <a:off x="2915816" y="3498795"/>
            <a:ext cx="1224136" cy="218237"/>
          </a:xfrm>
          <a:prstGeom prst="bentConnector3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Соединительная линия уступом 14"/>
          <p:cNvCxnSpPr/>
          <p:nvPr/>
        </p:nvCxnSpPr>
        <p:spPr>
          <a:xfrm>
            <a:off x="2915816" y="3498795"/>
            <a:ext cx="1944216" cy="109118"/>
          </a:xfrm>
          <a:prstGeom prst="bentConnector3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3887924" y="3395429"/>
            <a:ext cx="541200" cy="1033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>
            <a:off x="6726284" y="2697887"/>
            <a:ext cx="365996" cy="9233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Соединительная линия уступом 27"/>
          <p:cNvCxnSpPr/>
          <p:nvPr/>
        </p:nvCxnSpPr>
        <p:spPr>
          <a:xfrm rot="5400000" flipH="1" flipV="1">
            <a:off x="2051720" y="4509120"/>
            <a:ext cx="1008112" cy="720080"/>
          </a:xfrm>
          <a:prstGeom prst="bentConnector3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Соединительная линия уступом 29"/>
          <p:cNvCxnSpPr/>
          <p:nvPr/>
        </p:nvCxnSpPr>
        <p:spPr>
          <a:xfrm flipV="1">
            <a:off x="2195736" y="4797152"/>
            <a:ext cx="1692188" cy="576064"/>
          </a:xfrm>
          <a:prstGeom prst="bentConnector3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3041830" y="5373216"/>
            <a:ext cx="124213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 flipV="1">
            <a:off x="4283968" y="4869160"/>
            <a:ext cx="145156" cy="5040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flipV="1">
            <a:off x="3041830" y="4509120"/>
            <a:ext cx="306034" cy="2880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lego-mindstorms-NXT-education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000108"/>
            <a:ext cx="8653307" cy="5357850"/>
          </a:xfrm>
        </p:spPr>
      </p:pic>
      <p:sp>
        <p:nvSpPr>
          <p:cNvPr id="5" name="TextBox 4"/>
          <p:cNvSpPr txBox="1"/>
          <p:nvPr/>
        </p:nvSpPr>
        <p:spPr>
          <a:xfrm>
            <a:off x="214282" y="5429264"/>
            <a:ext cx="2000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Constantia" pitchFamily="18" charset="0"/>
                <a:cs typeface="Aharoni" pitchFamily="2" charset="-79"/>
              </a:rPr>
              <a:t>Датчик звука</a:t>
            </a:r>
            <a:endParaRPr lang="ru-RU" sz="2000" b="1" dirty="0">
              <a:solidFill>
                <a:schemeClr val="bg2">
                  <a:lumMod val="25000"/>
                </a:schemeClr>
              </a:solidFill>
              <a:latin typeface="Constantia" pitchFamily="18" charset="0"/>
              <a:cs typeface="Aharoni" pitchFamily="2" charset="-79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14678" y="5929330"/>
            <a:ext cx="1857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Датчик света</a:t>
            </a:r>
            <a:endParaRPr lang="ru-RU" sz="20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72132" y="5357826"/>
            <a:ext cx="29289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Constantia" pitchFamily="18" charset="0"/>
              </a:rPr>
              <a:t>Датчик расстояния</a:t>
            </a:r>
            <a:endParaRPr lang="ru-RU" sz="2000" b="1" dirty="0">
              <a:solidFill>
                <a:schemeClr val="bg2">
                  <a:lumMod val="25000"/>
                </a:schemeClr>
              </a:solidFill>
              <a:latin typeface="Constant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2428868"/>
            <a:ext cx="27146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Датчик касания</a:t>
            </a:r>
            <a:endParaRPr lang="ru-RU" sz="20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00562" y="571480"/>
            <a:ext cx="3143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Сервоприводы</a:t>
            </a:r>
            <a:endParaRPr lang="ru-RU" sz="32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rot="10800000" flipV="1">
            <a:off x="3286116" y="1071546"/>
            <a:ext cx="1428760" cy="571504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16200000" flipH="1">
            <a:off x="5822165" y="1393017"/>
            <a:ext cx="428628" cy="71438"/>
          </a:xfrm>
          <a:prstGeom prst="straightConnector1">
            <a:avLst/>
          </a:prstGeom>
          <a:ln>
            <a:prstDash val="solid"/>
            <a:headEnd type="none" w="med" len="med"/>
            <a:tailEnd type="arrow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16200000" flipH="1">
            <a:off x="6500826" y="1714488"/>
            <a:ext cx="1643074" cy="5000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Управляющая кнопка: домой 11">
            <a:hlinkClick r:id="rId3" action="ppaction://hlinksldjump" highlightClick="1"/>
          </p:cNvPr>
          <p:cNvSpPr/>
          <p:nvPr/>
        </p:nvSpPr>
        <p:spPr>
          <a:xfrm>
            <a:off x="8429652" y="6143644"/>
            <a:ext cx="714348" cy="714356"/>
          </a:xfrm>
          <a:prstGeom prst="actionButtonHom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3.Среда программирования </a:t>
            </a:r>
            <a:r>
              <a:rPr lang="en-US" sz="40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NXT</a:t>
            </a:r>
            <a:endParaRPr lang="ru-RU" sz="4000" dirty="0">
              <a:latin typeface="Reactor7NewCLASIC [by me]" pitchFamily="2" charset="0"/>
              <a:ea typeface="Reactor7NewCLASIC [by me]" pitchFamily="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2099" y="1447800"/>
            <a:ext cx="8174849" cy="5309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42900" y="1448306"/>
            <a:ext cx="8184048" cy="4566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78204" y="1823219"/>
            <a:ext cx="381000" cy="4267620"/>
          </a:xfrm>
          <a:prstGeom prst="rect">
            <a:avLst/>
          </a:prstGeom>
          <a:solidFill>
            <a:schemeClr val="bg2">
              <a:lumMod val="60000"/>
              <a:lumOff val="4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3628938" y="1445389"/>
            <a:ext cx="381000" cy="381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206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667038" y="1453887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1</a:t>
            </a:r>
            <a:endParaRPr lang="ru-RU" dirty="0">
              <a:solidFill>
                <a:srgbClr val="00206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14348" y="1928802"/>
            <a:ext cx="7798504" cy="4152394"/>
          </a:xfrm>
          <a:prstGeom prst="rect">
            <a:avLst/>
          </a:prstGeom>
          <a:solidFill>
            <a:schemeClr val="accent2">
              <a:lumMod val="40000"/>
              <a:lumOff val="6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7848600" y="5486398"/>
            <a:ext cx="606804" cy="6044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380301" y="6105420"/>
            <a:ext cx="6172899" cy="6522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378204" y="4533259"/>
            <a:ext cx="381000" cy="381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2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8429652" y="5572140"/>
            <a:ext cx="381000" cy="381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3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3" name="Овал 32"/>
          <p:cNvSpPr/>
          <p:nvPr/>
        </p:nvSpPr>
        <p:spPr>
          <a:xfrm>
            <a:off x="3819438" y="6258436"/>
            <a:ext cx="381000" cy="381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4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5743574" y="4335782"/>
            <a:ext cx="2705101" cy="11506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4096623" y="3522570"/>
            <a:ext cx="381000" cy="381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5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1" name="Овал 40"/>
          <p:cNvSpPr/>
          <p:nvPr/>
        </p:nvSpPr>
        <p:spPr>
          <a:xfrm>
            <a:off x="6753224" y="4902591"/>
            <a:ext cx="381000" cy="381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6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838200" y="3305132"/>
            <a:ext cx="2438400" cy="2290431"/>
          </a:xfrm>
          <a:prstGeom prst="rect">
            <a:avLst/>
          </a:prstGeom>
          <a:solidFill>
            <a:schemeClr val="accent2">
              <a:lumMod val="60000"/>
              <a:lumOff val="40000"/>
              <a:alpha val="76863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4" name="Содержимое 2"/>
          <p:cNvSpPr>
            <a:spLocks noGrp="1"/>
          </p:cNvSpPr>
          <p:nvPr>
            <p:ph idx="1"/>
          </p:nvPr>
        </p:nvSpPr>
        <p:spPr>
          <a:xfrm>
            <a:off x="857224" y="3357563"/>
            <a:ext cx="2428892" cy="2214578"/>
          </a:xfrm>
        </p:spPr>
        <p:txBody>
          <a:bodyPr>
            <a:normAutofit/>
          </a:bodyPr>
          <a:lstStyle/>
          <a:p>
            <a:pPr marL="342900" indent="-342900">
              <a:buNone/>
            </a:pPr>
            <a:r>
              <a:rPr lang="ru-RU" sz="1600" b="1" dirty="0" smtClean="0">
                <a:solidFill>
                  <a:srgbClr val="002060"/>
                </a:solidFill>
                <a:effectLst>
                  <a:outerShdw blurRad="50800" dist="38100" dir="13500000" sx="101000" sy="101000" algn="br" rotWithShape="0">
                    <a:prstClr val="black">
                      <a:alpha val="40000"/>
                    </a:prstClr>
                  </a:outerShdw>
                </a:effectLst>
              </a:rPr>
              <a:t>1.Панель настроек</a:t>
            </a:r>
          </a:p>
          <a:p>
            <a:pPr marL="342900" indent="-342900">
              <a:buNone/>
            </a:pPr>
            <a:r>
              <a:rPr lang="ru-RU" sz="1600" b="1" dirty="0" smtClean="0">
                <a:solidFill>
                  <a:srgbClr val="002060"/>
                </a:solidFill>
                <a:effectLst>
                  <a:outerShdw blurRad="50800" dist="38100" dir="13500000" sx="101000" sy="101000" algn="br" rotWithShape="0">
                    <a:prstClr val="black">
                      <a:alpha val="40000"/>
                    </a:prstClr>
                  </a:outerShdw>
                </a:effectLst>
              </a:rPr>
              <a:t>2.Палитра блоков</a:t>
            </a:r>
          </a:p>
          <a:p>
            <a:pPr marL="342900" indent="-342900">
              <a:buNone/>
            </a:pPr>
            <a:r>
              <a:rPr lang="ru-RU" sz="1600" b="1" dirty="0" smtClean="0">
                <a:solidFill>
                  <a:srgbClr val="002060"/>
                </a:solidFill>
                <a:effectLst>
                  <a:outerShdw blurRad="50800" dist="38100" dir="13500000" sx="101000" sy="101000" algn="br" rotWithShape="0">
                    <a:prstClr val="black">
                      <a:alpha val="40000"/>
                    </a:prstClr>
                  </a:outerShdw>
                </a:effectLst>
              </a:rPr>
              <a:t>3.Контроллер</a:t>
            </a:r>
          </a:p>
          <a:p>
            <a:pPr marL="342900" indent="-342900">
              <a:buNone/>
            </a:pPr>
            <a:r>
              <a:rPr lang="ru-RU" sz="1600" b="1" dirty="0" smtClean="0">
                <a:solidFill>
                  <a:srgbClr val="002060"/>
                </a:solidFill>
                <a:effectLst>
                  <a:outerShdw blurRad="50800" dist="38100" dir="13500000" sx="101000" sy="101000" algn="br" rotWithShape="0">
                    <a:prstClr val="black">
                      <a:alpha val="40000"/>
                    </a:prstClr>
                  </a:outerShdw>
                </a:effectLst>
              </a:rPr>
              <a:t>4.Панель конфигураций</a:t>
            </a:r>
          </a:p>
          <a:p>
            <a:pPr marL="342900" indent="-342900">
              <a:buNone/>
            </a:pPr>
            <a:r>
              <a:rPr lang="ru-RU" sz="1600" b="1" dirty="0" smtClean="0">
                <a:solidFill>
                  <a:srgbClr val="002060"/>
                </a:solidFill>
                <a:effectLst>
                  <a:outerShdw blurRad="50800" dist="38100" dir="13500000" sx="101000" sy="101000" algn="br" rotWithShape="0">
                    <a:prstClr val="black">
                      <a:alpha val="40000"/>
                    </a:prstClr>
                  </a:outerShdw>
                </a:effectLst>
              </a:rPr>
              <a:t>5.Рабочая область</a:t>
            </a:r>
          </a:p>
          <a:p>
            <a:pPr marL="342900" indent="-342900">
              <a:buNone/>
            </a:pPr>
            <a:r>
              <a:rPr lang="ru-RU" sz="1600" b="1" dirty="0" smtClean="0">
                <a:solidFill>
                  <a:srgbClr val="002060"/>
                </a:solidFill>
                <a:effectLst>
                  <a:outerShdw blurRad="50800" dist="38100" dir="13500000" sx="101000" sy="101000" algn="br" rotWithShape="0">
                    <a:prstClr val="black">
                      <a:alpha val="40000"/>
                    </a:prstClr>
                  </a:outerShdw>
                </a:effectLst>
              </a:rPr>
              <a:t>6.Окно состояния</a:t>
            </a:r>
            <a:endParaRPr lang="ru-RU" sz="1600" b="1" dirty="0">
              <a:solidFill>
                <a:srgbClr val="002060"/>
              </a:solidFill>
              <a:effectLst>
                <a:outerShdw blurRad="50800" dist="38100" dir="13500000" sx="101000" sy="101000" algn="b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Nekit\Desktop\12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0" y="1785926"/>
            <a:ext cx="704850" cy="3762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4814860" y="1944700"/>
            <a:ext cx="1928826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pitchFamily="34" charset="0"/>
              </a:rPr>
              <a:t>Основная</a:t>
            </a:r>
            <a:endParaRPr kumimoji="0" lang="ru-RU" sz="1600" b="1" i="0" u="none" strike="noStrike" cap="none" normalizeH="0" baseline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4816447" y="2563825"/>
            <a:ext cx="1948575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pitchFamily="34" charset="0"/>
              </a:rPr>
              <a:t>Действия</a:t>
            </a:r>
            <a:endParaRPr kumimoji="0" lang="ru-RU" sz="1600" b="1" i="0" u="none" strike="noStrike" cap="none" normalizeH="0" baseline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4816447" y="3097225"/>
            <a:ext cx="1948575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pitchFamily="34" charset="0"/>
              </a:rPr>
              <a:t>Датчики</a:t>
            </a:r>
            <a:endParaRPr kumimoji="0" lang="ru-RU" sz="1600" b="1" i="0" u="none" strike="noStrike" cap="none" normalizeH="0" baseline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4827560" y="3716350"/>
            <a:ext cx="1928826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pitchFamily="34" charset="0"/>
              </a:rPr>
              <a:t>Операторы</a:t>
            </a:r>
            <a:endParaRPr kumimoji="0" lang="ru-RU" sz="1600" b="1" i="0" u="none" strike="noStrike" cap="none" normalizeH="0" baseline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4827560" y="4364050"/>
            <a:ext cx="1928826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pitchFamily="34" charset="0"/>
              </a:rPr>
              <a:t>Данные</a:t>
            </a:r>
            <a:endParaRPr kumimoji="0" lang="ru-RU" sz="1600" b="1" i="0" u="none" strike="noStrike" cap="none" normalizeH="0" baseline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4827559" y="5021275"/>
            <a:ext cx="1948575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pitchFamily="34" charset="0"/>
              </a:rPr>
              <a:t>Дополнения</a:t>
            </a:r>
            <a:endParaRPr kumimoji="0" lang="ru-RU" sz="1600" b="1" i="0" u="none" strike="noStrike" cap="none" normalizeH="0" baseline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3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86874" cy="785818"/>
          </a:xfrm>
        </p:spPr>
        <p:txBody>
          <a:bodyPr>
            <a:noAutofit/>
          </a:bodyPr>
          <a:lstStyle/>
          <a:p>
            <a:pPr lvl="0" fontAlgn="base">
              <a:spcAft>
                <a:spcPct val="0"/>
              </a:spcAft>
            </a:pPr>
            <a:r>
              <a:rPr lang="ru-RU" sz="2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Полная палитра инструментов программирования</a:t>
            </a:r>
            <a:endParaRPr lang="ru-RU" sz="26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4" name="Picture 2" descr="https://pbs.twimg.com/media/DG1F9X1XoAEoMIq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14" y="3214686"/>
            <a:ext cx="2199068" cy="31721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919321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501122" cy="7048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Основная палитра инструментов программирования</a:t>
            </a:r>
            <a:br>
              <a:rPr lang="ru-RU" sz="27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моя палитра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285860"/>
            <a:ext cx="771525" cy="50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1214414" y="1643050"/>
            <a:ext cx="1714512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pitchFamily="34" charset="0"/>
              </a:rPr>
              <a:t>Движение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1216001" y="2243125"/>
            <a:ext cx="1732007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pitchFamily="34" charset="0"/>
              </a:rPr>
              <a:t>Писать/Играть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1225525" y="2824150"/>
            <a:ext cx="1717429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pitchFamily="34" charset="0"/>
              </a:rPr>
              <a:t>Звук</a:t>
            </a:r>
            <a:endParaRPr kumimoji="0" lang="ru-RU" sz="1600" b="1" i="0" u="none" strike="noStrike" cap="none" normalizeH="0" baseline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1227114" y="3438512"/>
            <a:ext cx="1732007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pitchFamily="34" charset="0"/>
              </a:rPr>
              <a:t>Экран</a:t>
            </a:r>
            <a:endParaRPr kumimoji="0" lang="ru-RU" sz="1600" b="1" i="0" u="none" strike="noStrike" cap="none" normalizeH="0" baseline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1236639" y="4029062"/>
            <a:ext cx="1717427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pitchFamily="34" charset="0"/>
              </a:rPr>
              <a:t>Ожидание</a:t>
            </a:r>
            <a:endParaRPr kumimoji="0" lang="ru-RU" sz="1600" b="1" i="0" u="none" strike="noStrike" cap="none" normalizeH="0" baseline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1238226" y="4652950"/>
            <a:ext cx="1732007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pitchFamily="34" charset="0"/>
              </a:rPr>
              <a:t>Цикл</a:t>
            </a:r>
            <a:endParaRPr kumimoji="0" lang="ru-RU" sz="1600" b="1" i="0" u="none" strike="noStrike" cap="none" normalizeH="0" baseline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1236639" y="5310175"/>
            <a:ext cx="1717427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pitchFamily="34" charset="0"/>
              </a:rPr>
              <a:t>Переключатель</a:t>
            </a:r>
            <a:endParaRPr kumimoji="0" lang="ru-RU" sz="1600" b="1" i="0" u="none" strike="noStrike" cap="none" normalizeH="0" baseline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3" cstate="print"/>
          <a:srcRect r="-6667" b="58065"/>
          <a:stretch>
            <a:fillRect/>
          </a:stretch>
        </p:blipFill>
        <p:spPr bwMode="auto">
          <a:xfrm>
            <a:off x="3428992" y="2571744"/>
            <a:ext cx="76200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4357686" y="3143248"/>
            <a:ext cx="2365375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pitchFamily="34" charset="0"/>
              </a:rPr>
              <a:t>Мои блоки</a:t>
            </a:r>
            <a:endParaRPr kumimoji="0" lang="ru-RU" sz="1600" b="1" i="0" u="none" strike="noStrike" cap="none" normalizeH="0" baseline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4359273" y="3743323"/>
            <a:ext cx="2365375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pitchFamily="34" charset="0"/>
              </a:rPr>
              <a:t>Из интернета</a:t>
            </a:r>
            <a:endParaRPr kumimoji="0" lang="ru-RU" sz="1600" b="1" i="0" u="none" strike="noStrike" cap="none" normalizeH="0" baseline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Picture 4" descr="https://images-wixmp-ed30a86b8c4ca887773594c2.wixmp.com/f/932472db-c0fa-4cb7-9b18-66be1af052f7/dcffhlp-3fc792cc-04cc-4650-a776-c9976a0c875b.png/v1/fill/w_772,h_1035,strp/jenny_wakeman__xj_9__by_brunomilan13_dcffhlp-pre.png?token=eyJ0eXAiOiJKV1QiLCJhbGciOiJIUzI1NiJ9.eyJzdWIiOiJ1cm46YXBwOjdlMGQxODg5ODIyNjQzNzNhNWYwZDQxNWVhMGQyNmUwIiwiaXNzIjoidXJuOmFwcDo3ZTBkMTg4OTgyMjY0MzczYTVmMGQ0MTVlYTBkMjZlMCIsIm9iaiI6W1t7ImhlaWdodCI6Ijw9MjA0OCIsInBhdGgiOiJcL2ZcLzkzMjQ3MmRiLWMwZmEtNGNiNy05YjE4LTY2YmUxYWYwNTJmN1wvZGNmZmhscC0zZmM3OTJjYy0wNGNjLTQ2NTAtYTc3Ni1jOTk3NmEwYzg3NWIucG5nIiwid2lkdGgiOiI8PTE1MjgifV1dLCJhdWQiOlsidXJuOnNlcnZpY2U6aW1hZ2Uub3BlcmF0aW9ucyJdfQ.m6MyoiMrGunTm4h2QdaeRN--9PlkgN7zhw7EiuFRN4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9422" y="3286124"/>
            <a:ext cx="2214578" cy="29690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1863</TotalTime>
  <Words>343</Words>
  <Application>Microsoft Office PowerPoint</Application>
  <PresentationFormat>Экран (4:3)</PresentationFormat>
  <Paragraphs>100</Paragraphs>
  <Slides>25</Slides>
  <Notes>9</Notes>
  <HiddenSlides>0</HiddenSlides>
  <MMClips>1</MMClips>
  <ScaleCrop>false</ScaleCrop>
  <HeadingPairs>
    <vt:vector size="8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8" baseType="lpstr">
      <vt:lpstr>Aharoni</vt:lpstr>
      <vt:lpstr>Arial</vt:lpstr>
      <vt:lpstr>Bookman Old Style</vt:lpstr>
      <vt:lpstr>Calibri</vt:lpstr>
      <vt:lpstr>Cambria</vt:lpstr>
      <vt:lpstr>Constantia</vt:lpstr>
      <vt:lpstr>Gill Sans MT</vt:lpstr>
      <vt:lpstr>Reactor7NewCLASIC [by me]</vt:lpstr>
      <vt:lpstr>Times New Roman</vt:lpstr>
      <vt:lpstr>Wingdings</vt:lpstr>
      <vt:lpstr>Wingdings 3</vt:lpstr>
      <vt:lpstr>Начальная</vt:lpstr>
      <vt:lpstr>Объект упаковщика для оболочки</vt:lpstr>
      <vt:lpstr>Учим робота ходить</vt:lpstr>
      <vt:lpstr>Содержание</vt:lpstr>
      <vt:lpstr>1.Что такое робототехника?</vt:lpstr>
      <vt:lpstr>2.LEGO MINDSTORMS NXT 2.0</vt:lpstr>
      <vt:lpstr>Микроконтроллер</vt:lpstr>
      <vt:lpstr>Презентация PowerPoint</vt:lpstr>
      <vt:lpstr>3.Среда программирования NXT</vt:lpstr>
      <vt:lpstr>Полная палитра инструментов программирования</vt:lpstr>
      <vt:lpstr>Основная палитра инструментов программирования и моя палитра</vt:lpstr>
      <vt:lpstr>Входы/выходы блоков</vt:lpstr>
      <vt:lpstr>Конфигурационная панель</vt:lpstr>
      <vt:lpstr>Конфигурационная панель</vt:lpstr>
      <vt:lpstr>Конфигурационная панель</vt:lpstr>
      <vt:lpstr>Конфигурационная панель</vt:lpstr>
      <vt:lpstr>Конфигурационная панель</vt:lpstr>
      <vt:lpstr>Конфигурационная панель</vt:lpstr>
      <vt:lpstr>4.Первая программа: Движение по квадрату (линейная)</vt:lpstr>
      <vt:lpstr>5.Движения (применяем циклы) Движение туда и обратно. Как делаем?</vt:lpstr>
      <vt:lpstr>Змейка</vt:lpstr>
      <vt:lpstr>Танец двигателями</vt:lpstr>
      <vt:lpstr>6.С датчиком звука (остановка по звуку)</vt:lpstr>
      <vt:lpstr>7.С датчиком касания…</vt:lpstr>
      <vt:lpstr>*Датчик касания: стоп двигатели</vt:lpstr>
      <vt:lpstr>Вывод</vt:lpstr>
      <vt:lpstr>Досвидание! Желаем успеха!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Учим робота ходить</dc:title>
  <dc:creator>Учитель</dc:creator>
  <cp:lastModifiedBy>Игорь</cp:lastModifiedBy>
  <cp:revision>99</cp:revision>
  <dcterms:created xsi:type="dcterms:W3CDTF">2020-01-27T15:23:22Z</dcterms:created>
  <dcterms:modified xsi:type="dcterms:W3CDTF">2024-10-29T02:02:27Z</dcterms:modified>
</cp:coreProperties>
</file>