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5" r:id="rId2"/>
  </p:sldMasterIdLst>
  <p:notesMasterIdLst>
    <p:notesMasterId r:id="rId46"/>
  </p:notesMasterIdLst>
  <p:sldIdLst>
    <p:sldId id="454" r:id="rId3"/>
    <p:sldId id="516" r:id="rId4"/>
    <p:sldId id="459" r:id="rId5"/>
    <p:sldId id="496" r:id="rId6"/>
    <p:sldId id="497" r:id="rId7"/>
    <p:sldId id="512" r:id="rId8"/>
    <p:sldId id="511" r:id="rId9"/>
    <p:sldId id="513" r:id="rId10"/>
    <p:sldId id="499" r:id="rId11"/>
    <p:sldId id="500" r:id="rId12"/>
    <p:sldId id="498" r:id="rId13"/>
    <p:sldId id="518" r:id="rId14"/>
    <p:sldId id="514" r:id="rId15"/>
    <p:sldId id="519" r:id="rId16"/>
    <p:sldId id="517" r:id="rId17"/>
    <p:sldId id="515" r:id="rId18"/>
    <p:sldId id="520" r:id="rId19"/>
    <p:sldId id="523" r:id="rId20"/>
    <p:sldId id="521" r:id="rId21"/>
    <p:sldId id="522" r:id="rId22"/>
    <p:sldId id="524" r:id="rId23"/>
    <p:sldId id="549" r:id="rId24"/>
    <p:sldId id="525" r:id="rId25"/>
    <p:sldId id="528" r:id="rId26"/>
    <p:sldId id="529" r:id="rId27"/>
    <p:sldId id="530" r:id="rId28"/>
    <p:sldId id="532" r:id="rId29"/>
    <p:sldId id="533" r:id="rId30"/>
    <p:sldId id="534" r:id="rId31"/>
    <p:sldId id="535" r:id="rId32"/>
    <p:sldId id="531" r:id="rId33"/>
    <p:sldId id="536" r:id="rId34"/>
    <p:sldId id="538" r:id="rId35"/>
    <p:sldId id="539" r:id="rId36"/>
    <p:sldId id="537" r:id="rId37"/>
    <p:sldId id="541" r:id="rId38"/>
    <p:sldId id="542" r:id="rId39"/>
    <p:sldId id="543" r:id="rId40"/>
    <p:sldId id="540" r:id="rId41"/>
    <p:sldId id="545" r:id="rId42"/>
    <p:sldId id="546" r:id="rId43"/>
    <p:sldId id="547" r:id="rId44"/>
    <p:sldId id="544" r:id="rId4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Пользователь Windows" initials="ПW" lastIdx="1" clrIdx="0">
    <p:extLst>
      <p:ext uri="{19B8F6BF-5375-455C-9EA6-DF929625EA0E}">
        <p15:presenceInfo xmlns:p15="http://schemas.microsoft.com/office/powerpoint/2012/main" xmlns="" userId="112472168841a26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92035"/>
    <a:srgbClr val="766CA0"/>
    <a:srgbClr val="FF945E"/>
    <a:srgbClr val="B29BB8"/>
    <a:srgbClr val="C97257"/>
    <a:srgbClr val="873730"/>
    <a:srgbClr val="0A3A51"/>
    <a:srgbClr val="DF6A86"/>
    <a:srgbClr val="54536D"/>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31" autoAdjust="0"/>
    <p:restoredTop sz="99886" autoAdjust="0"/>
  </p:normalViewPr>
  <p:slideViewPr>
    <p:cSldViewPr snapToGrid="0">
      <p:cViewPr varScale="1">
        <p:scale>
          <a:sx n="117" d="100"/>
          <a:sy n="117" d="100"/>
        </p:scale>
        <p:origin x="-146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270100-9889-4549-97AE-39C4E0335DE8}" type="datetimeFigureOut">
              <a:rPr lang="ru-RU" smtClean="0"/>
              <a:pPr/>
              <a:t>02.11.2020</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B2E45B-90DD-4B8C-ADE7-4F85D3D086E9}" type="slidenum">
              <a:rPr lang="ru-RU" smtClean="0"/>
              <a:pPr/>
              <a:t>‹#›</a:t>
            </a:fld>
            <a:endParaRPr lang="ru-RU"/>
          </a:p>
        </p:txBody>
      </p:sp>
    </p:spTree>
    <p:extLst>
      <p:ext uri="{BB962C8B-B14F-4D97-AF65-F5344CB8AC3E}">
        <p14:creationId xmlns:p14="http://schemas.microsoft.com/office/powerpoint/2010/main" val="1042999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358775" algn="just"/>
            <a:r>
              <a:rPr lang="ru-RU" sz="1200" dirty="0" smtClean="0"/>
              <a:t>Мошенничество в Интернете приобретает все большие масштабы. Изобретаются новые уловки доступа злоумышленников к компьютерам пользователей с целью выкачивания у них денег.</a:t>
            </a:r>
            <a:endParaRPr lang="ru-RU" sz="1200" dirty="0"/>
          </a:p>
        </p:txBody>
      </p:sp>
      <p:sp>
        <p:nvSpPr>
          <p:cNvPr id="4" name="Номер слайда 3"/>
          <p:cNvSpPr>
            <a:spLocks noGrp="1"/>
          </p:cNvSpPr>
          <p:nvPr>
            <p:ph type="sldNum" sz="quarter" idx="10"/>
          </p:nvPr>
        </p:nvSpPr>
        <p:spPr/>
        <p:txBody>
          <a:bodyPr/>
          <a:lstStyle/>
          <a:p>
            <a:fld id="{9E0993D5-C83D-4BEC-A335-2EE805F93DF3}" type="slidenum">
              <a:rPr lang="ru-RU" smtClean="0"/>
              <a:pPr/>
              <a:t>3</a:t>
            </a:fld>
            <a:endParaRPr lang="ru-RU"/>
          </a:p>
        </p:txBody>
      </p:sp>
    </p:spTree>
    <p:extLst>
      <p:ext uri="{BB962C8B-B14F-4D97-AF65-F5344CB8AC3E}">
        <p14:creationId xmlns:p14="http://schemas.microsoft.com/office/powerpoint/2010/main" val="4241344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45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50545D3-7A3C-437D-89D2-78FC84D51A8F}" type="datetimeFigureOut">
              <a:rPr lang="ru-RU" smtClean="0"/>
              <a:pPr/>
              <a:t>02.11.2020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D1ACC16-5BF0-464A-ADA7-67D1CF74F888}" type="slidenum">
              <a:rPr lang="ru-RU" smtClean="0"/>
              <a:pPr/>
              <a:t>‹#›</a:t>
            </a:fld>
            <a:endParaRPr lang="ru-RU"/>
          </a:p>
        </p:txBody>
      </p:sp>
      <p:sp>
        <p:nvSpPr>
          <p:cNvPr id="7" name="Прямоугольник 6"/>
          <p:cNvSpPr/>
          <p:nvPr userDrawn="1"/>
        </p:nvSpPr>
        <p:spPr>
          <a:xfrm>
            <a:off x="0" y="776177"/>
            <a:ext cx="9144000" cy="5380074"/>
          </a:xfrm>
          <a:prstGeom prst="rect">
            <a:avLst/>
          </a:prstGeom>
          <a:solidFill>
            <a:srgbClr val="792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userDrawn="1"/>
        </p:nvSpPr>
        <p:spPr>
          <a:xfrm>
            <a:off x="173798" y="1192448"/>
            <a:ext cx="5110583" cy="2246720"/>
          </a:xfrm>
          <a:prstGeom prst="rect">
            <a:avLst/>
          </a:prstGeom>
          <a:solidFill>
            <a:srgbClr val="D84C6D">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TextBox 15"/>
          <p:cNvSpPr txBox="1"/>
          <p:nvPr userDrawn="1"/>
        </p:nvSpPr>
        <p:spPr>
          <a:xfrm>
            <a:off x="136123" y="5563804"/>
            <a:ext cx="4215922" cy="461665"/>
          </a:xfrm>
          <a:prstGeom prst="rect">
            <a:avLst/>
          </a:prstGeom>
          <a:noFill/>
        </p:spPr>
        <p:txBody>
          <a:bodyPr wrap="square" rtlCol="0">
            <a:spAutoFit/>
          </a:bodyPr>
          <a:lstStyle/>
          <a:p>
            <a:r>
              <a:rPr lang="ru-RU" sz="2400" b="1" dirty="0" smtClean="0">
                <a:solidFill>
                  <a:schemeClr val="bg1"/>
                </a:solidFill>
              </a:rPr>
              <a:t>МБОУ «Лицей № 3»</a:t>
            </a:r>
            <a:endParaRPr lang="ru-RU" sz="2400" b="1" dirty="0">
              <a:solidFill>
                <a:schemeClr val="bg1"/>
              </a:solidFill>
            </a:endParaRPr>
          </a:p>
        </p:txBody>
      </p:sp>
      <p:grpSp>
        <p:nvGrpSpPr>
          <p:cNvPr id="26" name="Графический объект 4">
            <a:extLst>
              <a:ext uri="{FF2B5EF4-FFF2-40B4-BE49-F238E27FC236}">
                <a16:creationId xmlns:a16="http://schemas.microsoft.com/office/drawing/2014/main" xmlns="" id="{EA075FD4-B92A-4706-AF9F-516E4D97661A}"/>
              </a:ext>
            </a:extLst>
          </p:cNvPr>
          <p:cNvGrpSpPr/>
          <p:nvPr userDrawn="1"/>
        </p:nvGrpSpPr>
        <p:grpSpPr>
          <a:xfrm>
            <a:off x="4276502" y="-69300"/>
            <a:ext cx="8566792" cy="5210482"/>
            <a:chOff x="227974" y="-12694"/>
            <a:chExt cx="11967843" cy="5689901"/>
          </a:xfrm>
        </p:grpSpPr>
        <p:sp>
          <p:nvSpPr>
            <p:cNvPr id="27" name="Полилиния: фигура 9">
              <a:extLst>
                <a:ext uri="{FF2B5EF4-FFF2-40B4-BE49-F238E27FC236}">
                  <a16:creationId xmlns:a16="http://schemas.microsoft.com/office/drawing/2014/main" xmlns="" id="{CC47232B-AA36-4054-91B9-8A58B1EB5A7C}"/>
                </a:ext>
              </a:extLst>
            </p:cNvPr>
            <p:cNvSpPr/>
            <p:nvPr/>
          </p:nvSpPr>
          <p:spPr>
            <a:xfrm>
              <a:off x="227974" y="-12694"/>
              <a:ext cx="2146414" cy="5677200"/>
            </a:xfrm>
            <a:custGeom>
              <a:avLst/>
              <a:gdLst>
                <a:gd name="connsiteX0" fmla="*/ 1684102 w 2146413"/>
                <a:gd name="connsiteY0" fmla="*/ 12694 h 5677200"/>
                <a:gd name="connsiteX1" fmla="*/ 12694 w 2146413"/>
                <a:gd name="connsiteY1" fmla="*/ 508020 h 5677200"/>
                <a:gd name="connsiteX2" fmla="*/ 1184966 w 2146413"/>
                <a:gd name="connsiteY2" fmla="*/ 5677194 h 5677200"/>
                <a:gd name="connsiteX3" fmla="*/ 2136246 w 2146413"/>
                <a:gd name="connsiteY3" fmla="*/ 5494304 h 5677200"/>
                <a:gd name="connsiteX4" fmla="*/ 1945736 w 2146413"/>
                <a:gd name="connsiteY4" fmla="*/ 12694 h 5677200"/>
                <a:gd name="connsiteX5" fmla="*/ 1684102 w 2146413"/>
                <a:gd name="connsiteY5" fmla="*/ 12694 h 567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413" h="5677200">
                  <a:moveTo>
                    <a:pt x="1684102" y="12694"/>
                  </a:moveTo>
                  <a:cubicBezTo>
                    <a:pt x="1158295" y="151131"/>
                    <a:pt x="12694" y="508020"/>
                    <a:pt x="12694" y="508020"/>
                  </a:cubicBezTo>
                  <a:cubicBezTo>
                    <a:pt x="12694" y="508020"/>
                    <a:pt x="764574" y="1905094"/>
                    <a:pt x="1184966" y="5677194"/>
                  </a:cubicBezTo>
                  <a:cubicBezTo>
                    <a:pt x="1404688" y="5606070"/>
                    <a:pt x="2136246" y="5494304"/>
                    <a:pt x="2136246" y="5494304"/>
                  </a:cubicBezTo>
                  <a:cubicBezTo>
                    <a:pt x="2136246" y="5494304"/>
                    <a:pt x="1963517" y="568983"/>
                    <a:pt x="1945736" y="12694"/>
                  </a:cubicBezTo>
                  <a:lnTo>
                    <a:pt x="1684102" y="12694"/>
                  </a:lnTo>
                  <a:close/>
                </a:path>
              </a:pathLst>
            </a:custGeom>
            <a:gradFill>
              <a:gsLst>
                <a:gs pos="0">
                  <a:srgbClr val="FFAA00">
                    <a:alpha val="5000"/>
                  </a:srgbClr>
                </a:gs>
                <a:gs pos="100000">
                  <a:srgbClr val="FFAA00"/>
                </a:gs>
              </a:gsLst>
              <a:lin ang="360000" scaled="0"/>
            </a:gradFill>
            <a:ln w="1269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srgbClr val="9D0F00"/>
                </a:solidFill>
                <a:effectLst/>
                <a:uLnTx/>
                <a:uFillTx/>
                <a:latin typeface="Franklin Gothic Book"/>
              </a:endParaRPr>
            </a:p>
          </p:txBody>
        </p:sp>
        <p:sp>
          <p:nvSpPr>
            <p:cNvPr id="28" name="Полилиния: Фигура 10">
              <a:extLst>
                <a:ext uri="{FF2B5EF4-FFF2-40B4-BE49-F238E27FC236}">
                  <a16:creationId xmlns:a16="http://schemas.microsoft.com/office/drawing/2014/main" xmlns="" id="{A10FD2C3-F226-42E6-A01E-50BAFB037D89}"/>
                </a:ext>
              </a:extLst>
            </p:cNvPr>
            <p:cNvSpPr/>
            <p:nvPr/>
          </p:nvSpPr>
          <p:spPr>
            <a:xfrm>
              <a:off x="866818" y="-12694"/>
              <a:ext cx="11328999" cy="5689901"/>
            </a:xfrm>
            <a:custGeom>
              <a:avLst/>
              <a:gdLst>
                <a:gd name="connsiteX0" fmla="*/ 11322642 w 11328999"/>
                <a:gd name="connsiteY0" fmla="*/ 4653519 h 5689900"/>
                <a:gd name="connsiteX1" fmla="*/ 11322642 w 11328999"/>
                <a:gd name="connsiteY1" fmla="*/ 12694 h 5689900"/>
                <a:gd name="connsiteX2" fmla="*/ 12694 w 11328999"/>
                <a:gd name="connsiteY2" fmla="*/ 12694 h 5689900"/>
                <a:gd name="connsiteX3" fmla="*/ 560093 w 11328999"/>
                <a:gd name="connsiteY3" fmla="*/ 5689894 h 5689900"/>
              </a:gdLst>
              <a:ahLst/>
              <a:cxnLst>
                <a:cxn ang="0">
                  <a:pos x="connsiteX0" y="connsiteY0"/>
                </a:cxn>
                <a:cxn ang="0">
                  <a:pos x="connsiteX1" y="connsiteY1"/>
                </a:cxn>
                <a:cxn ang="0">
                  <a:pos x="connsiteX2" y="connsiteY2"/>
                </a:cxn>
                <a:cxn ang="0">
                  <a:pos x="connsiteX3" y="connsiteY3"/>
                </a:cxn>
              </a:cxnLst>
              <a:rect l="l" t="t" r="r" b="b"/>
              <a:pathLst>
                <a:path w="11328999" h="5689900">
                  <a:moveTo>
                    <a:pt x="11322642" y="4653519"/>
                  </a:moveTo>
                  <a:lnTo>
                    <a:pt x="11322642" y="12694"/>
                  </a:lnTo>
                  <a:lnTo>
                    <a:pt x="12694" y="12694"/>
                  </a:lnTo>
                  <a:lnTo>
                    <a:pt x="560093" y="5689894"/>
                  </a:lnTo>
                  <a:close/>
                </a:path>
              </a:pathLst>
            </a:custGeom>
            <a:gradFill>
              <a:gsLst>
                <a:gs pos="0">
                  <a:srgbClr val="FFAA00"/>
                </a:gs>
                <a:gs pos="100000">
                  <a:srgbClr val="C07400"/>
                </a:gs>
              </a:gsLst>
              <a:lin ang="360000" scaled="0"/>
            </a:gradFill>
            <a:ln w="1269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srgbClr val="9D0F00"/>
                </a:solidFill>
                <a:effectLst/>
                <a:uLnTx/>
                <a:uFillTx/>
                <a:latin typeface="Franklin Gothic Book"/>
              </a:endParaRPr>
            </a:p>
          </p:txBody>
        </p:sp>
        <p:sp>
          <p:nvSpPr>
            <p:cNvPr id="29" name="Полилиния: Фигура 12">
              <a:extLst>
                <a:ext uri="{FF2B5EF4-FFF2-40B4-BE49-F238E27FC236}">
                  <a16:creationId xmlns:a16="http://schemas.microsoft.com/office/drawing/2014/main" xmlns="" id="{D326E1C1-191D-4CBC-9151-C6FB8AFCA679}"/>
                </a:ext>
              </a:extLst>
            </p:cNvPr>
            <p:cNvSpPr/>
            <p:nvPr/>
          </p:nvSpPr>
          <p:spPr>
            <a:xfrm>
              <a:off x="1152583" y="-12694"/>
              <a:ext cx="11036884" cy="5410486"/>
            </a:xfrm>
            <a:custGeom>
              <a:avLst/>
              <a:gdLst>
                <a:gd name="connsiteX0" fmla="*/ 11036877 w 11036883"/>
                <a:gd name="connsiteY0" fmla="*/ 4372834 h 5410485"/>
                <a:gd name="connsiteX1" fmla="*/ 555013 w 11036883"/>
                <a:gd name="connsiteY1" fmla="*/ 5382538 h 5410485"/>
                <a:gd name="connsiteX2" fmla="*/ 38095 w 11036883"/>
                <a:gd name="connsiteY2" fmla="*/ 12694 h 5410485"/>
                <a:gd name="connsiteX3" fmla="*/ 12694 w 11036883"/>
                <a:gd name="connsiteY3" fmla="*/ 12694 h 5410485"/>
                <a:gd name="connsiteX4" fmla="*/ 530881 w 11036883"/>
                <a:gd name="connsiteY4" fmla="*/ 5396509 h 5410485"/>
                <a:gd name="connsiteX5" fmla="*/ 532151 w 11036883"/>
                <a:gd name="connsiteY5" fmla="*/ 5409209 h 5410485"/>
                <a:gd name="connsiteX6" fmla="*/ 11036877 w 11036883"/>
                <a:gd name="connsiteY6" fmla="*/ 4398236 h 541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36883" h="5410485">
                  <a:moveTo>
                    <a:pt x="11036877" y="4372834"/>
                  </a:moveTo>
                  <a:lnTo>
                    <a:pt x="555013" y="5382538"/>
                  </a:lnTo>
                  <a:lnTo>
                    <a:pt x="38095" y="12694"/>
                  </a:lnTo>
                  <a:lnTo>
                    <a:pt x="12694" y="12694"/>
                  </a:lnTo>
                  <a:lnTo>
                    <a:pt x="530881" y="5396509"/>
                  </a:lnTo>
                  <a:lnTo>
                    <a:pt x="532151" y="5409209"/>
                  </a:lnTo>
                  <a:lnTo>
                    <a:pt x="11036877" y="4398236"/>
                  </a:lnTo>
                  <a:close/>
                </a:path>
              </a:pathLst>
            </a:custGeom>
            <a:solidFill>
              <a:sysClr val="window" lastClr="FFFFFF"/>
            </a:solidFill>
            <a:ln w="1269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srgbClr val="9D0F00"/>
                </a:solidFill>
                <a:effectLst/>
                <a:uLnTx/>
                <a:uFillTx/>
                <a:latin typeface="Franklin Gothic Book"/>
              </a:endParaRPr>
            </a:p>
          </p:txBody>
        </p:sp>
      </p:grpSp>
      <p:pic>
        <p:nvPicPr>
          <p:cNvPr id="8" name="Рисунок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1329013">
            <a:off x="5405885" y="-36429"/>
            <a:ext cx="6583439" cy="4299389"/>
          </a:xfrm>
          <a:prstGeom prst="rect">
            <a:avLst/>
          </a:prstGeom>
        </p:spPr>
      </p:pic>
      <p:pic>
        <p:nvPicPr>
          <p:cNvPr id="11" name="Рисунок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8458" y="3695275"/>
            <a:ext cx="5562777" cy="1990293"/>
          </a:xfrm>
          <a:prstGeom prst="rect">
            <a:avLst/>
          </a:prstGeom>
        </p:spPr>
      </p:pic>
      <p:pic>
        <p:nvPicPr>
          <p:cNvPr id="30" name="Рисунок 2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20254" y="4550344"/>
            <a:ext cx="2623597" cy="1868466"/>
          </a:xfrm>
          <a:prstGeom prst="rect">
            <a:avLst/>
          </a:prstGeom>
        </p:spPr>
      </p:pic>
      <p:pic>
        <p:nvPicPr>
          <p:cNvPr id="31" name="Рисунок 3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73798" y="1134158"/>
            <a:ext cx="4718266" cy="2523125"/>
          </a:xfrm>
          <a:prstGeom prst="rect">
            <a:avLst/>
          </a:prstGeom>
        </p:spPr>
      </p:pic>
    </p:spTree>
    <p:extLst>
      <p:ext uri="{BB962C8B-B14F-4D97-AF65-F5344CB8AC3E}">
        <p14:creationId xmlns:p14="http://schemas.microsoft.com/office/powerpoint/2010/main" val="31354504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50545D3-7A3C-437D-89D2-78FC84D51A8F}" type="datetimeFigureOut">
              <a:rPr lang="ru-RU" smtClean="0"/>
              <a:pPr/>
              <a:t>02.11.2020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D1ACC16-5BF0-464A-ADA7-67D1CF74F888}" type="slidenum">
              <a:rPr lang="ru-RU" smtClean="0"/>
              <a:pPr/>
              <a:t>‹#›</a:t>
            </a:fld>
            <a:endParaRPr lang="ru-RU"/>
          </a:p>
        </p:txBody>
      </p:sp>
    </p:spTree>
    <p:extLst>
      <p:ext uri="{BB962C8B-B14F-4D97-AF65-F5344CB8AC3E}">
        <p14:creationId xmlns:p14="http://schemas.microsoft.com/office/powerpoint/2010/main" val="1461659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C536F672-E237-4757-9EE3-2B926A4EA84B}" type="datetimeFigureOut">
              <a:rPr lang="ru-RU" smtClean="0">
                <a:solidFill>
                  <a:prstClr val="black">
                    <a:tint val="75000"/>
                  </a:prstClr>
                </a:solidFill>
              </a:rPr>
              <a:pPr/>
              <a:t>02.11.2020</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E7901F8C-1066-4418-8442-21D99DB4837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2400990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536F672-E237-4757-9EE3-2B926A4EA84B}" type="datetimeFigureOut">
              <a:rPr lang="ru-RU" smtClean="0">
                <a:solidFill>
                  <a:prstClr val="black">
                    <a:tint val="75000"/>
                  </a:prstClr>
                </a:solidFill>
              </a:rPr>
              <a:pPr/>
              <a:t>02.11.2020</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E7901F8C-1066-4418-8442-21D99DB4837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922030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536F672-E237-4757-9EE3-2B926A4EA84B}" type="datetimeFigureOut">
              <a:rPr lang="ru-RU" smtClean="0">
                <a:solidFill>
                  <a:prstClr val="black">
                    <a:tint val="75000"/>
                  </a:prstClr>
                </a:solidFill>
              </a:rPr>
              <a:pPr/>
              <a:t>02.11.2020</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E7901F8C-1066-4418-8442-21D99DB4837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046338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C536F672-E237-4757-9EE3-2B926A4EA84B}" type="datetimeFigureOut">
              <a:rPr lang="ru-RU" smtClean="0">
                <a:solidFill>
                  <a:prstClr val="black">
                    <a:tint val="75000"/>
                  </a:prstClr>
                </a:solidFill>
              </a:rPr>
              <a:pPr/>
              <a:t>02.11.2020</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E7901F8C-1066-4418-8442-21D99DB4837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7138753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C536F672-E237-4757-9EE3-2B926A4EA84B}" type="datetimeFigureOut">
              <a:rPr lang="ru-RU" smtClean="0">
                <a:solidFill>
                  <a:prstClr val="black">
                    <a:tint val="75000"/>
                  </a:prstClr>
                </a:solidFill>
              </a:rPr>
              <a:pPr/>
              <a:t>02.11.2020</a:t>
            </a:fld>
            <a:endParaRPr lang="ru-RU">
              <a:solidFill>
                <a:prstClr val="black">
                  <a:tint val="75000"/>
                </a:prstClr>
              </a:solidFill>
            </a:endParaRPr>
          </a:p>
        </p:txBody>
      </p:sp>
      <p:sp>
        <p:nvSpPr>
          <p:cNvPr id="8" name="Footer Placeholder 7"/>
          <p:cNvSpPr>
            <a:spLocks noGrp="1"/>
          </p:cNvSpPr>
          <p:nvPr>
            <p:ph type="ftr" sz="quarter" idx="11"/>
          </p:nvPr>
        </p:nvSpPr>
        <p:spPr/>
        <p:txBody>
          <a:bodyPr/>
          <a:lstStyle/>
          <a:p>
            <a:endParaRPr lang="ru-RU">
              <a:solidFill>
                <a:prstClr val="black">
                  <a:tint val="75000"/>
                </a:prstClr>
              </a:solidFill>
            </a:endParaRPr>
          </a:p>
        </p:txBody>
      </p:sp>
      <p:sp>
        <p:nvSpPr>
          <p:cNvPr id="9" name="Slide Number Placeholder 8"/>
          <p:cNvSpPr>
            <a:spLocks noGrp="1"/>
          </p:cNvSpPr>
          <p:nvPr>
            <p:ph type="sldNum" sz="quarter" idx="12"/>
          </p:nvPr>
        </p:nvSpPr>
        <p:spPr/>
        <p:txBody>
          <a:bodyPr/>
          <a:lstStyle/>
          <a:p>
            <a:fld id="{E7901F8C-1066-4418-8442-21D99DB4837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569371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C536F672-E237-4757-9EE3-2B926A4EA84B}" type="datetimeFigureOut">
              <a:rPr lang="ru-RU" smtClean="0">
                <a:solidFill>
                  <a:prstClr val="black">
                    <a:tint val="75000"/>
                  </a:prstClr>
                </a:solidFill>
              </a:rPr>
              <a:pPr/>
              <a:t>02.11.2020</a:t>
            </a:fld>
            <a:endParaRPr lang="ru-RU">
              <a:solidFill>
                <a:prstClr val="black">
                  <a:tint val="75000"/>
                </a:prstClr>
              </a:solidFill>
            </a:endParaRPr>
          </a:p>
        </p:txBody>
      </p:sp>
      <p:sp>
        <p:nvSpPr>
          <p:cNvPr id="4" name="Footer Placeholder 3"/>
          <p:cNvSpPr>
            <a:spLocks noGrp="1"/>
          </p:cNvSpPr>
          <p:nvPr>
            <p:ph type="ftr" sz="quarter" idx="11"/>
          </p:nvPr>
        </p:nvSpPr>
        <p:spPr/>
        <p:txBody>
          <a:bodyPr/>
          <a:lstStyle/>
          <a:p>
            <a:endParaRPr lang="ru-RU">
              <a:solidFill>
                <a:prstClr val="black">
                  <a:tint val="75000"/>
                </a:prstClr>
              </a:solidFill>
            </a:endParaRPr>
          </a:p>
        </p:txBody>
      </p:sp>
      <p:sp>
        <p:nvSpPr>
          <p:cNvPr id="5" name="Slide Number Placeholder 4"/>
          <p:cNvSpPr>
            <a:spLocks noGrp="1"/>
          </p:cNvSpPr>
          <p:nvPr>
            <p:ph type="sldNum" sz="quarter" idx="12"/>
          </p:nvPr>
        </p:nvSpPr>
        <p:spPr/>
        <p:txBody>
          <a:bodyPr/>
          <a:lstStyle/>
          <a:p>
            <a:fld id="{E7901F8C-1066-4418-8442-21D99DB4837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1668960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36F672-E237-4757-9EE3-2B926A4EA84B}" type="datetimeFigureOut">
              <a:rPr lang="ru-RU" smtClean="0">
                <a:solidFill>
                  <a:prstClr val="black">
                    <a:tint val="75000"/>
                  </a:prstClr>
                </a:solidFill>
              </a:rPr>
              <a:pPr/>
              <a:t>02.11.2020</a:t>
            </a:fld>
            <a:endParaRPr lang="ru-RU">
              <a:solidFill>
                <a:prstClr val="black">
                  <a:tint val="75000"/>
                </a:prstClr>
              </a:solidFill>
            </a:endParaRPr>
          </a:p>
        </p:txBody>
      </p:sp>
      <p:sp>
        <p:nvSpPr>
          <p:cNvPr id="3" name="Footer Placeholder 2"/>
          <p:cNvSpPr>
            <a:spLocks noGrp="1"/>
          </p:cNvSpPr>
          <p:nvPr>
            <p:ph type="ftr" sz="quarter" idx="11"/>
          </p:nvPr>
        </p:nvSpPr>
        <p:spPr/>
        <p:txBody>
          <a:bodyPr/>
          <a:lstStyle/>
          <a:p>
            <a:endParaRPr lang="ru-RU">
              <a:solidFill>
                <a:prstClr val="black">
                  <a:tint val="75000"/>
                </a:prstClr>
              </a:solidFill>
            </a:endParaRPr>
          </a:p>
        </p:txBody>
      </p:sp>
      <p:sp>
        <p:nvSpPr>
          <p:cNvPr id="4" name="Slide Number Placeholder 3"/>
          <p:cNvSpPr>
            <a:spLocks noGrp="1"/>
          </p:cNvSpPr>
          <p:nvPr>
            <p:ph type="sldNum" sz="quarter" idx="12"/>
          </p:nvPr>
        </p:nvSpPr>
        <p:spPr/>
        <p:txBody>
          <a:bodyPr/>
          <a:lstStyle/>
          <a:p>
            <a:fld id="{E7901F8C-1066-4418-8442-21D99DB4837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4699905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C536F672-E237-4757-9EE3-2B926A4EA84B}" type="datetimeFigureOut">
              <a:rPr lang="ru-RU" smtClean="0">
                <a:solidFill>
                  <a:prstClr val="black">
                    <a:tint val="75000"/>
                  </a:prstClr>
                </a:solidFill>
              </a:rPr>
              <a:pPr/>
              <a:t>02.11.2020</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E7901F8C-1066-4418-8442-21D99DB4837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811908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C536F672-E237-4757-9EE3-2B926A4EA84B}" type="datetimeFigureOut">
              <a:rPr lang="ru-RU" smtClean="0">
                <a:solidFill>
                  <a:prstClr val="black">
                    <a:tint val="75000"/>
                  </a:prstClr>
                </a:solidFill>
              </a:rPr>
              <a:pPr/>
              <a:t>02.11.2020</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E7901F8C-1066-4418-8442-21D99DB4837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002477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a:xfrm>
            <a:off x="571500" y="1660524"/>
            <a:ext cx="7886700" cy="4351338"/>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10"/>
          </p:nvPr>
        </p:nvSpPr>
        <p:spPr/>
        <p:txBody>
          <a:bodyPr/>
          <a:lstStyle/>
          <a:p>
            <a:fld id="{A50545D3-7A3C-437D-89D2-78FC84D51A8F}" type="datetimeFigureOut">
              <a:rPr lang="ru-RU" smtClean="0"/>
              <a:pPr/>
              <a:t>02.11.2020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D1ACC16-5BF0-464A-ADA7-67D1CF74F888}" type="slidenum">
              <a:rPr lang="ru-RU" smtClean="0"/>
              <a:pPr/>
              <a:t>‹#›</a:t>
            </a:fld>
            <a:endParaRPr lang="ru-RU"/>
          </a:p>
        </p:txBody>
      </p:sp>
      <p:sp>
        <p:nvSpPr>
          <p:cNvPr id="8" name="Прямоугольник 7"/>
          <p:cNvSpPr/>
          <p:nvPr userDrawn="1"/>
        </p:nvSpPr>
        <p:spPr>
          <a:xfrm>
            <a:off x="8941981" y="0"/>
            <a:ext cx="202019" cy="6858000"/>
          </a:xfrm>
          <a:prstGeom prst="rect">
            <a:avLst/>
          </a:prstGeom>
          <a:solidFill>
            <a:srgbClr val="D84C6D">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userDrawn="1"/>
        </p:nvSpPr>
        <p:spPr>
          <a:xfrm>
            <a:off x="0" y="0"/>
            <a:ext cx="9144000" cy="870060"/>
          </a:xfrm>
          <a:prstGeom prst="rect">
            <a:avLst/>
          </a:prstGeom>
          <a:solidFill>
            <a:srgbClr val="792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sz="4800" dirty="0">
              <a:latin typeface="FuturaBlack Win95BT" panose="040409050D0B02020403" pitchFamily="82" charset="0"/>
            </a:endParaRPr>
          </a:p>
        </p:txBody>
      </p:sp>
      <p:pic>
        <p:nvPicPr>
          <p:cNvPr id="7" name="Рисунок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86650" y="655378"/>
            <a:ext cx="656010" cy="6560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Рисунок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652490" y="655378"/>
            <a:ext cx="659990" cy="6599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Рисунок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16830" y="655378"/>
            <a:ext cx="653000" cy="6408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Рисунок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95089" y="-232387"/>
            <a:ext cx="4130489" cy="1477838"/>
          </a:xfrm>
          <a:prstGeom prst="rect">
            <a:avLst/>
          </a:prstGeom>
        </p:spPr>
      </p:pic>
    </p:spTree>
    <p:extLst>
      <p:ext uri="{BB962C8B-B14F-4D97-AF65-F5344CB8AC3E}">
        <p14:creationId xmlns:p14="http://schemas.microsoft.com/office/powerpoint/2010/main" val="29295983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536F672-E237-4757-9EE3-2B926A4EA84B}" type="datetimeFigureOut">
              <a:rPr lang="ru-RU" smtClean="0">
                <a:solidFill>
                  <a:prstClr val="black">
                    <a:tint val="75000"/>
                  </a:prstClr>
                </a:solidFill>
              </a:rPr>
              <a:pPr/>
              <a:t>02.11.2020</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E7901F8C-1066-4418-8442-21D99DB4837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7891863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536F672-E237-4757-9EE3-2B926A4EA84B}" type="datetimeFigureOut">
              <a:rPr lang="ru-RU" smtClean="0">
                <a:solidFill>
                  <a:prstClr val="black">
                    <a:tint val="75000"/>
                  </a:prstClr>
                </a:solidFill>
              </a:rPr>
              <a:pPr/>
              <a:t>02.11.2020</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E7901F8C-1066-4418-8442-21D99DB4837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804265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9"/>
            <a:ext cx="7886700" cy="2852737"/>
          </a:xfrm>
        </p:spPr>
        <p:txBody>
          <a:bodyPr anchor="b"/>
          <a:lstStyle>
            <a:lvl1pPr>
              <a:defRPr sz="4500"/>
            </a:lvl1pPr>
          </a:lstStyle>
          <a:p>
            <a:r>
              <a:rPr lang="ru-RU" smtClean="0"/>
              <a:t>Образец заголовка</a:t>
            </a:r>
            <a:endParaRPr lang="ru-RU"/>
          </a:p>
        </p:txBody>
      </p:sp>
      <p:sp>
        <p:nvSpPr>
          <p:cNvPr id="3" name="Текст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50545D3-7A3C-437D-89D2-78FC84D51A8F}" type="datetimeFigureOut">
              <a:rPr lang="ru-RU" smtClean="0"/>
              <a:pPr/>
              <a:t>02.11.2020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D1ACC16-5BF0-464A-ADA7-67D1CF74F888}" type="slidenum">
              <a:rPr lang="ru-RU" smtClean="0"/>
              <a:pPr/>
              <a:t>‹#›</a:t>
            </a:fld>
            <a:endParaRPr lang="ru-RU"/>
          </a:p>
        </p:txBody>
      </p:sp>
      <p:sp>
        <p:nvSpPr>
          <p:cNvPr id="7" name="Прямоугольник 6"/>
          <p:cNvSpPr/>
          <p:nvPr userDrawn="1"/>
        </p:nvSpPr>
        <p:spPr>
          <a:xfrm>
            <a:off x="8941981" y="0"/>
            <a:ext cx="202019" cy="6858000"/>
          </a:xfrm>
          <a:prstGeom prst="rect">
            <a:avLst/>
          </a:prstGeom>
          <a:solidFill>
            <a:srgbClr val="D84C6D">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userDrawn="1"/>
        </p:nvSpPr>
        <p:spPr>
          <a:xfrm>
            <a:off x="0" y="0"/>
            <a:ext cx="9144000" cy="870060"/>
          </a:xfrm>
          <a:prstGeom prst="rect">
            <a:avLst/>
          </a:prstGeom>
          <a:solidFill>
            <a:srgbClr val="792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2" name="Рисунок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86650" y="655378"/>
            <a:ext cx="656010" cy="6560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Рисунок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652490" y="655378"/>
            <a:ext cx="659990" cy="6599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Рисунок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16830" y="655378"/>
            <a:ext cx="653000" cy="6408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Рисунок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95089" y="-232387"/>
            <a:ext cx="4130489" cy="1477838"/>
          </a:xfrm>
          <a:prstGeom prst="rect">
            <a:avLst/>
          </a:prstGeom>
        </p:spPr>
      </p:pic>
    </p:spTree>
    <p:extLst>
      <p:ext uri="{BB962C8B-B14F-4D97-AF65-F5344CB8AC3E}">
        <p14:creationId xmlns:p14="http://schemas.microsoft.com/office/powerpoint/2010/main" val="1190770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50545D3-7A3C-437D-89D2-78FC84D51A8F}" type="datetimeFigureOut">
              <a:rPr lang="ru-RU" smtClean="0"/>
              <a:pPr/>
              <a:t>02.11.2020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D1ACC16-5BF0-464A-ADA7-67D1CF74F888}" type="slidenum">
              <a:rPr lang="ru-RU" smtClean="0"/>
              <a:pPr/>
              <a:t>‹#›</a:t>
            </a:fld>
            <a:endParaRPr lang="ru-RU"/>
          </a:p>
        </p:txBody>
      </p:sp>
      <p:sp>
        <p:nvSpPr>
          <p:cNvPr id="8" name="Прямоугольник 7"/>
          <p:cNvSpPr/>
          <p:nvPr userDrawn="1"/>
        </p:nvSpPr>
        <p:spPr>
          <a:xfrm>
            <a:off x="8941981" y="0"/>
            <a:ext cx="202019" cy="6858000"/>
          </a:xfrm>
          <a:prstGeom prst="rect">
            <a:avLst/>
          </a:prstGeom>
          <a:solidFill>
            <a:srgbClr val="D84C6D">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userDrawn="1"/>
        </p:nvSpPr>
        <p:spPr>
          <a:xfrm>
            <a:off x="0" y="0"/>
            <a:ext cx="9144000" cy="870060"/>
          </a:xfrm>
          <a:prstGeom prst="rect">
            <a:avLst/>
          </a:prstGeom>
          <a:solidFill>
            <a:srgbClr val="792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3" name="Рисунок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86650" y="655378"/>
            <a:ext cx="656010" cy="6560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Рисунок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652490" y="655378"/>
            <a:ext cx="659990" cy="6599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Рисунок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16830" y="655378"/>
            <a:ext cx="653000" cy="6408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Рисунок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95089" y="-232387"/>
            <a:ext cx="4130489" cy="1477838"/>
          </a:xfrm>
          <a:prstGeom prst="rect">
            <a:avLst/>
          </a:prstGeom>
        </p:spPr>
      </p:pic>
    </p:spTree>
    <p:extLst>
      <p:ext uri="{BB962C8B-B14F-4D97-AF65-F5344CB8AC3E}">
        <p14:creationId xmlns:p14="http://schemas.microsoft.com/office/powerpoint/2010/main" val="1915751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65126"/>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Объект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Объект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50545D3-7A3C-437D-89D2-78FC84D51A8F}" type="datetimeFigureOut">
              <a:rPr lang="ru-RU" smtClean="0"/>
              <a:pPr/>
              <a:t>02.11.2020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D1ACC16-5BF0-464A-ADA7-67D1CF74F888}" type="slidenum">
              <a:rPr lang="ru-RU" smtClean="0"/>
              <a:pPr/>
              <a:t>‹#›</a:t>
            </a:fld>
            <a:endParaRPr lang="ru-RU"/>
          </a:p>
        </p:txBody>
      </p:sp>
      <p:sp>
        <p:nvSpPr>
          <p:cNvPr id="10" name="Прямоугольник 9"/>
          <p:cNvSpPr/>
          <p:nvPr userDrawn="1"/>
        </p:nvSpPr>
        <p:spPr>
          <a:xfrm>
            <a:off x="8941981" y="0"/>
            <a:ext cx="202019" cy="6858000"/>
          </a:xfrm>
          <a:prstGeom prst="rect">
            <a:avLst/>
          </a:prstGeom>
          <a:solidFill>
            <a:srgbClr val="D84C6D">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userDrawn="1"/>
        </p:nvSpPr>
        <p:spPr>
          <a:xfrm>
            <a:off x="0" y="0"/>
            <a:ext cx="9144000" cy="870060"/>
          </a:xfrm>
          <a:prstGeom prst="rect">
            <a:avLst/>
          </a:prstGeom>
          <a:solidFill>
            <a:srgbClr val="792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5" name="Рисунок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86650" y="655378"/>
            <a:ext cx="656010" cy="6560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Рисунок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652490" y="655378"/>
            <a:ext cx="659990" cy="6599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Рисунок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16830" y="655378"/>
            <a:ext cx="653000" cy="6408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Рисунок 1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95089" y="-232387"/>
            <a:ext cx="4130489" cy="1477838"/>
          </a:xfrm>
          <a:prstGeom prst="rect">
            <a:avLst/>
          </a:prstGeom>
        </p:spPr>
      </p:pic>
    </p:spTree>
    <p:extLst>
      <p:ext uri="{BB962C8B-B14F-4D97-AF65-F5344CB8AC3E}">
        <p14:creationId xmlns:p14="http://schemas.microsoft.com/office/powerpoint/2010/main" val="1721256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50545D3-7A3C-437D-89D2-78FC84D51A8F}" type="datetimeFigureOut">
              <a:rPr lang="ru-RU" smtClean="0"/>
              <a:pPr/>
              <a:t>02.11.2020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D1ACC16-5BF0-464A-ADA7-67D1CF74F888}" type="slidenum">
              <a:rPr lang="ru-RU" smtClean="0"/>
              <a:pPr/>
              <a:t>‹#›</a:t>
            </a:fld>
            <a:endParaRPr lang="ru-RU"/>
          </a:p>
        </p:txBody>
      </p:sp>
      <p:sp>
        <p:nvSpPr>
          <p:cNvPr id="6" name="Прямоугольник 5"/>
          <p:cNvSpPr/>
          <p:nvPr userDrawn="1"/>
        </p:nvSpPr>
        <p:spPr>
          <a:xfrm>
            <a:off x="8941981" y="0"/>
            <a:ext cx="202019" cy="6858000"/>
          </a:xfrm>
          <a:prstGeom prst="rect">
            <a:avLst/>
          </a:prstGeom>
          <a:solidFill>
            <a:srgbClr val="D84C6D">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userDrawn="1"/>
        </p:nvSpPr>
        <p:spPr>
          <a:xfrm>
            <a:off x="0" y="0"/>
            <a:ext cx="9144000" cy="870060"/>
          </a:xfrm>
          <a:prstGeom prst="rect">
            <a:avLst/>
          </a:prstGeom>
          <a:solidFill>
            <a:srgbClr val="792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Рисунок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86650" y="655378"/>
            <a:ext cx="656010" cy="6560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Рисунок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652490" y="655378"/>
            <a:ext cx="659990" cy="6599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Рисунок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16830" y="655378"/>
            <a:ext cx="653000" cy="6408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Рисунок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95089" y="-232387"/>
            <a:ext cx="4130489" cy="1477838"/>
          </a:xfrm>
          <a:prstGeom prst="rect">
            <a:avLst/>
          </a:prstGeom>
        </p:spPr>
      </p:pic>
    </p:spTree>
    <p:extLst>
      <p:ext uri="{BB962C8B-B14F-4D97-AF65-F5344CB8AC3E}">
        <p14:creationId xmlns:p14="http://schemas.microsoft.com/office/powerpoint/2010/main" val="4163509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50545D3-7A3C-437D-89D2-78FC84D51A8F}" type="datetimeFigureOut">
              <a:rPr lang="ru-RU" smtClean="0"/>
              <a:pPr/>
              <a:t>02.11.2020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D1ACC16-5BF0-464A-ADA7-67D1CF74F888}" type="slidenum">
              <a:rPr lang="ru-RU" smtClean="0"/>
              <a:pPr/>
              <a:t>‹#›</a:t>
            </a:fld>
            <a:endParaRPr lang="ru-RU"/>
          </a:p>
        </p:txBody>
      </p:sp>
      <p:sp>
        <p:nvSpPr>
          <p:cNvPr id="5" name="Прямоугольник 4"/>
          <p:cNvSpPr/>
          <p:nvPr userDrawn="1"/>
        </p:nvSpPr>
        <p:spPr>
          <a:xfrm>
            <a:off x="8941981" y="0"/>
            <a:ext cx="202019" cy="6858000"/>
          </a:xfrm>
          <a:prstGeom prst="rect">
            <a:avLst/>
          </a:prstGeom>
          <a:solidFill>
            <a:srgbClr val="D84C6D">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userDrawn="1"/>
        </p:nvSpPr>
        <p:spPr>
          <a:xfrm>
            <a:off x="0" y="0"/>
            <a:ext cx="9144000" cy="870060"/>
          </a:xfrm>
          <a:prstGeom prst="rect">
            <a:avLst/>
          </a:prstGeom>
          <a:solidFill>
            <a:srgbClr val="792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86650" y="655378"/>
            <a:ext cx="656010" cy="6560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Рисунок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652490" y="655378"/>
            <a:ext cx="659990" cy="6599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Рисунок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16830" y="655378"/>
            <a:ext cx="653000" cy="6408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Рисунок 1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95089" y="-232387"/>
            <a:ext cx="4130489" cy="1477838"/>
          </a:xfrm>
          <a:prstGeom prst="rect">
            <a:avLst/>
          </a:prstGeom>
        </p:spPr>
      </p:pic>
    </p:spTree>
    <p:extLst>
      <p:ext uri="{BB962C8B-B14F-4D97-AF65-F5344CB8AC3E}">
        <p14:creationId xmlns:p14="http://schemas.microsoft.com/office/powerpoint/2010/main" val="3027989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Объект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A50545D3-7A3C-437D-89D2-78FC84D51A8F}" type="datetimeFigureOut">
              <a:rPr lang="ru-RU" smtClean="0"/>
              <a:pPr/>
              <a:t>02.11.2020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D1ACC16-5BF0-464A-ADA7-67D1CF74F888}" type="slidenum">
              <a:rPr lang="ru-RU" smtClean="0"/>
              <a:pPr/>
              <a:t>‹#›</a:t>
            </a:fld>
            <a:endParaRPr lang="ru-RU"/>
          </a:p>
        </p:txBody>
      </p:sp>
      <p:sp>
        <p:nvSpPr>
          <p:cNvPr id="8" name="Прямоугольник 7"/>
          <p:cNvSpPr/>
          <p:nvPr userDrawn="1"/>
        </p:nvSpPr>
        <p:spPr>
          <a:xfrm>
            <a:off x="8941981" y="0"/>
            <a:ext cx="202019" cy="6858000"/>
          </a:xfrm>
          <a:prstGeom prst="rect">
            <a:avLst/>
          </a:prstGeom>
          <a:solidFill>
            <a:srgbClr val="D84C6D">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userDrawn="1"/>
        </p:nvSpPr>
        <p:spPr>
          <a:xfrm>
            <a:off x="0" y="0"/>
            <a:ext cx="9144000" cy="870060"/>
          </a:xfrm>
          <a:prstGeom prst="rect">
            <a:avLst/>
          </a:prstGeom>
          <a:solidFill>
            <a:srgbClr val="792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3" name="Рисунок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86650" y="655378"/>
            <a:ext cx="656010" cy="6560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Рисунок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652490" y="655378"/>
            <a:ext cx="659990" cy="6599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Рисунок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16830" y="655378"/>
            <a:ext cx="653000" cy="6408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Рисунок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95089" y="-232387"/>
            <a:ext cx="4130489" cy="1477838"/>
          </a:xfrm>
          <a:prstGeom prst="rect">
            <a:avLst/>
          </a:prstGeom>
        </p:spPr>
      </p:pic>
    </p:spTree>
    <p:extLst>
      <p:ext uri="{BB962C8B-B14F-4D97-AF65-F5344CB8AC3E}">
        <p14:creationId xmlns:p14="http://schemas.microsoft.com/office/powerpoint/2010/main" val="1392436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Рисунок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A50545D3-7A3C-437D-89D2-78FC84D51A8F}" type="datetimeFigureOut">
              <a:rPr lang="ru-RU" smtClean="0"/>
              <a:pPr/>
              <a:t>02.11.2020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D1ACC16-5BF0-464A-ADA7-67D1CF74F888}" type="slidenum">
              <a:rPr lang="ru-RU" smtClean="0"/>
              <a:pPr/>
              <a:t>‹#›</a:t>
            </a:fld>
            <a:endParaRPr lang="ru-RU"/>
          </a:p>
        </p:txBody>
      </p:sp>
    </p:spTree>
    <p:extLst>
      <p:ext uri="{BB962C8B-B14F-4D97-AF65-F5344CB8AC3E}">
        <p14:creationId xmlns:p14="http://schemas.microsoft.com/office/powerpoint/2010/main" val="5795532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50545D3-7A3C-437D-89D2-78FC84D51A8F}" type="datetimeFigureOut">
              <a:rPr lang="ru-RU" smtClean="0"/>
              <a:pPr/>
              <a:t>02.11.2020</a:t>
            </a:fld>
            <a:endParaRPr lang="ru-RU"/>
          </a:p>
        </p:txBody>
      </p:sp>
      <p:sp>
        <p:nvSpPr>
          <p:cNvPr id="5" name="Нижний колонтитул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1ACC16-5BF0-464A-ADA7-67D1CF74F888}" type="slidenum">
              <a:rPr lang="ru-RU" smtClean="0"/>
              <a:pPr/>
              <a:t>‹#›</a:t>
            </a:fld>
            <a:endParaRPr lang="ru-RU"/>
          </a:p>
        </p:txBody>
      </p:sp>
    </p:spTree>
    <p:extLst>
      <p:ext uri="{BB962C8B-B14F-4D97-AF65-F5344CB8AC3E}">
        <p14:creationId xmlns:p14="http://schemas.microsoft.com/office/powerpoint/2010/main" val="194379341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36F672-E237-4757-9EE3-2B926A4EA84B}" type="datetimeFigureOut">
              <a:rPr lang="ru-RU" smtClean="0">
                <a:solidFill>
                  <a:prstClr val="black">
                    <a:tint val="75000"/>
                  </a:prstClr>
                </a:solidFill>
              </a:rPr>
              <a:pPr/>
              <a:t>02.11.2020</a:t>
            </a:fld>
            <a:endParaRPr lang="ru-RU">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901F8C-1066-4418-8442-21D99DB4837F}"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10177546"/>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jpeg"/><Relationship Id="rId4" Type="http://schemas.openxmlformats.org/officeDocument/2006/relationships/image" Target="../media/image46.jpe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3.jpeg"/></Relationships>
</file>

<file path=ppt/slides/_rels/slide3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4" Type="http://schemas.openxmlformats.org/officeDocument/2006/relationships/image" Target="../media/image59.jpeg"/></Relationships>
</file>

<file path=ppt/slides/_rels/slide3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xml"/><Relationship Id="rId5" Type="http://schemas.openxmlformats.org/officeDocument/2006/relationships/image" Target="../media/image71.jpeg"/><Relationship Id="rId4" Type="http://schemas.openxmlformats.org/officeDocument/2006/relationships/image" Target="../media/image70.jpeg"/></Relationships>
</file>

<file path=ppt/slides/_rels/slide4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544330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2286000" y="1502229"/>
            <a:ext cx="5181600" cy="1969770"/>
          </a:xfrm>
          <a:prstGeom prst="rect">
            <a:avLst/>
          </a:prstGeom>
        </p:spPr>
        <p:txBody>
          <a:bodyPr wrap="square">
            <a:spAutoFit/>
          </a:bodyPr>
          <a:lstStyle/>
          <a:p>
            <a:r>
              <a:rPr lang="ru-RU" sz="2000" b="1" dirty="0" smtClean="0">
                <a:cs typeface="Times New Roman" pitchFamily="18" charset="0"/>
              </a:rPr>
              <a:t>В конце X в. в Киевской Руси начинается чеканка собственных монет из золота и </a:t>
            </a:r>
            <a:r>
              <a:rPr lang="ru-RU" sz="2000" dirty="0" smtClean="0">
                <a:cs typeface="Times New Roman" pitchFamily="18" charset="0"/>
              </a:rPr>
              <a:t/>
            </a:r>
            <a:br>
              <a:rPr lang="ru-RU" sz="2000" dirty="0" smtClean="0">
                <a:cs typeface="Times New Roman" pitchFamily="18" charset="0"/>
              </a:rPr>
            </a:br>
            <a:r>
              <a:rPr lang="ru-RU" sz="2000" b="1" dirty="0" smtClean="0">
                <a:cs typeface="Times New Roman" pitchFamily="18" charset="0"/>
              </a:rPr>
              <a:t>серебра.</a:t>
            </a:r>
            <a:br>
              <a:rPr lang="ru-RU" sz="2000" b="1" dirty="0" smtClean="0">
                <a:cs typeface="Times New Roman" pitchFamily="18" charset="0"/>
              </a:rPr>
            </a:br>
            <a:r>
              <a:rPr lang="ru-RU" sz="2000" b="1" dirty="0" smtClean="0">
                <a:cs typeface="Times New Roman" pitchFamily="18" charset="0"/>
              </a:rPr>
              <a:t>Сребреник - первая русская монета</a:t>
            </a:r>
            <a:r>
              <a:rPr lang="ru-RU" sz="2000" dirty="0" smtClean="0">
                <a:cs typeface="Times New Roman" pitchFamily="18" charset="0"/>
              </a:rPr>
              <a:t>. </a:t>
            </a:r>
            <a:r>
              <a:rPr lang="ru-RU" sz="2000" b="1" dirty="0" smtClean="0">
                <a:cs typeface="Times New Roman" pitchFamily="18" charset="0"/>
              </a:rPr>
              <a:t> Первые русские монеты так и назывались </a:t>
            </a:r>
            <a:r>
              <a:rPr lang="ru-RU" sz="2000" b="1" dirty="0" err="1" smtClean="0">
                <a:cs typeface="Times New Roman" pitchFamily="18" charset="0"/>
              </a:rPr>
              <a:t>златниками</a:t>
            </a:r>
            <a:r>
              <a:rPr lang="ru-RU" sz="2000" b="1" dirty="0" smtClean="0">
                <a:cs typeface="Times New Roman" pitchFamily="18" charset="0"/>
              </a:rPr>
              <a:t> и сребрениками.</a:t>
            </a:r>
            <a:r>
              <a:rPr lang="ru-RU" sz="2000" dirty="0" smtClean="0">
                <a:cs typeface="Times New Roman" pitchFamily="18" charset="0"/>
              </a:rPr>
              <a:t> </a:t>
            </a:r>
            <a:endParaRPr lang="ru-RU" sz="2000" dirty="0"/>
          </a:p>
        </p:txBody>
      </p:sp>
      <p:pic>
        <p:nvPicPr>
          <p:cNvPr id="16" name="Picture 2" descr="C:\Users\Комната 420\Desktop\Zlatnik-Monomaha-600x300.jpg"/>
          <p:cNvPicPr>
            <a:picLocks noChangeAspect="1" noChangeArrowheads="1"/>
          </p:cNvPicPr>
          <p:nvPr/>
        </p:nvPicPr>
        <p:blipFill>
          <a:blip r:embed="rId2"/>
          <a:srcRect/>
          <a:stretch>
            <a:fillRect/>
          </a:stretch>
        </p:blipFill>
        <p:spPr bwMode="auto">
          <a:xfrm>
            <a:off x="153733" y="3721447"/>
            <a:ext cx="5097451" cy="2548724"/>
          </a:xfrm>
          <a:prstGeom prst="rect">
            <a:avLst/>
          </a:prstGeom>
          <a:noFill/>
        </p:spPr>
      </p:pic>
      <p:sp>
        <p:nvSpPr>
          <p:cNvPr id="17" name="Прямоугольник 16"/>
          <p:cNvSpPr/>
          <p:nvPr/>
        </p:nvSpPr>
        <p:spPr>
          <a:xfrm>
            <a:off x="6143636" y="5429264"/>
            <a:ext cx="2273379" cy="369332"/>
          </a:xfrm>
          <a:prstGeom prst="rect">
            <a:avLst/>
          </a:prstGeom>
        </p:spPr>
        <p:txBody>
          <a:bodyPr wrap="none">
            <a:spAutoFit/>
          </a:bodyPr>
          <a:lstStyle/>
          <a:p>
            <a:r>
              <a:rPr lang="ru-RU" dirty="0" err="1"/>
              <a:t>Златник</a:t>
            </a:r>
            <a:r>
              <a:rPr lang="ru-RU" dirty="0"/>
              <a:t> Мономаха</a:t>
            </a:r>
          </a:p>
        </p:txBody>
      </p:sp>
    </p:spTree>
    <p:extLst>
      <p:ext uri="{BB962C8B-B14F-4D97-AF65-F5344CB8AC3E}">
        <p14:creationId xmlns:p14="http://schemas.microsoft.com/office/powerpoint/2010/main" val="38060006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51"/>
          <p:cNvGrpSpPr>
            <a:grpSpLocks/>
          </p:cNvGrpSpPr>
          <p:nvPr/>
        </p:nvGrpSpPr>
        <p:grpSpPr bwMode="auto">
          <a:xfrm>
            <a:off x="-1" y="2104824"/>
            <a:ext cx="1376993" cy="1278729"/>
            <a:chOff x="1034770" y="1668224"/>
            <a:chExt cx="1377051" cy="1279306"/>
          </a:xfrm>
        </p:grpSpPr>
        <p:sp>
          <p:nvSpPr>
            <p:cNvPr id="3" name="Пятиугольник 2"/>
            <p:cNvSpPr/>
            <p:nvPr/>
          </p:nvSpPr>
          <p:spPr>
            <a:xfrm>
              <a:off x="1034771" y="2480597"/>
              <a:ext cx="745253" cy="392289"/>
            </a:xfrm>
            <a:prstGeom prst="homePlate">
              <a:avLst/>
            </a:prstGeom>
            <a:solidFill>
              <a:srgbClr val="9AB0D2"/>
            </a:solidFill>
            <a:ln w="38100">
              <a:noFill/>
            </a:ln>
          </p:spPr>
          <p:style>
            <a:lnRef idx="3">
              <a:schemeClr val="lt1"/>
            </a:lnRef>
            <a:fillRef idx="1">
              <a:schemeClr val="accent1"/>
            </a:fillRef>
            <a:effectRef idx="1">
              <a:schemeClr val="accent1"/>
            </a:effectRef>
            <a:fontRef idx="minor">
              <a:schemeClr val="lt1"/>
            </a:fontRef>
          </p:style>
          <p:txBody>
            <a:bodyPr lIns="36000" tIns="36000" rIns="36000" bIns="36000" anchor="ctr"/>
            <a:lstStyle/>
            <a:p>
              <a:pPr algn="ctr">
                <a:defRPr/>
              </a:pPr>
              <a:endParaRPr lang="ru-RU"/>
            </a:p>
          </p:txBody>
        </p:sp>
        <p:sp>
          <p:nvSpPr>
            <p:cNvPr id="5" name="Пятиугольник 4"/>
            <p:cNvSpPr/>
            <p:nvPr/>
          </p:nvSpPr>
          <p:spPr>
            <a:xfrm>
              <a:off x="1034770" y="2133572"/>
              <a:ext cx="1041391" cy="392289"/>
            </a:xfrm>
            <a:prstGeom prst="homePlate">
              <a:avLst/>
            </a:prstGeom>
            <a:solidFill>
              <a:srgbClr val="3661A6"/>
            </a:solidFill>
            <a:ln w="38100">
              <a:noFill/>
            </a:ln>
          </p:spPr>
          <p:style>
            <a:lnRef idx="3">
              <a:schemeClr val="lt1"/>
            </a:lnRef>
            <a:fillRef idx="1">
              <a:schemeClr val="accent1"/>
            </a:fillRef>
            <a:effectRef idx="1">
              <a:schemeClr val="accent1"/>
            </a:effectRef>
            <a:fontRef idx="minor">
              <a:schemeClr val="lt1"/>
            </a:fontRef>
          </p:style>
          <p:txBody>
            <a:bodyPr lIns="36000" tIns="36000" rIns="36000" bIns="36000" anchor="ctr"/>
            <a:lstStyle/>
            <a:p>
              <a:pPr algn="ctr">
                <a:defRPr/>
              </a:pPr>
              <a:endParaRPr lang="ru-RU"/>
            </a:p>
          </p:txBody>
        </p:sp>
        <p:sp>
          <p:nvSpPr>
            <p:cNvPr id="6" name="Пятиугольник 5"/>
            <p:cNvSpPr/>
            <p:nvPr/>
          </p:nvSpPr>
          <p:spPr>
            <a:xfrm>
              <a:off x="1148228" y="1780989"/>
              <a:ext cx="1263593" cy="392289"/>
            </a:xfrm>
            <a:prstGeom prst="homePlate">
              <a:avLst/>
            </a:prstGeom>
            <a:solidFill>
              <a:srgbClr val="9AB0D2"/>
            </a:solidFill>
            <a:ln w="38100">
              <a:noFill/>
            </a:ln>
          </p:spPr>
          <p:style>
            <a:lnRef idx="3">
              <a:schemeClr val="lt1"/>
            </a:lnRef>
            <a:fillRef idx="1">
              <a:schemeClr val="accent1"/>
            </a:fillRef>
            <a:effectRef idx="1">
              <a:schemeClr val="accent1"/>
            </a:effectRef>
            <a:fontRef idx="minor">
              <a:schemeClr val="lt1"/>
            </a:fontRef>
          </p:style>
          <p:txBody>
            <a:bodyPr lIns="36000" tIns="36000" rIns="36000" bIns="36000" anchor="ctr"/>
            <a:lstStyle/>
            <a:p>
              <a:pPr algn="ctr">
                <a:defRPr/>
              </a:pPr>
              <a:endParaRPr lang="ru-RU"/>
            </a:p>
          </p:txBody>
        </p:sp>
        <p:sp>
          <p:nvSpPr>
            <p:cNvPr id="7" name="Прямоугольник 6"/>
            <p:cNvSpPr/>
            <p:nvPr/>
          </p:nvSpPr>
          <p:spPr>
            <a:xfrm>
              <a:off x="1034770" y="1668224"/>
              <a:ext cx="214322" cy="1279306"/>
            </a:xfrm>
            <a:prstGeom prst="rect">
              <a:avLst/>
            </a:prstGeom>
            <a:solidFill>
              <a:schemeClr val="bg1"/>
            </a:solidFill>
            <a:ln w="38100">
              <a:noFill/>
            </a:ln>
            <a:effectLst>
              <a:outerShdw blurRad="50800" dist="38100" algn="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lIns="36000" tIns="36000" rIns="36000" bIns="36000" anchor="ctr"/>
            <a:lstStyle/>
            <a:p>
              <a:pPr algn="ctr">
                <a:defRPr/>
              </a:pPr>
              <a:endParaRPr lang="ru-RU" sz="2000"/>
            </a:p>
          </p:txBody>
        </p:sp>
      </p:grpSp>
      <p:sp>
        <p:nvSpPr>
          <p:cNvPr id="14" name="Содержимое 2"/>
          <p:cNvSpPr txBox="1">
            <a:spLocks/>
          </p:cNvSpPr>
          <p:nvPr/>
        </p:nvSpPr>
        <p:spPr>
          <a:xfrm>
            <a:off x="142844" y="1412420"/>
            <a:ext cx="8786874" cy="3016711"/>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ru-RU" dirty="0" smtClean="0"/>
              <a:t>Первой серебряной монетой на Руси, был сребреник, он появился в </a:t>
            </a:r>
            <a:r>
              <a:rPr lang="ru-RU" b="1" dirty="0" smtClean="0"/>
              <a:t>X</a:t>
            </a:r>
            <a:r>
              <a:rPr lang="ru-RU" dirty="0" smtClean="0"/>
              <a:t> веке. Для чеканки сребреника использовали, серебро  монет  арабских государств, чеканка происходила в самом Киеве, при князе Владимире,  а также Новгороде при Ярославе Мудром.  Отдельной группой монет, являются деньги, которые чеканились в </a:t>
            </a:r>
            <a:r>
              <a:rPr lang="ru-RU" dirty="0" err="1" smtClean="0"/>
              <a:t>Тьмутаракане</a:t>
            </a:r>
            <a:r>
              <a:rPr lang="ru-RU" dirty="0" smtClean="0"/>
              <a:t>  князем Олегом в 1070 году.</a:t>
            </a:r>
            <a:endParaRPr lang="ru-RU" dirty="0"/>
          </a:p>
        </p:txBody>
      </p:sp>
      <p:pic>
        <p:nvPicPr>
          <p:cNvPr id="15" name="Picture 2" descr="C:\Users\Комната 420\Desktop\Rezana-—-denezhnaja-edinica-drevnej-Rusi-595x300.jpg"/>
          <p:cNvPicPr>
            <a:picLocks noChangeAspect="1" noChangeArrowheads="1"/>
          </p:cNvPicPr>
          <p:nvPr/>
        </p:nvPicPr>
        <p:blipFill>
          <a:blip r:embed="rId2"/>
          <a:srcRect/>
          <a:stretch>
            <a:fillRect/>
          </a:stretch>
        </p:blipFill>
        <p:spPr bwMode="auto">
          <a:xfrm>
            <a:off x="3698072" y="3405994"/>
            <a:ext cx="4048788" cy="3272392"/>
          </a:xfrm>
          <a:prstGeom prst="rect">
            <a:avLst/>
          </a:prstGeom>
          <a:noFill/>
        </p:spPr>
      </p:pic>
      <p:sp>
        <p:nvSpPr>
          <p:cNvPr id="16" name="Прямоугольник 15"/>
          <p:cNvSpPr/>
          <p:nvPr/>
        </p:nvSpPr>
        <p:spPr>
          <a:xfrm>
            <a:off x="142844" y="5042190"/>
            <a:ext cx="3661713" cy="646331"/>
          </a:xfrm>
          <a:prstGeom prst="rect">
            <a:avLst/>
          </a:prstGeom>
        </p:spPr>
        <p:txBody>
          <a:bodyPr wrap="square">
            <a:spAutoFit/>
          </a:bodyPr>
          <a:lstStyle/>
          <a:p>
            <a:r>
              <a:rPr lang="ru-RU" dirty="0"/>
              <a:t>Резана — денежная единица древней Руси</a:t>
            </a:r>
          </a:p>
        </p:txBody>
      </p:sp>
    </p:spTree>
    <p:extLst>
      <p:ext uri="{BB962C8B-B14F-4D97-AF65-F5344CB8AC3E}">
        <p14:creationId xmlns:p14="http://schemas.microsoft.com/office/powerpoint/2010/main" val="11012338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987879"/>
            <a:ext cx="7467600" cy="1155246"/>
          </a:xfrm>
          <a:prstGeom prst="rect">
            <a:avLst/>
          </a:prstGeom>
        </p:spPr>
        <p:txBody>
          <a:bodyPr>
            <a:normAutofit fontScale="67500" lnSpcReduction="2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defRPr/>
            </a:pPr>
            <a:r>
              <a:rPr lang="ru-RU" sz="4800" b="1" dirty="0" smtClean="0"/>
              <a:t/>
            </a:r>
            <a:br>
              <a:rPr lang="ru-RU" sz="4800" b="1" dirty="0" smtClean="0"/>
            </a:br>
            <a:r>
              <a:rPr lang="ru-RU" sz="4800" b="1" dirty="0" smtClean="0">
                <a:latin typeface="Times New Roman" pitchFamily="18" charset="0"/>
                <a:cs typeface="Times New Roman" pitchFamily="18" charset="0"/>
              </a:rPr>
              <a:t>Монеты периода раздробленности</a:t>
            </a:r>
            <a:br>
              <a:rPr lang="ru-RU" sz="4800" b="1" dirty="0" smtClean="0">
                <a:latin typeface="Times New Roman" pitchFamily="18" charset="0"/>
                <a:cs typeface="Times New Roman" pitchFamily="18" charset="0"/>
              </a:rPr>
            </a:br>
            <a:endParaRPr lang="ru-RU" sz="4800" b="1" dirty="0">
              <a:latin typeface="Times New Roman" pitchFamily="18" charset="0"/>
              <a:cs typeface="Times New Roman" pitchFamily="18" charset="0"/>
            </a:endParaRPr>
          </a:p>
        </p:txBody>
      </p:sp>
      <p:sp>
        <p:nvSpPr>
          <p:cNvPr id="3" name="Rectangle 3"/>
          <p:cNvSpPr txBox="1">
            <a:spLocks noChangeArrowheads="1"/>
          </p:cNvSpPr>
          <p:nvPr/>
        </p:nvSpPr>
        <p:spPr>
          <a:xfrm>
            <a:off x="684213" y="1700213"/>
            <a:ext cx="8002587" cy="2577873"/>
          </a:xfrm>
          <a:prstGeom prst="rect">
            <a:avLst/>
          </a:prstGeom>
        </p:spPr>
        <p:txBody>
          <a:bodyPr>
            <a:normAutofit fontScale="92500"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defRPr/>
            </a:pPr>
            <a:r>
              <a:rPr lang="ru-RU" sz="2800" b="1" dirty="0" smtClean="0">
                <a:latin typeface="Times New Roman" pitchFamily="18" charset="0"/>
                <a:cs typeface="Times New Roman" pitchFamily="18" charset="0"/>
              </a:rPr>
              <a:t>Первый русский рубль - удлиненный брусок серебра весом приблизительно в 200 граммов, грубо обрубленный по концам. Появился он на свет в XIII веке. В то время рубль равнялся 10 гривнам кун. Отсюда и пошла русская десятичная монетная система, которая существует и сейчас: 1 рубль = 10 гривенникам; 1 гривенник = 10 копейкам.</a:t>
            </a:r>
            <a:r>
              <a:rPr lang="ru-RU" sz="2800" dirty="0" smtClean="0">
                <a:latin typeface="Times New Roman" pitchFamily="18" charset="0"/>
                <a:cs typeface="Times New Roman" pitchFamily="18" charset="0"/>
              </a:rPr>
              <a:t> </a:t>
            </a:r>
            <a:endParaRPr lang="ru-RU" sz="2800" dirty="0">
              <a:latin typeface="Times New Roman" pitchFamily="18" charset="0"/>
              <a:cs typeface="Times New Roman" pitchFamily="18" charset="0"/>
            </a:endParaRPr>
          </a:p>
        </p:txBody>
      </p:sp>
      <p:pic>
        <p:nvPicPr>
          <p:cNvPr id="4" name="Picture 4" descr="Новгородские гривны-слитк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547813" y="4220935"/>
            <a:ext cx="5186362" cy="2351315"/>
          </a:xfrm>
          <a:prstGeom prst="rect">
            <a:avLst/>
          </a:prstGeom>
          <a:noFill/>
        </p:spPr>
      </p:pic>
    </p:spTree>
    <p:extLst>
      <p:ext uri="{BB962C8B-B14F-4D97-AF65-F5344CB8AC3E}">
        <p14:creationId xmlns:p14="http://schemas.microsoft.com/office/powerpoint/2010/main" val="8483137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428596" y="1053193"/>
            <a:ext cx="8229600" cy="481694"/>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ru-RU" sz="3600" b="1" dirty="0" smtClean="0"/>
              <a:t>Унификация монет на Руси</a:t>
            </a:r>
            <a:endParaRPr lang="ru-RU" sz="3600" b="1" dirty="0"/>
          </a:p>
        </p:txBody>
      </p:sp>
      <p:sp>
        <p:nvSpPr>
          <p:cNvPr id="3" name="Содержимое 2"/>
          <p:cNvSpPr txBox="1">
            <a:spLocks/>
          </p:cNvSpPr>
          <p:nvPr/>
        </p:nvSpPr>
        <p:spPr>
          <a:xfrm>
            <a:off x="251520" y="1673678"/>
            <a:ext cx="8678198" cy="3411505"/>
          </a:xfrm>
          <a:prstGeom prst="rect">
            <a:avLst/>
          </a:prstGeom>
        </p:spPr>
        <p:txBody>
          <a:bodyPr>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ru-RU" dirty="0"/>
              <a:t>произошла лишь в </a:t>
            </a:r>
            <a:r>
              <a:rPr lang="ru-RU" b="1" dirty="0"/>
              <a:t>1534</a:t>
            </a:r>
            <a:r>
              <a:rPr lang="ru-RU" dirty="0"/>
              <a:t> году, это осуществила Елена Глинская, бывшая регентшей  малолетнего Ивана IV. </a:t>
            </a:r>
          </a:p>
          <a:p>
            <a:r>
              <a:rPr lang="ru-RU" dirty="0" smtClean="0"/>
              <a:t>С этого времени, русское государство чеканило одну общую для всех серебряную монету, по весу она вдвое превышала новгородскую деньгу, впоследствии получившую название копейки, из-за изображённого на ней всадника  держащего в руке копьё. </a:t>
            </a:r>
          </a:p>
          <a:p>
            <a:r>
              <a:rPr lang="ru-RU" dirty="0" smtClean="0"/>
              <a:t> После присоединения Новгорода к Московской Руси, возникла единая государственная денежная система, заложенная Иваном III и Василием III. </a:t>
            </a:r>
          </a:p>
          <a:p>
            <a:r>
              <a:rPr lang="ru-RU" dirty="0" smtClean="0"/>
              <a:t>В </a:t>
            </a:r>
            <a:r>
              <a:rPr lang="ru-RU" b="1" dirty="0" smtClean="0"/>
              <a:t>1620</a:t>
            </a:r>
            <a:r>
              <a:rPr lang="ru-RU" dirty="0" smtClean="0"/>
              <a:t> году был введён новый чекан, более лёгкой монеты, называемой рублём. Он приравнивался к 10 английским шиллингам.</a:t>
            </a:r>
          </a:p>
        </p:txBody>
      </p:sp>
      <p:pic>
        <p:nvPicPr>
          <p:cNvPr id="4" name="Picture 2" descr="C:\Users\Комната 420\Desktop\Sheljag.jpg"/>
          <p:cNvPicPr>
            <a:picLocks noChangeAspect="1" noChangeArrowheads="1"/>
          </p:cNvPicPr>
          <p:nvPr/>
        </p:nvPicPr>
        <p:blipFill>
          <a:blip r:embed="rId2"/>
          <a:srcRect/>
          <a:stretch>
            <a:fillRect/>
          </a:stretch>
        </p:blipFill>
        <p:spPr bwMode="auto">
          <a:xfrm>
            <a:off x="3747406" y="4786322"/>
            <a:ext cx="3753511" cy="1908392"/>
          </a:xfrm>
          <a:prstGeom prst="rect">
            <a:avLst/>
          </a:prstGeom>
          <a:noFill/>
        </p:spPr>
      </p:pic>
    </p:spTree>
    <p:extLst>
      <p:ext uri="{BB962C8B-B14F-4D97-AF65-F5344CB8AC3E}">
        <p14:creationId xmlns:p14="http://schemas.microsoft.com/office/powerpoint/2010/main" val="2109151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137" y="808263"/>
            <a:ext cx="6482443" cy="734787"/>
          </a:xfrm>
        </p:spPr>
        <p:txBody>
          <a:bodyPr>
            <a:noAutofit/>
          </a:bodyPr>
          <a:lstStyle/>
          <a:p>
            <a:pPr algn="ctr"/>
            <a:r>
              <a:rPr lang="ru-RU" sz="2400" b="1" dirty="0" smtClean="0"/>
              <a:t/>
            </a:r>
            <a:br>
              <a:rPr lang="ru-RU" sz="2400" b="1" dirty="0" smtClean="0"/>
            </a:br>
            <a:r>
              <a:rPr lang="ru-RU" sz="2400" b="1" dirty="0"/>
              <a:t/>
            </a:r>
            <a:br>
              <a:rPr lang="ru-RU" sz="2400" b="1" dirty="0"/>
            </a:br>
            <a:r>
              <a:rPr lang="ru-RU" sz="2400" b="1" dirty="0" smtClean="0">
                <a:latin typeface="+mn-lt"/>
              </a:rPr>
              <a:t>Внедрение </a:t>
            </a:r>
            <a:r>
              <a:rPr lang="ru-RU" sz="2400" b="1" dirty="0" smtClean="0">
                <a:latin typeface="+mn-lt"/>
              </a:rPr>
              <a:t>бумажных денег в Российской империи</a:t>
            </a:r>
            <a:r>
              <a:rPr lang="ru-RU" sz="2800" b="1" dirty="0" smtClean="0">
                <a:latin typeface="+mn-lt"/>
              </a:rPr>
              <a:t/>
            </a:r>
            <a:br>
              <a:rPr lang="ru-RU" sz="2800" b="1" dirty="0" smtClean="0">
                <a:latin typeface="+mn-lt"/>
              </a:rPr>
            </a:br>
            <a:endParaRPr lang="ru-RU" sz="2800" b="1" dirty="0">
              <a:latin typeface="+mn-lt"/>
            </a:endParaRPr>
          </a:p>
        </p:txBody>
      </p:sp>
      <p:sp>
        <p:nvSpPr>
          <p:cNvPr id="3" name="Содержимое 2"/>
          <p:cNvSpPr>
            <a:spLocks noGrp="1"/>
          </p:cNvSpPr>
          <p:nvPr>
            <p:ph idx="1"/>
          </p:nvPr>
        </p:nvSpPr>
        <p:spPr>
          <a:xfrm>
            <a:off x="0" y="1643050"/>
            <a:ext cx="5143504" cy="5214950"/>
          </a:xfrm>
        </p:spPr>
        <p:txBody>
          <a:bodyPr>
            <a:normAutofit/>
          </a:bodyPr>
          <a:lstStyle/>
          <a:p>
            <a:r>
              <a:rPr lang="ru-RU" dirty="0" smtClean="0"/>
              <a:t>Россия долгое время использовала исключительно металлические деньги, но в </a:t>
            </a:r>
            <a:r>
              <a:rPr lang="ru-RU" b="1" dirty="0" smtClean="0"/>
              <a:t>XVIII</a:t>
            </a:r>
            <a:r>
              <a:rPr lang="ru-RU" dirty="0" smtClean="0"/>
              <a:t> веке, империя вела множество войн, требующих неограниченных денежных вливаний.</a:t>
            </a:r>
          </a:p>
          <a:p>
            <a:r>
              <a:rPr lang="ru-RU" dirty="0" smtClean="0"/>
              <a:t> Для этих целей пользовались серебром, но в российской казне его вечно не хватало. Императрица Елизавета, попыталась решить этот вопрос введением в обращение медных монет, но это не помогло насытить казну.  В результате генерал-прокурором Сената Я.П. Шаховским, было предложено введение в обращение бумажных денег, как их тогда называли – </a:t>
            </a:r>
            <a:r>
              <a:rPr lang="ru-RU" i="1" dirty="0" smtClean="0"/>
              <a:t>«</a:t>
            </a:r>
            <a:r>
              <a:rPr lang="ru-RU" i="1" dirty="0" err="1" smtClean="0"/>
              <a:t>цидул</a:t>
            </a:r>
            <a:r>
              <a:rPr lang="ru-RU" i="1" dirty="0" smtClean="0"/>
              <a:t>»</a:t>
            </a:r>
            <a:r>
              <a:rPr lang="ru-RU" dirty="0" smtClean="0"/>
              <a:t>.</a:t>
            </a:r>
            <a:endParaRPr lang="ru-RU" dirty="0"/>
          </a:p>
        </p:txBody>
      </p:sp>
      <p:pic>
        <p:nvPicPr>
          <p:cNvPr id="25602" name="Picture 2" descr="C:\Users\Комната 420\Desktop\82356034_large_elizabeth.jpg"/>
          <p:cNvPicPr>
            <a:picLocks noChangeAspect="1" noChangeArrowheads="1"/>
          </p:cNvPicPr>
          <p:nvPr/>
        </p:nvPicPr>
        <p:blipFill>
          <a:blip r:embed="rId2"/>
          <a:srcRect/>
          <a:stretch>
            <a:fillRect/>
          </a:stretch>
        </p:blipFill>
        <p:spPr bwMode="auto">
          <a:xfrm>
            <a:off x="5133916" y="1643050"/>
            <a:ext cx="4010084" cy="5032402"/>
          </a:xfrm>
          <a:prstGeom prst="rect">
            <a:avLst/>
          </a:prstGeom>
          <a:noFill/>
        </p:spPr>
      </p:pic>
    </p:spTree>
    <p:extLst>
      <p:ext uri="{BB962C8B-B14F-4D97-AF65-F5344CB8AC3E}">
        <p14:creationId xmlns:p14="http://schemas.microsoft.com/office/powerpoint/2010/main" val="38102586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679920"/>
            <a:ext cx="8817429" cy="3693319"/>
          </a:xfrm>
          <a:prstGeom prst="rect">
            <a:avLst/>
          </a:prstGeom>
        </p:spPr>
        <p:txBody>
          <a:bodyPr wrap="square">
            <a:spAutoFit/>
          </a:bodyPr>
          <a:lstStyle/>
          <a:p>
            <a:pPr fontAlgn="base"/>
            <a:endParaRPr lang="ru-RU" dirty="0" smtClean="0"/>
          </a:p>
          <a:p>
            <a:pPr fontAlgn="base"/>
            <a:endParaRPr lang="ru-RU" dirty="0"/>
          </a:p>
          <a:p>
            <a:pPr fontAlgn="base"/>
            <a:r>
              <a:rPr lang="ru-RU" sz="1600" dirty="0" smtClean="0"/>
              <a:t>В</a:t>
            </a:r>
            <a:r>
              <a:rPr lang="ru-RU" sz="1600" dirty="0"/>
              <a:t> </a:t>
            </a:r>
            <a:r>
              <a:rPr lang="ru-RU" sz="1600" b="1" dirty="0"/>
              <a:t>1768</a:t>
            </a:r>
            <a:r>
              <a:rPr lang="ru-RU" sz="1600" dirty="0"/>
              <a:t> году, Екатерине, была подана записка, в которой обосновывалось введение бумажных денег, её автором стал К.Е. </a:t>
            </a:r>
            <a:r>
              <a:rPr lang="ru-RU" sz="1600" dirty="0" err="1"/>
              <a:t>Сиверс</a:t>
            </a:r>
            <a:r>
              <a:rPr lang="ru-RU" sz="1600" dirty="0"/>
              <a:t>.  В результате в декабре этого же года, обнародовали манифест, учреждавший государственные банки, обменивающие ассигнации.  Было решено, что бумажные деньги, не должны в своей массе превышать наличие драгоценных металлов, изначальный капитал банка занимающегося ассигнованием составил миллион рублей медью.</a:t>
            </a:r>
          </a:p>
          <a:p>
            <a:pPr fontAlgn="base"/>
            <a:r>
              <a:rPr lang="ru-RU" sz="1600" dirty="0"/>
              <a:t>Всего Екатериной, было составлено четыре номинала банкнот, это 100; 75; 50;25 рублей. Но вскоре из-за необдуманного переправления гражданами двойки на 25-и рублёвой банкноте на семёрку, правительству пришлось выкупить  все купюры номиналом 75 рублей и вывести их из обращения.  </a:t>
            </a:r>
          </a:p>
          <a:p>
            <a:pPr algn="ctr" fontAlgn="base">
              <a:buNone/>
            </a:pPr>
            <a:r>
              <a:rPr lang="ru-RU" b="1" i="1" dirty="0" smtClean="0"/>
              <a:t>Таким </a:t>
            </a:r>
            <a:r>
              <a:rPr lang="ru-RU" b="1" i="1" dirty="0"/>
              <a:t>образом,  во второй половине XVIII века, по причине непрестанных войн, Россия начала переход на бумажные деньги.</a:t>
            </a:r>
          </a:p>
          <a:p>
            <a:pPr algn="ctr"/>
            <a:endParaRPr lang="ru-RU" b="1" i="1" dirty="0"/>
          </a:p>
        </p:txBody>
      </p:sp>
      <p:pic>
        <p:nvPicPr>
          <p:cNvPr id="3" name="Picture 2" descr="C:\Users\Комната 420\Desktop\file277716.jpg"/>
          <p:cNvPicPr>
            <a:picLocks noChangeAspect="1" noChangeArrowheads="1"/>
          </p:cNvPicPr>
          <p:nvPr/>
        </p:nvPicPr>
        <p:blipFill>
          <a:blip r:embed="rId2"/>
          <a:srcRect/>
          <a:stretch>
            <a:fillRect/>
          </a:stretch>
        </p:blipFill>
        <p:spPr bwMode="auto">
          <a:xfrm>
            <a:off x="1526720" y="4245428"/>
            <a:ext cx="6433055" cy="2565903"/>
          </a:xfrm>
          <a:prstGeom prst="rect">
            <a:avLst/>
          </a:prstGeom>
          <a:noFill/>
        </p:spPr>
      </p:pic>
    </p:spTree>
    <p:extLst>
      <p:ext uri="{BB962C8B-B14F-4D97-AF65-F5344CB8AC3E}">
        <p14:creationId xmlns:p14="http://schemas.microsoft.com/office/powerpoint/2010/main" val="3113156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7200" y="1942439"/>
            <a:ext cx="8058150" cy="1815882"/>
          </a:xfrm>
          <a:prstGeom prst="rect">
            <a:avLst/>
          </a:prstGeom>
        </p:spPr>
        <p:txBody>
          <a:bodyPr wrap="square">
            <a:spAutoFit/>
          </a:bodyPr>
          <a:lstStyle/>
          <a:p>
            <a:pPr>
              <a:lnSpc>
                <a:spcPct val="80000"/>
              </a:lnSpc>
              <a:defRPr/>
            </a:pPr>
            <a:r>
              <a:rPr lang="ru-RU" sz="2000" b="1" dirty="0">
                <a:cs typeface="Times New Roman" pitchFamily="18" charset="0"/>
              </a:rPr>
              <a:t>До конца XIX века денежная система России почти не изменялась. К концу XIX века Россия, как и другие страны, ввела в обращение золотые деньги. Основной денежной единицей считался рубль. Он содержал 17,424 доли чистого золота. Но это был "условный рубль", золотой рублевой монеты не существовало. Чеканились империал, десятирублевая монета и пятирублевая. Из серебра делали рублевую монету, 50, 25, 20, 15, 10 и 5 копеек.</a:t>
            </a:r>
            <a:endParaRPr lang="ru-RU" sz="2000" b="1" dirty="0">
              <a:cs typeface="Times New Roman" pitchFamily="18" charset="0"/>
            </a:endParaRPr>
          </a:p>
        </p:txBody>
      </p:sp>
      <p:sp>
        <p:nvSpPr>
          <p:cNvPr id="3" name="Rectangle 2"/>
          <p:cNvSpPr txBox="1">
            <a:spLocks noChangeArrowheads="1"/>
          </p:cNvSpPr>
          <p:nvPr/>
        </p:nvSpPr>
        <p:spPr>
          <a:xfrm>
            <a:off x="457200" y="979713"/>
            <a:ext cx="7467600" cy="808265"/>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defRPr/>
            </a:pPr>
            <a:r>
              <a:rPr lang="ru-RU" sz="3600" dirty="0" smtClean="0">
                <a:latin typeface="+mn-lt"/>
                <a:cs typeface="Times New Roman" pitchFamily="18" charset="0"/>
              </a:rPr>
              <a:t>Денежная система</a:t>
            </a:r>
            <a:endParaRPr lang="ru-RU" sz="3600" dirty="0">
              <a:latin typeface="+mn-lt"/>
              <a:cs typeface="Times New Roman" pitchFamily="18" charset="0"/>
            </a:endParaRPr>
          </a:p>
        </p:txBody>
      </p:sp>
      <p:sp>
        <p:nvSpPr>
          <p:cNvPr id="5" name="Прямоугольник 4"/>
          <p:cNvSpPr/>
          <p:nvPr/>
        </p:nvSpPr>
        <p:spPr>
          <a:xfrm>
            <a:off x="212273" y="3711165"/>
            <a:ext cx="6066064" cy="1631216"/>
          </a:xfrm>
          <a:prstGeom prst="rect">
            <a:avLst/>
          </a:prstGeom>
        </p:spPr>
        <p:txBody>
          <a:bodyPr wrap="square">
            <a:spAutoFit/>
          </a:bodyPr>
          <a:lstStyle/>
          <a:p>
            <a:r>
              <a:rPr lang="ru-RU" sz="2000" b="1" dirty="0">
                <a:cs typeface="Times New Roman" pitchFamily="18" charset="0"/>
              </a:rPr>
              <a:t>В середине 1917 года появились новые деньги. Это были керенки, сделанные на плохой бумаге, без номеров и подписей, достоинством в 20 и 40 рублей. Их выпускали неразрезанными листами, величиной с газету.</a:t>
            </a:r>
            <a:r>
              <a:rPr lang="ru-RU" sz="2000" dirty="0">
                <a:cs typeface="Times New Roman" pitchFamily="18" charset="0"/>
              </a:rPr>
              <a:t> </a:t>
            </a:r>
            <a:endParaRPr lang="ru-RU" sz="2000" dirty="0"/>
          </a:p>
        </p:txBody>
      </p:sp>
      <p:pic>
        <p:nvPicPr>
          <p:cNvPr id="6" name="Picture 4" descr="Керенки - одна из форм денежного обращения в первые советские год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747657" y="4299385"/>
            <a:ext cx="3159579" cy="2451036"/>
          </a:xfrm>
          <a:prstGeom prst="rect">
            <a:avLst/>
          </a:prstGeom>
          <a:noFill/>
        </p:spPr>
      </p:pic>
    </p:spTree>
    <p:extLst>
      <p:ext uri="{BB962C8B-B14F-4D97-AF65-F5344CB8AC3E}">
        <p14:creationId xmlns:p14="http://schemas.microsoft.com/office/powerpoint/2010/main" val="3113156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500063" y="1214438"/>
            <a:ext cx="7467600" cy="1143000"/>
          </a:xfrm>
          <a:prstGeom prst="rect">
            <a:avLst/>
          </a:prstGeom>
        </p:spPr>
        <p:txBody>
          <a:bodyPr>
            <a:normAutofit fontScale="52500" lnSpcReduction="2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defRPr/>
            </a:pPr>
            <a:r>
              <a:rPr lang="ru-RU" sz="2800" b="1" dirty="0" smtClean="0"/>
              <a:t/>
            </a:r>
            <a:br>
              <a:rPr lang="ru-RU" sz="2800" b="1" dirty="0" smtClean="0"/>
            </a:br>
            <a:r>
              <a:rPr lang="ru-RU" sz="2800" b="1" dirty="0" smtClean="0">
                <a:latin typeface="Times New Roman" pitchFamily="18" charset="0"/>
                <a:cs typeface="Times New Roman" pitchFamily="18" charset="0"/>
              </a:rPr>
              <a:t>        </a:t>
            </a:r>
            <a:r>
              <a:rPr lang="ru-RU" sz="5300" b="1" dirty="0" smtClean="0">
                <a:latin typeface="+mn-lt"/>
                <a:cs typeface="Times New Roman" pitchFamily="18" charset="0"/>
              </a:rPr>
              <a:t>Укрепление денежной системы</a:t>
            </a:r>
          </a:p>
          <a:p>
            <a:pPr>
              <a:defRPr/>
            </a:pPr>
            <a:r>
              <a:rPr lang="ru-RU" sz="2800" b="1" dirty="0" smtClean="0">
                <a:latin typeface="Times New Roman" pitchFamily="18" charset="0"/>
                <a:cs typeface="Times New Roman" pitchFamily="18" charset="0"/>
              </a:rPr>
              <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       </a:t>
            </a:r>
            <a:r>
              <a:rPr lang="ru-RU" sz="3400" b="1" dirty="0" smtClean="0">
                <a:latin typeface="Times New Roman" pitchFamily="18" charset="0"/>
                <a:cs typeface="Times New Roman" pitchFamily="18" charset="0"/>
              </a:rPr>
              <a:t>В 1922 году советское правительство выпустило особые банковские билеты - </a:t>
            </a:r>
            <a:r>
              <a:rPr lang="ru-RU" sz="2800" b="1" dirty="0" smtClean="0">
                <a:latin typeface="Times New Roman" pitchFamily="18" charset="0"/>
                <a:cs typeface="Times New Roman" pitchFamily="18" charset="0"/>
              </a:rPr>
              <a:t>"червонцы</a:t>
            </a:r>
            <a:r>
              <a:rPr lang="ru-RU" sz="4000" b="1" dirty="0" smtClean="0">
                <a:latin typeface="Times New Roman" pitchFamily="18" charset="0"/>
                <a:cs typeface="Times New Roman" pitchFamily="18" charset="0"/>
              </a:rPr>
              <a:t>".</a:t>
            </a:r>
            <a:r>
              <a:rPr lang="ru-RU" sz="4000" dirty="0" smtClean="0">
                <a:latin typeface="Times New Roman" pitchFamily="18" charset="0"/>
                <a:cs typeface="Times New Roman" pitchFamily="18" charset="0"/>
              </a:rPr>
              <a:t> </a:t>
            </a:r>
            <a:endParaRPr lang="ru-RU" sz="4000" dirty="0">
              <a:latin typeface="Times New Roman" pitchFamily="18" charset="0"/>
              <a:cs typeface="Times New Roman" pitchFamily="18" charset="0"/>
            </a:endParaRPr>
          </a:p>
        </p:txBody>
      </p:sp>
      <p:pic>
        <p:nvPicPr>
          <p:cNvPr id="3" name="Picture 4" descr="3 червонца 19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600395" y="2708502"/>
            <a:ext cx="5183016" cy="3486150"/>
          </a:xfrm>
          <a:prstGeom prst="rect">
            <a:avLst/>
          </a:prstGeom>
          <a:noFill/>
        </p:spPr>
      </p:pic>
      <p:pic>
        <p:nvPicPr>
          <p:cNvPr id="4" name="Рисунок 7" descr="296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520" y="3765777"/>
            <a:ext cx="350043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80918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500063" y="1387930"/>
            <a:ext cx="7467600" cy="1796142"/>
          </a:xfrm>
        </p:spPr>
        <p:txBody>
          <a:bodyPr>
            <a:normAutofit fontScale="90000"/>
          </a:bodyPr>
          <a:lstStyle/>
          <a:p>
            <a:pPr eaLnBrk="1" fontAlgn="auto" hangingPunct="1">
              <a:spcAft>
                <a:spcPts val="0"/>
              </a:spcAft>
              <a:defRPr/>
            </a:pPr>
            <a:r>
              <a:rPr lang="ru-RU" sz="2400" b="1" dirty="0"/>
              <a:t/>
            </a:r>
            <a:br>
              <a:rPr lang="ru-RU" sz="2400" b="1" dirty="0"/>
            </a:br>
            <a:r>
              <a:rPr lang="ru-RU" sz="2400" b="1" dirty="0"/>
              <a:t/>
            </a:r>
            <a:br>
              <a:rPr lang="ru-RU" sz="2400" b="1" dirty="0"/>
            </a:br>
            <a:r>
              <a:rPr lang="ru-RU" sz="2400" b="1" dirty="0"/>
              <a:t/>
            </a:r>
            <a:br>
              <a:rPr lang="ru-RU" sz="2400" b="1" dirty="0"/>
            </a:br>
            <a:r>
              <a:rPr lang="ru-RU" sz="2400" b="1" dirty="0"/>
              <a:t/>
            </a:r>
            <a:br>
              <a:rPr lang="ru-RU" sz="2400" b="1" dirty="0"/>
            </a:br>
            <a:r>
              <a:rPr lang="ru-RU" sz="2400" b="1" dirty="0" smtClean="0"/>
              <a:t/>
            </a:r>
            <a:br>
              <a:rPr lang="ru-RU" sz="2400" b="1" dirty="0" smtClean="0"/>
            </a:br>
            <a:r>
              <a:rPr lang="ru-RU" sz="2700" b="1" dirty="0" smtClean="0">
                <a:latin typeface="+mn-lt"/>
              </a:rPr>
              <a:t>Появились </a:t>
            </a:r>
            <a:r>
              <a:rPr lang="ru-RU" sz="2700" b="1" dirty="0">
                <a:latin typeface="+mn-lt"/>
              </a:rPr>
              <a:t>серебряные 50, 20, 15 и 10 копеек. Разменная монета по 5, 3, 2 и 1 копейке делалась из меди. В 1925 году выпустили медную "полушку". Она существовала до 1928 года. В 1931 году серебряные разменные монеты заменили никелевыми. </a:t>
            </a:r>
            <a:br>
              <a:rPr lang="ru-RU" sz="2700" b="1" dirty="0">
                <a:latin typeface="+mn-lt"/>
              </a:rPr>
            </a:br>
            <a:r>
              <a:rPr lang="ru-RU" sz="2700" b="1" dirty="0"/>
              <a:t/>
            </a:r>
            <a:br>
              <a:rPr lang="ru-RU" sz="2700" b="1" dirty="0"/>
            </a:br>
            <a:endParaRPr lang="ru-RU" sz="2700" b="1" dirty="0"/>
          </a:p>
        </p:txBody>
      </p:sp>
      <p:sp>
        <p:nvSpPr>
          <p:cNvPr id="32771" name="Rectangle 3"/>
          <p:cNvSpPr>
            <a:spLocks noGrp="1" noChangeArrowheads="1"/>
          </p:cNvSpPr>
          <p:nvPr>
            <p:ph sz="quarter" idx="1"/>
          </p:nvPr>
        </p:nvSpPr>
        <p:spPr>
          <a:xfrm>
            <a:off x="407194" y="3081337"/>
            <a:ext cx="8075612" cy="3776663"/>
          </a:xfrm>
        </p:spPr>
        <p:txBody>
          <a:bodyPr/>
          <a:lstStyle/>
          <a:p>
            <a:pPr eaLnBrk="1" hangingPunct="1"/>
            <a:endParaRPr lang="ru-RU" dirty="0" smtClean="0"/>
          </a:p>
          <a:p>
            <a:pPr eaLnBrk="1" hangingPunct="1"/>
            <a:r>
              <a:rPr lang="ru-RU" dirty="0" smtClean="0"/>
              <a:t>Медная «полушка»</a:t>
            </a:r>
          </a:p>
        </p:txBody>
      </p:sp>
      <p:pic>
        <p:nvPicPr>
          <p:cNvPr id="32772" name="Picture 5" descr="i?id=1986210-05-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375" y="3857625"/>
            <a:ext cx="5175250" cy="258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77044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996043"/>
            <a:ext cx="6131379" cy="861332"/>
          </a:xfrm>
          <a:prstGeom prst="rect">
            <a:avLst/>
          </a:prstGeom>
        </p:spPr>
        <p:txBody>
          <a:bodyP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defRPr/>
            </a:pPr>
            <a:r>
              <a:rPr lang="ru-RU" sz="2800" b="1" dirty="0" smtClean="0">
                <a:latin typeface="+mn-lt"/>
                <a:cs typeface="Times New Roman" pitchFamily="18" charset="0"/>
              </a:rPr>
              <a:t>Денежная система современной России</a:t>
            </a:r>
            <a:br>
              <a:rPr lang="ru-RU" sz="2800" b="1" dirty="0" smtClean="0">
                <a:latin typeface="+mn-lt"/>
                <a:cs typeface="Times New Roman" pitchFamily="18" charset="0"/>
              </a:rPr>
            </a:br>
            <a:endParaRPr lang="ru-RU" sz="2800" b="1" dirty="0">
              <a:latin typeface="+mn-lt"/>
              <a:cs typeface="Times New Roman" pitchFamily="18" charset="0"/>
            </a:endParaRPr>
          </a:p>
        </p:txBody>
      </p:sp>
      <p:sp>
        <p:nvSpPr>
          <p:cNvPr id="3" name="Rectangle 3"/>
          <p:cNvSpPr txBox="1">
            <a:spLocks noChangeArrowheads="1"/>
          </p:cNvSpPr>
          <p:nvPr/>
        </p:nvSpPr>
        <p:spPr>
          <a:xfrm>
            <a:off x="457200" y="1857375"/>
            <a:ext cx="7467600" cy="4616450"/>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defRPr/>
            </a:pPr>
            <a:r>
              <a:rPr lang="ru-RU" b="1" dirty="0" smtClean="0"/>
              <a:t>      </a:t>
            </a:r>
            <a:r>
              <a:rPr lang="ru-RU" sz="2800" b="1" dirty="0" smtClean="0">
                <a:solidFill>
                  <a:schemeClr val="accent2">
                    <a:lumMod val="75000"/>
                  </a:schemeClr>
                </a:solidFill>
              </a:rPr>
              <a:t> </a:t>
            </a:r>
            <a:r>
              <a:rPr lang="ru-RU" sz="2800" b="1" dirty="0" smtClean="0">
                <a:cs typeface="Times New Roman" pitchFamily="18" charset="0"/>
              </a:rPr>
              <a:t>В 1991-1993 гг. в связи с политическими и инфляционными процессами, распадом СССР и образованием СНГ были заменены отдельные купюры банковских билетов СССР</a:t>
            </a:r>
            <a:r>
              <a:rPr lang="ru-RU" b="1" dirty="0" smtClean="0"/>
              <a:t>.</a:t>
            </a:r>
            <a:r>
              <a:rPr lang="ru-RU" dirty="0" smtClean="0"/>
              <a:t> </a:t>
            </a:r>
            <a:endParaRPr lang="ru-RU" dirty="0"/>
          </a:p>
        </p:txBody>
      </p:sp>
      <p:pic>
        <p:nvPicPr>
          <p:cNvPr id="4" name="Picture 4" descr="500000 рублей 1995 год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5500" y="4120696"/>
            <a:ext cx="5149850" cy="226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8209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428596" y="1526721"/>
            <a:ext cx="8458200" cy="1061358"/>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ru-RU" b="1" dirty="0" smtClean="0"/>
              <a:t>История возникновения денег</a:t>
            </a:r>
            <a:endParaRPr lang="ru-RU" b="1" dirty="0"/>
          </a:p>
        </p:txBody>
      </p:sp>
    </p:spTree>
    <p:extLst>
      <p:ext uri="{BB962C8B-B14F-4D97-AF65-F5344CB8AC3E}">
        <p14:creationId xmlns:p14="http://schemas.microsoft.com/office/powerpoint/2010/main" val="3113156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1643" y="914634"/>
            <a:ext cx="4572000" cy="1569660"/>
          </a:xfrm>
          <a:prstGeom prst="rect">
            <a:avLst/>
          </a:prstGeom>
        </p:spPr>
        <p:txBody>
          <a:bodyPr>
            <a:spAutoFit/>
          </a:bodyPr>
          <a:lstStyle/>
          <a:p>
            <a:r>
              <a:rPr lang="ru-RU" sz="2400" b="1" dirty="0">
                <a:cs typeface="Times New Roman" pitchFamily="18" charset="0"/>
              </a:rPr>
              <a:t>1-го января 1998 в Российской Федерации началась денежная реформа (1000-кратная деноминация рубля).</a:t>
            </a:r>
            <a:r>
              <a:rPr lang="ru-RU" sz="2400" dirty="0">
                <a:cs typeface="Times New Roman" pitchFamily="18" charset="0"/>
              </a:rPr>
              <a:t> </a:t>
            </a:r>
            <a:endParaRPr lang="ru-RU" sz="2400" dirty="0"/>
          </a:p>
        </p:txBody>
      </p:sp>
      <p:sp>
        <p:nvSpPr>
          <p:cNvPr id="3" name="Rectangle 3"/>
          <p:cNvSpPr txBox="1">
            <a:spLocks noChangeArrowheads="1"/>
          </p:cNvSpPr>
          <p:nvPr/>
        </p:nvSpPr>
        <p:spPr>
          <a:xfrm>
            <a:off x="1201511" y="2443473"/>
            <a:ext cx="6904264" cy="4391932"/>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74320" indent="-274320">
              <a:buFontTx/>
              <a:buNone/>
              <a:defRPr/>
            </a:pPr>
            <a:r>
              <a:rPr lang="ru-RU" sz="2400" b="1" dirty="0" smtClean="0">
                <a:cs typeface="Times New Roman" pitchFamily="18" charset="0"/>
              </a:rPr>
              <a:t>В  обращение выпущены монеты образца 1997 года. Достоинством 1, 5, 10, 50 копеек и 1, 2, 5 рублей, 10, 50, 100 и 500 рублей.</a:t>
            </a:r>
            <a:r>
              <a:rPr lang="ru-RU" sz="2400" dirty="0" smtClean="0">
                <a:cs typeface="Times New Roman" pitchFamily="18" charset="0"/>
              </a:rPr>
              <a:t>  </a:t>
            </a:r>
            <a:endParaRPr lang="ru-RU" sz="2400" dirty="0">
              <a:cs typeface="Times New Roman" pitchFamily="18" charset="0"/>
            </a:endParaRPr>
          </a:p>
        </p:txBody>
      </p:sp>
      <p:pic>
        <p:nvPicPr>
          <p:cNvPr id="4" name="Picture 4" descr="1 рубль 2008 год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575" y="3716338"/>
            <a:ext cx="4264025" cy="222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20825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906236"/>
            <a:ext cx="6131379" cy="511402"/>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defRPr/>
            </a:pPr>
            <a:r>
              <a:rPr lang="ru-RU" b="1" dirty="0" smtClean="0">
                <a:latin typeface="Times New Roman" pitchFamily="18" charset="0"/>
                <a:cs typeface="Times New Roman" pitchFamily="18" charset="0"/>
              </a:rPr>
              <a:t>"Выпуск 2001".</a:t>
            </a:r>
            <a:endParaRPr lang="ru-RU" b="1" dirty="0">
              <a:latin typeface="Times New Roman" pitchFamily="18" charset="0"/>
              <a:cs typeface="Times New Roman" pitchFamily="18" charset="0"/>
            </a:endParaRPr>
          </a:p>
        </p:txBody>
      </p:sp>
      <p:sp>
        <p:nvSpPr>
          <p:cNvPr id="3" name="Rectangle 3"/>
          <p:cNvSpPr txBox="1">
            <a:spLocks noChangeArrowheads="1"/>
          </p:cNvSpPr>
          <p:nvPr/>
        </p:nvSpPr>
        <p:spPr>
          <a:xfrm>
            <a:off x="457200" y="1600201"/>
            <a:ext cx="8507186" cy="2824842"/>
          </a:xfrm>
          <a:prstGeom prst="rect">
            <a:avLst/>
          </a:prstGeom>
        </p:spPr>
        <p:txBody>
          <a:bodyPr>
            <a:normAutofit fontScale="775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defRPr/>
            </a:pPr>
            <a:endParaRPr lang="ru-RU" sz="2800" b="1" dirty="0" smtClean="0">
              <a:solidFill>
                <a:schemeClr val="accent2">
                  <a:lumMod val="75000"/>
                </a:schemeClr>
              </a:solidFill>
              <a:latin typeface="Times New Roman" pitchFamily="18" charset="0"/>
              <a:cs typeface="Times New Roman" pitchFamily="18" charset="0"/>
            </a:endParaRPr>
          </a:p>
          <a:p>
            <a:pPr marL="0" indent="0">
              <a:buNone/>
              <a:defRPr/>
            </a:pPr>
            <a:endParaRPr lang="ru-RU" sz="2800" b="1" dirty="0">
              <a:solidFill>
                <a:schemeClr val="accent2">
                  <a:lumMod val="75000"/>
                </a:schemeClr>
              </a:solidFill>
              <a:latin typeface="Times New Roman" pitchFamily="18" charset="0"/>
              <a:cs typeface="Times New Roman" pitchFamily="18" charset="0"/>
            </a:endParaRPr>
          </a:p>
          <a:p>
            <a:pPr marL="0" indent="0">
              <a:buNone/>
              <a:defRPr/>
            </a:pPr>
            <a:r>
              <a:rPr lang="ru-RU" sz="3300" b="1" dirty="0" smtClean="0">
                <a:cs typeface="Times New Roman" pitchFamily="18" charset="0"/>
              </a:rPr>
              <a:t>В 2001-м году в обращение выпущены модифицированные банкноты  достоинством 10, 50, 100, 500 рублей, на банкнотах имеется обозначение: "Выпуск 2001".</a:t>
            </a:r>
          </a:p>
          <a:p>
            <a:pPr marL="0" indent="0">
              <a:buNone/>
              <a:defRPr/>
            </a:pPr>
            <a:r>
              <a:rPr lang="ru-RU" sz="3300" b="1" dirty="0" smtClean="0">
                <a:cs typeface="Times New Roman" pitchFamily="18" charset="0"/>
              </a:rPr>
              <a:t>В 2004 году разработали купюры более высокого наминала.  Ими стали купюры в 1000 и 5000 рублей образца 2004 года.</a:t>
            </a:r>
            <a:endParaRPr lang="ru-RU" sz="3300" b="1" dirty="0">
              <a:cs typeface="Times New Roman" pitchFamily="18" charset="0"/>
            </a:endParaRPr>
          </a:p>
        </p:txBody>
      </p:sp>
    </p:spTree>
    <p:extLst>
      <p:ext uri="{BB962C8B-B14F-4D97-AF65-F5344CB8AC3E}">
        <p14:creationId xmlns:p14="http://schemas.microsoft.com/office/powerpoint/2010/main" val="159695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57150" y="789669"/>
            <a:ext cx="7886700" cy="1325563"/>
          </a:xfrm>
          <a:prstGeom prst="rect">
            <a:avLst/>
          </a:prstGeom>
        </p:spPr>
        <p:txBody>
          <a:bodyP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ru-RU" sz="3600" b="1" smtClean="0"/>
              <a:t>Особенности банкнот России</a:t>
            </a:r>
            <a:endParaRPr lang="ru-RU" sz="3600" b="1" dirty="0"/>
          </a:p>
        </p:txBody>
      </p:sp>
      <p:sp>
        <p:nvSpPr>
          <p:cNvPr id="3" name="Объект 3"/>
          <p:cNvSpPr txBox="1">
            <a:spLocks/>
          </p:cNvSpPr>
          <p:nvPr/>
        </p:nvSpPr>
        <p:spPr>
          <a:xfrm>
            <a:off x="628650" y="1825625"/>
            <a:ext cx="78867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u-RU" sz="2400" b="1" i="0" u="none" strike="noStrike" kern="1200" cap="none" spc="0" normalizeH="0" baseline="0" noProof="0" dirty="0" smtClean="0">
                <a:ln>
                  <a:noFill/>
                </a:ln>
                <a:effectLst/>
                <a:uLnTx/>
                <a:uFillTx/>
                <a:latin typeface="Calibri"/>
                <a:ea typeface="+mn-ea"/>
                <a:cs typeface="+mn-cs"/>
              </a:rPr>
              <a:t>Все банкноты имеют единый стиль и характер композиционного оформления</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ru-RU" sz="2400" b="1" i="0" u="none" strike="noStrike" kern="1200" cap="none" spc="0" normalizeH="0" baseline="0" noProof="0" dirty="0" smtClean="0">
              <a:ln>
                <a:noFill/>
              </a:ln>
              <a:effectLst/>
              <a:uLnTx/>
              <a:uFillTx/>
              <a:latin typeface="Calibri"/>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u-RU" sz="2400" b="1" i="0" u="none" strike="noStrike" kern="1200" cap="none" spc="0" normalizeH="0" baseline="0" noProof="0" dirty="0" smtClean="0">
                <a:ln>
                  <a:noFill/>
                </a:ln>
                <a:effectLst/>
                <a:uLnTx/>
                <a:uFillTx/>
                <a:latin typeface="Calibri"/>
                <a:ea typeface="+mn-ea"/>
                <a:cs typeface="+mn-cs"/>
              </a:rPr>
              <a:t>Тематика оформления и размеры новых банкнот не менялись и сохранили сюжетные изображения достопримечательных мест и памятников России</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u-RU" sz="2400" b="1" i="0" u="none" strike="noStrike" kern="1200" cap="none" spc="0" normalizeH="0" baseline="0" noProof="0" dirty="0" smtClean="0">
                <a:ln>
                  <a:noFill/>
                </a:ln>
                <a:effectLst/>
                <a:uLnTx/>
                <a:uFillTx/>
                <a:latin typeface="Calibri"/>
                <a:ea typeface="+mn-ea"/>
                <a:cs typeface="+mn-cs"/>
              </a:rPr>
              <a:t>Банковские билеты отпечатаны на высококачественной, жесткой, хрустящей бумаге. Такая бумага выдерживает до 2000 перегибов в одном и том же месте. Для каждого номинала применена бумага с индивидуальным цветовым оттенком</a:t>
            </a:r>
            <a:r>
              <a:rPr kumimoji="0" lang="ru-RU" sz="2400" b="0" i="0" u="none" strike="noStrike" kern="1200" cap="none" spc="0" normalizeH="0" baseline="0" noProof="0" dirty="0" smtClean="0">
                <a:ln>
                  <a:noFill/>
                </a:ln>
                <a:effectLst/>
                <a:uLnTx/>
                <a:uFillTx/>
                <a:latin typeface="Calibri"/>
                <a:ea typeface="+mn-ea"/>
                <a:cs typeface="+mn-cs"/>
              </a:rPr>
              <a:t>.</a:t>
            </a:r>
            <a:endParaRPr kumimoji="0" lang="ru-RU" sz="2400" b="0" i="0" u="none" strike="noStrike" kern="1200" cap="none" spc="0" normalizeH="0" baseline="0" noProof="0" dirty="0">
              <a:ln>
                <a:noFill/>
              </a:ln>
              <a:effectLst/>
              <a:uLnTx/>
              <a:uFillTx/>
              <a:latin typeface="Calibri"/>
              <a:ea typeface="+mn-ea"/>
              <a:cs typeface="+mn-cs"/>
            </a:endParaRPr>
          </a:p>
        </p:txBody>
      </p:sp>
    </p:spTree>
    <p:extLst>
      <p:ext uri="{BB962C8B-B14F-4D97-AF65-F5344CB8AC3E}">
        <p14:creationId xmlns:p14="http://schemas.microsoft.com/office/powerpoint/2010/main" val="16566647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3" descr="5R_97_av.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685" y="957263"/>
            <a:ext cx="3810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Рисунок 5" descr="10R_97_av.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845254"/>
            <a:ext cx="381000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Рисунок 7" descr="10R_97_rv.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4682218"/>
            <a:ext cx="3810000"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a:spLocks noChangeArrowheads="1"/>
          </p:cNvSpPr>
          <p:nvPr/>
        </p:nvSpPr>
        <p:spPr bwMode="auto">
          <a:xfrm>
            <a:off x="4357688" y="1412420"/>
            <a:ext cx="413316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u-RU" sz="2400" b="1" dirty="0">
                <a:cs typeface="Times New Roman" pitchFamily="18" charset="0"/>
              </a:rPr>
              <a:t>Памятник</a:t>
            </a:r>
            <a:r>
              <a:rPr lang="ru-RU" sz="2400" dirty="0">
                <a:cs typeface="Times New Roman" pitchFamily="18" charset="0"/>
              </a:rPr>
              <a:t>  «</a:t>
            </a:r>
            <a:r>
              <a:rPr lang="ru-RU" sz="2400" b="1" dirty="0">
                <a:cs typeface="Times New Roman" pitchFamily="18" charset="0"/>
              </a:rPr>
              <a:t>Тысячелетие России»</a:t>
            </a:r>
            <a:r>
              <a:rPr lang="ru-RU" sz="2400" dirty="0">
                <a:cs typeface="Times New Roman" pitchFamily="18" charset="0"/>
              </a:rPr>
              <a:t> </a:t>
            </a:r>
            <a:r>
              <a:rPr lang="ru-RU" sz="2400" b="1" dirty="0">
                <a:cs typeface="Times New Roman" pitchFamily="18" charset="0"/>
              </a:rPr>
              <a:t>на фоне Софийского собора в Новгороде.</a:t>
            </a:r>
            <a:r>
              <a:rPr lang="ru-RU" sz="2400" b="1" dirty="0"/>
              <a:t> </a:t>
            </a:r>
          </a:p>
          <a:p>
            <a:endParaRPr lang="ru-RU" sz="2400" b="1" dirty="0"/>
          </a:p>
          <a:p>
            <a:r>
              <a:rPr lang="ru-RU" sz="2400" b="1" dirty="0">
                <a:cs typeface="Times New Roman" pitchFamily="18" charset="0"/>
              </a:rPr>
              <a:t>Мост через </a:t>
            </a:r>
            <a:r>
              <a:rPr lang="ru-RU" sz="2400" b="1" dirty="0" err="1">
                <a:cs typeface="Times New Roman" pitchFamily="18" charset="0"/>
              </a:rPr>
              <a:t>р.Енисей</a:t>
            </a:r>
            <a:r>
              <a:rPr lang="ru-RU" sz="2400" b="1" dirty="0">
                <a:cs typeface="Times New Roman" pitchFamily="18" charset="0"/>
              </a:rPr>
              <a:t> и часовня в </a:t>
            </a:r>
            <a:r>
              <a:rPr lang="ru-RU" sz="2400" b="1" dirty="0" err="1">
                <a:cs typeface="Times New Roman" pitchFamily="18" charset="0"/>
              </a:rPr>
              <a:t>г.Красноярске</a:t>
            </a:r>
            <a:r>
              <a:rPr lang="ru-RU" sz="2400" b="1" dirty="0">
                <a:cs typeface="Times New Roman" pitchFamily="18" charset="0"/>
              </a:rPr>
              <a:t>.</a:t>
            </a:r>
          </a:p>
          <a:p>
            <a:endParaRPr lang="ru-RU" sz="2400" b="1" dirty="0">
              <a:cs typeface="Times New Roman" pitchFamily="18" charset="0"/>
            </a:endParaRPr>
          </a:p>
          <a:p>
            <a:endParaRPr lang="ru-RU" sz="2400" b="1" dirty="0">
              <a:cs typeface="Times New Roman" pitchFamily="18" charset="0"/>
            </a:endParaRPr>
          </a:p>
          <a:p>
            <a:endParaRPr lang="ru-RU" sz="2400" b="1" dirty="0">
              <a:cs typeface="Times New Roman" pitchFamily="18" charset="0"/>
            </a:endParaRPr>
          </a:p>
          <a:p>
            <a:r>
              <a:rPr lang="ru-RU" sz="2400" b="1" dirty="0">
                <a:cs typeface="Times New Roman" pitchFamily="18" charset="0"/>
              </a:rPr>
              <a:t>Плотина Красноярской ГЭС.</a:t>
            </a:r>
          </a:p>
          <a:p>
            <a:endParaRPr lang="ru-RU" sz="2400" dirty="0">
              <a:solidFill>
                <a:schemeClr val="bg1"/>
              </a:solidFill>
              <a:latin typeface="Times New Roman" pitchFamily="18" charset="0"/>
              <a:cs typeface="Times New Roman" pitchFamily="18" charset="0"/>
            </a:endParaRPr>
          </a:p>
          <a:p>
            <a:endParaRPr lang="ru-RU" sz="240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21747492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6" descr="50R_97_av.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3889" y="987878"/>
            <a:ext cx="4000500"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Рисунок 8" descr="50R_97_rv.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3889" y="3863748"/>
            <a:ext cx="4000500" cy="235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4"/>
          <p:cNvSpPr>
            <a:spLocks noChangeArrowheads="1"/>
          </p:cNvSpPr>
          <p:nvPr/>
        </p:nvSpPr>
        <p:spPr bwMode="auto">
          <a:xfrm>
            <a:off x="4643438" y="571500"/>
            <a:ext cx="4000500" cy="5386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ru-RU" sz="2800" dirty="0" smtClean="0">
              <a:latin typeface="Times New Roman" pitchFamily="18" charset="0"/>
              <a:cs typeface="Times New Roman" pitchFamily="18" charset="0"/>
            </a:endParaRPr>
          </a:p>
          <a:p>
            <a:endParaRPr lang="ru-RU" sz="2800" dirty="0">
              <a:latin typeface="Times New Roman" pitchFamily="18" charset="0"/>
              <a:cs typeface="Times New Roman" pitchFamily="18" charset="0"/>
            </a:endParaRPr>
          </a:p>
          <a:p>
            <a:r>
              <a:rPr lang="ru-RU" sz="2400" b="1" dirty="0" smtClean="0">
                <a:latin typeface="Times New Roman" pitchFamily="18" charset="0"/>
                <a:cs typeface="Times New Roman" pitchFamily="18" charset="0"/>
              </a:rPr>
              <a:t>Скульптура </a:t>
            </a:r>
            <a:r>
              <a:rPr lang="ru-RU" sz="2400" b="1" dirty="0">
                <a:latin typeface="Times New Roman" pitchFamily="18" charset="0"/>
                <a:cs typeface="Times New Roman" pitchFamily="18" charset="0"/>
              </a:rPr>
              <a:t>в основании Ростральной колонны на фоне  Петропавловской крепости. </a:t>
            </a:r>
          </a:p>
          <a:p>
            <a:endParaRPr lang="ru-RU" sz="2400" b="1" dirty="0">
              <a:latin typeface="Times New Roman" pitchFamily="18" charset="0"/>
              <a:cs typeface="Times New Roman" pitchFamily="18" charset="0"/>
            </a:endParaRPr>
          </a:p>
          <a:p>
            <a:endParaRPr lang="ru-RU" sz="2400" b="1" dirty="0">
              <a:latin typeface="Times New Roman" pitchFamily="18" charset="0"/>
              <a:cs typeface="Times New Roman" pitchFamily="18" charset="0"/>
            </a:endParaRPr>
          </a:p>
          <a:p>
            <a:endParaRPr lang="ru-RU" sz="2400" b="1" dirty="0">
              <a:latin typeface="Times New Roman" pitchFamily="18" charset="0"/>
              <a:cs typeface="Times New Roman" pitchFamily="18" charset="0"/>
            </a:endParaRPr>
          </a:p>
          <a:p>
            <a:endParaRPr lang="ru-RU" sz="2400" b="1" dirty="0">
              <a:latin typeface="Times New Roman" pitchFamily="18" charset="0"/>
              <a:cs typeface="Times New Roman" pitchFamily="18" charset="0"/>
            </a:endParaRPr>
          </a:p>
          <a:p>
            <a:r>
              <a:rPr lang="ru-RU" sz="2400" b="1" dirty="0">
                <a:latin typeface="Times New Roman" pitchFamily="18" charset="0"/>
                <a:cs typeface="Times New Roman" pitchFamily="18" charset="0"/>
              </a:rPr>
              <a:t>Здание Биржи и Ростральная колонна в С-Петербурге.</a:t>
            </a:r>
          </a:p>
          <a:p>
            <a:endParaRPr lang="ru-RU" sz="240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9219352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5" descr="100R_97_av.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9537" y="1228726"/>
            <a:ext cx="40005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Рисунок 7" descr="100R_97_rv.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9537" y="3731078"/>
            <a:ext cx="4071937"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9"/>
          <p:cNvSpPr>
            <a:spLocks noChangeArrowheads="1"/>
          </p:cNvSpPr>
          <p:nvPr/>
        </p:nvSpPr>
        <p:spPr bwMode="auto">
          <a:xfrm>
            <a:off x="4795838" y="938213"/>
            <a:ext cx="3786187" cy="486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ru-RU" sz="3600" dirty="0" smtClean="0">
              <a:latin typeface="Times New Roman" pitchFamily="18" charset="0"/>
              <a:cs typeface="Times New Roman" pitchFamily="18" charset="0"/>
            </a:endParaRPr>
          </a:p>
          <a:p>
            <a:r>
              <a:rPr lang="ru-RU" sz="3200" b="1" dirty="0" smtClean="0">
                <a:cs typeface="Times New Roman" pitchFamily="18" charset="0"/>
              </a:rPr>
              <a:t>Квадрига </a:t>
            </a:r>
            <a:r>
              <a:rPr lang="ru-RU" sz="3200" b="1" dirty="0">
                <a:cs typeface="Times New Roman" pitchFamily="18" charset="0"/>
              </a:rPr>
              <a:t>на портике здания Большого театра (г. Москва)  </a:t>
            </a:r>
          </a:p>
          <a:p>
            <a:endParaRPr lang="ru-RU" sz="3200" b="1" dirty="0">
              <a:cs typeface="Times New Roman" pitchFamily="18" charset="0"/>
            </a:endParaRPr>
          </a:p>
          <a:p>
            <a:endParaRPr lang="ru-RU" sz="3200" b="1" dirty="0">
              <a:cs typeface="Times New Roman" pitchFamily="18" charset="0"/>
            </a:endParaRPr>
          </a:p>
          <a:p>
            <a:r>
              <a:rPr lang="ru-RU" sz="3200" b="1" dirty="0">
                <a:cs typeface="Times New Roman" pitchFamily="18" charset="0"/>
              </a:rPr>
              <a:t>Здание Большого театра в Москве.</a:t>
            </a:r>
          </a:p>
          <a:p>
            <a:endParaRPr lang="ru-RU" dirty="0"/>
          </a:p>
        </p:txBody>
      </p:sp>
    </p:spTree>
    <p:extLst>
      <p:ext uri="{BB962C8B-B14F-4D97-AF65-F5344CB8AC3E}">
        <p14:creationId xmlns:p14="http://schemas.microsoft.com/office/powerpoint/2010/main" val="25032876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4" descr="500R_97_av.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6553" y="1677761"/>
            <a:ext cx="40005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Рисунок 6" descr="500R_97_rv.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5115" y="4149499"/>
            <a:ext cx="4071938"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9"/>
          <p:cNvSpPr>
            <a:spLocks noChangeArrowheads="1"/>
          </p:cNvSpPr>
          <p:nvPr/>
        </p:nvSpPr>
        <p:spPr bwMode="auto">
          <a:xfrm>
            <a:off x="4469947" y="1553936"/>
            <a:ext cx="4071937"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ru-RU" sz="3200" b="1" dirty="0">
                <a:cs typeface="Times New Roman" pitchFamily="18" charset="0"/>
              </a:rPr>
              <a:t>Памятник Петру I на фоне парусника в порту Архангельска. </a:t>
            </a:r>
          </a:p>
          <a:p>
            <a:endParaRPr lang="ru-RU" sz="3200" b="1" dirty="0">
              <a:cs typeface="Times New Roman" pitchFamily="18" charset="0"/>
            </a:endParaRPr>
          </a:p>
          <a:p>
            <a:endParaRPr lang="ru-RU" sz="3200" b="1" dirty="0">
              <a:cs typeface="Times New Roman" pitchFamily="18" charset="0"/>
            </a:endParaRPr>
          </a:p>
          <a:p>
            <a:endParaRPr lang="ru-RU" sz="3200" b="1" dirty="0" smtClean="0">
              <a:cs typeface="Times New Roman" pitchFamily="18" charset="0"/>
            </a:endParaRPr>
          </a:p>
          <a:p>
            <a:endParaRPr lang="ru-RU" sz="3200" b="1" dirty="0">
              <a:cs typeface="Times New Roman" pitchFamily="18" charset="0"/>
            </a:endParaRPr>
          </a:p>
          <a:p>
            <a:r>
              <a:rPr lang="ru-RU" sz="3200" b="1" dirty="0" smtClean="0">
                <a:cs typeface="Times New Roman" pitchFamily="18" charset="0"/>
              </a:rPr>
              <a:t>Соловецкий </a:t>
            </a:r>
            <a:r>
              <a:rPr lang="ru-RU" sz="3200" b="1" dirty="0">
                <a:cs typeface="Times New Roman" pitchFamily="18" charset="0"/>
              </a:rPr>
              <a:t>монастырь.</a:t>
            </a:r>
          </a:p>
        </p:txBody>
      </p:sp>
    </p:spTree>
    <p:extLst>
      <p:ext uri="{BB962C8B-B14F-4D97-AF65-F5344CB8AC3E}">
        <p14:creationId xmlns:p14="http://schemas.microsoft.com/office/powerpoint/2010/main" val="33142471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5" descr="1000R_97_av.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013" y="1196068"/>
            <a:ext cx="3786187"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Рисунок 7" descr="1000R_97_rv.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575" y="3755571"/>
            <a:ext cx="38576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9"/>
          <p:cNvSpPr>
            <a:spLocks noChangeArrowheads="1"/>
          </p:cNvSpPr>
          <p:nvPr/>
        </p:nvSpPr>
        <p:spPr bwMode="auto">
          <a:xfrm>
            <a:off x="4498520" y="1273629"/>
            <a:ext cx="4073979"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u-RU" sz="3200" dirty="0">
                <a:latin typeface="Times New Roman" pitchFamily="18" charset="0"/>
                <a:cs typeface="Times New Roman" pitchFamily="18" charset="0"/>
              </a:rPr>
              <a:t>Памятник Ярославу Мудрому, часовня на фоне кремля </a:t>
            </a:r>
            <a:r>
              <a:rPr lang="ru-RU" sz="3200" dirty="0" err="1">
                <a:latin typeface="Times New Roman" pitchFamily="18" charset="0"/>
                <a:cs typeface="Times New Roman" pitchFamily="18" charset="0"/>
              </a:rPr>
              <a:t>г.Ярославля</a:t>
            </a:r>
            <a:r>
              <a:rPr lang="ru-RU" sz="3200" dirty="0">
                <a:latin typeface="Times New Roman" pitchFamily="18" charset="0"/>
                <a:cs typeface="Times New Roman" pitchFamily="18" charset="0"/>
              </a:rPr>
              <a:t>. </a:t>
            </a:r>
          </a:p>
          <a:p>
            <a:endParaRPr lang="ru-RU" sz="3200" dirty="0">
              <a:latin typeface="Times New Roman" pitchFamily="18" charset="0"/>
              <a:cs typeface="Times New Roman" pitchFamily="18" charset="0"/>
            </a:endParaRPr>
          </a:p>
          <a:p>
            <a:r>
              <a:rPr lang="ru-RU" sz="3200" dirty="0">
                <a:latin typeface="Times New Roman" pitchFamily="18" charset="0"/>
                <a:cs typeface="Times New Roman" pitchFamily="18" charset="0"/>
              </a:rPr>
              <a:t>Колокольня и церковь Иоанна Предтечи в </a:t>
            </a:r>
            <a:r>
              <a:rPr lang="ru-RU" sz="3200" dirty="0" err="1">
                <a:latin typeface="Times New Roman" pitchFamily="18" charset="0"/>
                <a:cs typeface="Times New Roman" pitchFamily="18" charset="0"/>
              </a:rPr>
              <a:t>г.Ярославле</a:t>
            </a:r>
            <a:r>
              <a:rPr lang="ru-RU" sz="3200" dirty="0">
                <a:solidFill>
                  <a:schemeClr val="bg1"/>
                </a:solidFill>
                <a:latin typeface="Times New Roman" pitchFamily="18" charset="0"/>
                <a:cs typeface="Times New Roman" pitchFamily="18" charset="0"/>
              </a:rPr>
              <a:t>.</a:t>
            </a:r>
          </a:p>
        </p:txBody>
      </p:sp>
    </p:spTree>
    <p:extLst>
      <p:ext uri="{BB962C8B-B14F-4D97-AF65-F5344CB8AC3E}">
        <p14:creationId xmlns:p14="http://schemas.microsoft.com/office/powerpoint/2010/main" val="30010338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5" descr="5000R_97_av.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013" y="1116467"/>
            <a:ext cx="3929062"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Рисунок 7" descr="5000R_97_rv.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294" y="3639231"/>
            <a:ext cx="4000500"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9"/>
          <p:cNvSpPr>
            <a:spLocks noChangeArrowheads="1"/>
          </p:cNvSpPr>
          <p:nvPr/>
        </p:nvSpPr>
        <p:spPr bwMode="auto">
          <a:xfrm>
            <a:off x="4572000" y="1428750"/>
            <a:ext cx="40005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u-RU" sz="3200" dirty="0">
                <a:latin typeface="Times New Roman" pitchFamily="18" charset="0"/>
                <a:cs typeface="Times New Roman" pitchFamily="18" charset="0"/>
              </a:rPr>
              <a:t>Памятник Н.Н. Муравьеву-Амурскому, набережная в </a:t>
            </a:r>
            <a:r>
              <a:rPr lang="ru-RU" sz="3200" dirty="0" err="1">
                <a:latin typeface="Times New Roman" pitchFamily="18" charset="0"/>
                <a:cs typeface="Times New Roman" pitchFamily="18" charset="0"/>
              </a:rPr>
              <a:t>г.Хабаровске</a:t>
            </a:r>
            <a:r>
              <a:rPr lang="ru-RU" sz="3200" dirty="0">
                <a:latin typeface="Times New Roman" pitchFamily="18" charset="0"/>
                <a:cs typeface="Times New Roman" pitchFamily="18" charset="0"/>
              </a:rPr>
              <a:t>. </a:t>
            </a:r>
          </a:p>
          <a:p>
            <a:endParaRPr lang="ru-RU" sz="3200" dirty="0">
              <a:latin typeface="Times New Roman" pitchFamily="18" charset="0"/>
              <a:cs typeface="Times New Roman" pitchFamily="18" charset="0"/>
            </a:endParaRPr>
          </a:p>
          <a:p>
            <a:endParaRPr lang="ru-RU" sz="3200" dirty="0">
              <a:latin typeface="Times New Roman" pitchFamily="18" charset="0"/>
              <a:cs typeface="Times New Roman" pitchFamily="18" charset="0"/>
            </a:endParaRPr>
          </a:p>
          <a:p>
            <a:r>
              <a:rPr lang="ru-RU" sz="3200" dirty="0">
                <a:latin typeface="Times New Roman" pitchFamily="18" charset="0"/>
                <a:cs typeface="Times New Roman" pitchFamily="18" charset="0"/>
              </a:rPr>
              <a:t>Мост через р. Амур в </a:t>
            </a:r>
            <a:r>
              <a:rPr lang="ru-RU" sz="3200" dirty="0" err="1">
                <a:latin typeface="Times New Roman" pitchFamily="18" charset="0"/>
                <a:cs typeface="Times New Roman" pitchFamily="18" charset="0"/>
              </a:rPr>
              <a:t>г.Хабаровске</a:t>
            </a:r>
            <a:r>
              <a:rPr lang="ru-RU" sz="3200" dirty="0">
                <a:latin typeface="Times New Roman" pitchFamily="18" charset="0"/>
                <a:cs typeface="Times New Roman" pitchFamily="18" charset="0"/>
              </a:rPr>
              <a:t>.</a:t>
            </a:r>
          </a:p>
        </p:txBody>
      </p:sp>
    </p:spTree>
    <p:extLst>
      <p:ext uri="{BB962C8B-B14F-4D97-AF65-F5344CB8AC3E}">
        <p14:creationId xmlns:p14="http://schemas.microsoft.com/office/powerpoint/2010/main" val="5260263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9"/>
          <p:cNvSpPr txBox="1">
            <a:spLocks/>
          </p:cNvSpPr>
          <p:nvPr/>
        </p:nvSpPr>
        <p:spPr>
          <a:xfrm>
            <a:off x="122464" y="914400"/>
            <a:ext cx="6490607" cy="101237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ru-RU" b="1" dirty="0" smtClean="0">
                <a:latin typeface="+mn-lt"/>
              </a:rPr>
              <a:t>Памятник РУБЛЮ</a:t>
            </a:r>
            <a:endParaRPr lang="ru-RU" b="1" dirty="0" smtClean="0">
              <a:latin typeface="+mn-lt"/>
            </a:endParaRPr>
          </a:p>
        </p:txBody>
      </p:sp>
      <p:pic>
        <p:nvPicPr>
          <p:cNvPr id="3" name="Рисунок 5" descr="памятника в томске 1 рублю.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7188" y="2071688"/>
            <a:ext cx="4143375" cy="414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3"/>
          <p:cNvSpPr/>
          <p:nvPr/>
        </p:nvSpPr>
        <p:spPr>
          <a:xfrm>
            <a:off x="403269" y="5334857"/>
            <a:ext cx="2473560" cy="707886"/>
          </a:xfrm>
          <a:prstGeom prst="rect">
            <a:avLst/>
          </a:prstGeom>
          <a:noFill/>
        </p:spPr>
        <p:txBody>
          <a:bodyPr>
            <a:spAutoFit/>
          </a:bodyPr>
          <a:lstStyle/>
          <a:p>
            <a:pPr algn="ctr">
              <a:defRPr/>
            </a:pPr>
            <a:r>
              <a:rPr lang="ru-RU" sz="4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Томск</a:t>
            </a:r>
          </a:p>
        </p:txBody>
      </p:sp>
      <p:pic>
        <p:nvPicPr>
          <p:cNvPr id="5" name="Рисунок 6" descr="славянск - на  кубани.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2928938"/>
            <a:ext cx="3841750" cy="288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Прямоугольник 5"/>
          <p:cNvSpPr/>
          <p:nvPr/>
        </p:nvSpPr>
        <p:spPr>
          <a:xfrm>
            <a:off x="3965825" y="5489785"/>
            <a:ext cx="5749918" cy="658606"/>
          </a:xfrm>
          <a:prstGeom prst="rect">
            <a:avLst/>
          </a:prstGeom>
          <a:noFill/>
        </p:spPr>
        <p:txBody>
          <a:bodyPr wrap="square">
            <a:spAutoFit/>
          </a:bodyPr>
          <a:lstStyle/>
          <a:p>
            <a:pPr algn="ctr">
              <a:defRPr/>
            </a:pPr>
            <a:r>
              <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Славянск-на-Кубани</a:t>
            </a:r>
          </a:p>
        </p:txBody>
      </p:sp>
    </p:spTree>
    <p:extLst>
      <p:ext uri="{BB962C8B-B14F-4D97-AF65-F5344CB8AC3E}">
        <p14:creationId xmlns:p14="http://schemas.microsoft.com/office/powerpoint/2010/main" val="3728510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367393" y="4367552"/>
            <a:ext cx="2706029" cy="1938992"/>
          </a:xfrm>
          <a:prstGeom prst="rect">
            <a:avLst/>
          </a:prstGeom>
          <a:noFill/>
        </p:spPr>
        <p:txBody>
          <a:bodyPr wrap="square">
            <a:spAutoFit/>
          </a:bodyPr>
          <a:lstStyle/>
          <a:p>
            <a:pPr algn="just"/>
            <a:r>
              <a:rPr lang="ru-RU" altLang="ru-RU" sz="2400" b="1" dirty="0" smtClean="0">
                <a:solidFill>
                  <a:srgbClr val="990033"/>
                </a:solidFill>
              </a:rPr>
              <a:t>Бартер- это обмен товара на товар или услугу, без применения денег.</a:t>
            </a:r>
            <a:r>
              <a:rPr lang="ru-RU" altLang="ru-RU" sz="2400" i="1" dirty="0"/>
              <a:t> </a:t>
            </a:r>
            <a:endParaRPr lang="ru-RU" altLang="ru-RU" sz="2400" dirty="0"/>
          </a:p>
        </p:txBody>
      </p:sp>
      <p:sp>
        <p:nvSpPr>
          <p:cNvPr id="2" name="Прямоугольник 1"/>
          <p:cNvSpPr/>
          <p:nvPr/>
        </p:nvSpPr>
        <p:spPr>
          <a:xfrm>
            <a:off x="334736" y="1305342"/>
            <a:ext cx="8588828" cy="2308324"/>
          </a:xfrm>
          <a:prstGeom prst="rect">
            <a:avLst/>
          </a:prstGeom>
        </p:spPr>
        <p:txBody>
          <a:bodyPr wrap="square">
            <a:spAutoFit/>
          </a:bodyPr>
          <a:lstStyle/>
          <a:p>
            <a:r>
              <a:rPr lang="ru-RU" dirty="0"/>
              <a:t>Предпосылками для возникновения денег, явились товарные отношения между людьми, основанные на бартере.  </a:t>
            </a:r>
          </a:p>
          <a:p>
            <a:r>
              <a:rPr lang="ru-RU" dirty="0"/>
              <a:t>На этом этапе, люди начали осознавать все неудобства связанные с  этой системой, это выражалось в отсутствии некоего определённого эквивалента, при помощи которого, можно было бы установить фиксированную стоимость товаров и производить с его помощью расчёт, между покупателем и продавцом. </a:t>
            </a:r>
          </a:p>
          <a:p>
            <a:r>
              <a:rPr lang="ru-RU" dirty="0"/>
              <a:t>В результате, возникла необходимость в создании некоего эталона для оценки всех видов товаров, что привело к возникновению денег.</a:t>
            </a:r>
            <a:endParaRPr lang="ru-RU" dirty="0"/>
          </a:p>
        </p:txBody>
      </p:sp>
      <p:pic>
        <p:nvPicPr>
          <p:cNvPr id="14" name="Picture 2" descr="C:\Users\Комната 420\Desktop\728083910.jpg"/>
          <p:cNvPicPr>
            <a:picLocks noChangeAspect="1" noChangeArrowheads="1"/>
          </p:cNvPicPr>
          <p:nvPr/>
        </p:nvPicPr>
        <p:blipFill>
          <a:blip r:embed="rId3"/>
          <a:srcRect/>
          <a:stretch>
            <a:fillRect/>
          </a:stretch>
        </p:blipFill>
        <p:spPr bwMode="auto">
          <a:xfrm>
            <a:off x="3711938" y="3613666"/>
            <a:ext cx="5211626" cy="2928934"/>
          </a:xfrm>
          <a:prstGeom prst="rect">
            <a:avLst/>
          </a:prstGeom>
          <a:noFill/>
        </p:spPr>
      </p:pic>
      <p:sp>
        <p:nvSpPr>
          <p:cNvPr id="15" name="Заголовок 1"/>
          <p:cNvSpPr txBox="1">
            <a:spLocks/>
          </p:cNvSpPr>
          <p:nvPr/>
        </p:nvSpPr>
        <p:spPr>
          <a:xfrm>
            <a:off x="428596" y="628650"/>
            <a:ext cx="8229600" cy="795316"/>
          </a:xfrm>
          <a:prstGeom prst="rect">
            <a:avLst/>
          </a:prstGeom>
        </p:spPr>
        <p:txBody>
          <a:bodyPr vert="horz" anchor="ctr">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0" i="0" u="none" strike="noStrike" kern="1200" cap="none" spc="0" normalizeH="0" baseline="0" noProof="0" dirty="0" smtClean="0">
                <a:ln>
                  <a:noFill/>
                </a:ln>
                <a:solidFill>
                  <a:srgbClr val="424456"/>
                </a:solidFill>
                <a:effectLst/>
                <a:uLnTx/>
                <a:uFillTx/>
                <a:latin typeface="Trebuchet MS"/>
                <a:ea typeface="+mj-ea"/>
                <a:cs typeface="+mj-cs"/>
              </a:rPr>
              <a:t>Предпосылки</a:t>
            </a:r>
            <a:endParaRPr kumimoji="0" lang="ru-RU" sz="4000" b="0" i="0" u="none" strike="noStrike" kern="1200" cap="none" spc="0" normalizeH="0" baseline="0" noProof="0" dirty="0">
              <a:ln>
                <a:noFill/>
              </a:ln>
              <a:solidFill>
                <a:srgbClr val="424456"/>
              </a:solidFill>
              <a:effectLst/>
              <a:uLnTx/>
              <a:uFillTx/>
              <a:latin typeface="Trebuchet MS"/>
              <a:ea typeface="+mj-ea"/>
              <a:cs typeface="+mj-cs"/>
            </a:endParaRPr>
          </a:p>
        </p:txBody>
      </p:sp>
    </p:spTree>
    <p:extLst>
      <p:ext uri="{BB962C8B-B14F-4D97-AF65-F5344CB8AC3E}">
        <p14:creationId xmlns:p14="http://schemas.microsoft.com/office/powerpoint/2010/main" val="9157543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1" y="930729"/>
            <a:ext cx="6572250" cy="824592"/>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ru-RU" sz="3200" b="1" dirty="0" smtClean="0">
                <a:latin typeface="Times New Roman" pitchFamily="18" charset="0"/>
                <a:cs typeface="Times New Roman" pitchFamily="18" charset="0"/>
              </a:rPr>
              <a:t>Интересные факты о деньгах</a:t>
            </a:r>
            <a:endParaRPr lang="ru-RU" sz="3200" b="1" dirty="0" smtClean="0">
              <a:latin typeface="Times New Roman" pitchFamily="18" charset="0"/>
              <a:cs typeface="Times New Roman" pitchFamily="18" charset="0"/>
            </a:endParaRPr>
          </a:p>
        </p:txBody>
      </p:sp>
      <p:pic>
        <p:nvPicPr>
          <p:cNvPr id="3" name="Рисунок 3" descr="i (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6170" y="1343025"/>
            <a:ext cx="275907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Рисунок 5" descr="i (6).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563" y="3391581"/>
            <a:ext cx="14097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Рисунок 7" descr="i (7).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69572" y="3348719"/>
            <a:ext cx="150018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Рисунок 8" descr="i (8).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4950" y="4908777"/>
            <a:ext cx="2794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2647" y="1755320"/>
            <a:ext cx="4429976" cy="4342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28531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130630" y="930729"/>
            <a:ext cx="6457950" cy="906235"/>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ru-RU" sz="3200" b="1" smtClean="0">
                <a:latin typeface="Times New Roman" pitchFamily="18" charset="0"/>
                <a:cs typeface="Times New Roman" pitchFamily="18" charset="0"/>
              </a:rPr>
              <a:t>Интересные факты о деньгах</a:t>
            </a:r>
            <a:endParaRPr lang="ru-RU" sz="3200" b="1" dirty="0" smtClean="0">
              <a:latin typeface="Times New Roman" pitchFamily="18" charset="0"/>
              <a:cs typeface="Times New Roman" pitchFamily="18" charset="0"/>
            </a:endParaRPr>
          </a:p>
        </p:txBody>
      </p:sp>
      <p:pic>
        <p:nvPicPr>
          <p:cNvPr id="3" name="Рисунок 10" descr="salt-money.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3528" y="1589995"/>
            <a:ext cx="2714625"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9"/>
          <p:cNvSpPr>
            <a:spLocks noChangeArrowheads="1"/>
          </p:cNvSpPr>
          <p:nvPr/>
        </p:nvSpPr>
        <p:spPr bwMode="auto">
          <a:xfrm>
            <a:off x="3786188" y="1071563"/>
            <a:ext cx="485775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ru-RU" sz="2000" dirty="0">
                <a:solidFill>
                  <a:schemeClr val="bg1"/>
                </a:solidFill>
                <a:latin typeface="Century" pitchFamily="18" charset="0"/>
                <a:cs typeface="Times New Roman" pitchFamily="18" charset="0"/>
              </a:rPr>
              <a:t>В период инфляции в начале 20-х годов XX века в Германии выпускались </a:t>
            </a:r>
            <a:r>
              <a:rPr lang="ru-RU" sz="2000" b="1" dirty="0">
                <a:solidFill>
                  <a:schemeClr val="bg1"/>
                </a:solidFill>
                <a:latin typeface="Century" pitchFamily="18" charset="0"/>
                <a:cs typeface="Times New Roman" pitchFamily="18" charset="0"/>
              </a:rPr>
              <a:t>монеты из фарфора</a:t>
            </a:r>
            <a:r>
              <a:rPr lang="ru-RU" sz="2000" dirty="0">
                <a:solidFill>
                  <a:schemeClr val="bg1"/>
                </a:solidFill>
                <a:latin typeface="Century" pitchFamily="18" charset="0"/>
                <a:cs typeface="Times New Roman" pitchFamily="18" charset="0"/>
              </a:rPr>
              <a:t>, которые однако, имели очень малый период обращения.</a:t>
            </a:r>
          </a:p>
          <a:p>
            <a:r>
              <a:rPr lang="ru-RU" sz="2000" dirty="0">
                <a:solidFill>
                  <a:schemeClr val="bg1"/>
                </a:solidFill>
                <a:latin typeface="Century" pitchFamily="18" charset="0"/>
                <a:cs typeface="Times New Roman" pitchFamily="18" charset="0"/>
              </a:rPr>
              <a:t> </a:t>
            </a:r>
            <a:r>
              <a:rPr lang="ru-RU" sz="2000" b="1" dirty="0">
                <a:solidFill>
                  <a:schemeClr val="bg1"/>
                </a:solidFill>
                <a:latin typeface="Century" pitchFamily="18" charset="0"/>
                <a:cs typeface="Times New Roman" pitchFamily="18" charset="0"/>
              </a:rPr>
              <a:t>  </a:t>
            </a:r>
          </a:p>
          <a:p>
            <a:r>
              <a:rPr lang="ru-RU" sz="2000" b="1" dirty="0">
                <a:solidFill>
                  <a:schemeClr val="bg1"/>
                </a:solidFill>
                <a:latin typeface="Century" pitchFamily="18" charset="0"/>
                <a:cs typeface="Times New Roman" pitchFamily="18" charset="0"/>
              </a:rPr>
              <a:t>Монеты</a:t>
            </a:r>
            <a:r>
              <a:rPr lang="ru-RU" sz="2000" dirty="0">
                <a:solidFill>
                  <a:schemeClr val="bg1"/>
                </a:solidFill>
                <a:latin typeface="Century" pitchFamily="18" charset="0"/>
                <a:cs typeface="Times New Roman" pitchFamily="18" charset="0"/>
              </a:rPr>
              <a:t> </a:t>
            </a:r>
            <a:r>
              <a:rPr lang="ru-RU" sz="2000" b="1" dirty="0">
                <a:solidFill>
                  <a:schemeClr val="bg1"/>
                </a:solidFill>
                <a:latin typeface="Century" pitchFamily="18" charset="0"/>
                <a:cs typeface="Times New Roman" pitchFamily="18" charset="0"/>
              </a:rPr>
              <a:t>из</a:t>
            </a:r>
            <a:r>
              <a:rPr lang="ru-RU" sz="2000" dirty="0">
                <a:solidFill>
                  <a:schemeClr val="bg1"/>
                </a:solidFill>
                <a:latin typeface="Century" pitchFamily="18" charset="0"/>
                <a:cs typeface="Times New Roman" pitchFamily="18" charset="0"/>
              </a:rPr>
              <a:t> </a:t>
            </a:r>
            <a:r>
              <a:rPr lang="ru-RU" sz="2000" b="1" dirty="0">
                <a:solidFill>
                  <a:schemeClr val="bg1"/>
                </a:solidFill>
                <a:latin typeface="Century" pitchFamily="18" charset="0"/>
                <a:cs typeface="Times New Roman" pitchFamily="18" charset="0"/>
              </a:rPr>
              <a:t>фарфора</a:t>
            </a:r>
            <a:r>
              <a:rPr lang="ru-RU" sz="2000" dirty="0">
                <a:solidFill>
                  <a:schemeClr val="bg1"/>
                </a:solidFill>
                <a:latin typeface="Century" pitchFamily="18" charset="0"/>
                <a:cs typeface="Times New Roman" pitchFamily="18" charset="0"/>
              </a:rPr>
              <a:t> использовались в Таиланде в начале 18-го столетия. </a:t>
            </a:r>
          </a:p>
          <a:p>
            <a:endParaRPr lang="ru-RU" sz="2000" dirty="0">
              <a:solidFill>
                <a:schemeClr val="bg1"/>
              </a:solidFill>
              <a:latin typeface="Century" pitchFamily="18" charset="0"/>
              <a:cs typeface="Times New Roman" pitchFamily="18" charset="0"/>
            </a:endParaRPr>
          </a:p>
          <a:p>
            <a:r>
              <a:rPr lang="ru-RU" sz="2000" dirty="0">
                <a:solidFill>
                  <a:schemeClr val="bg1"/>
                </a:solidFill>
                <a:latin typeface="Century" pitchFamily="18" charset="0"/>
                <a:cs typeface="Times New Roman" pitchFamily="18" charset="0"/>
              </a:rPr>
              <a:t>В XIII веке в Тибете имели широкое хождение соляные деньги - разновидность «натуральных денег», представлявшая собой палочки или кусочки соли со специальным штемпелем, который гарантировал качество и вес соли. </a:t>
            </a:r>
            <a:endParaRPr lang="ru-RU" sz="2000" dirty="0">
              <a:solidFill>
                <a:schemeClr val="bg1"/>
              </a:solidFill>
              <a:latin typeface="Century" pitchFamily="18"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0147" y="1487035"/>
            <a:ext cx="5054600" cy="510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57422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0" y="963386"/>
            <a:ext cx="8229600" cy="57150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ru-RU" sz="3600" b="1" dirty="0" smtClean="0">
                <a:latin typeface="+mn-lt"/>
                <a:cs typeface="Times New Roman" pitchFamily="18" charset="0"/>
              </a:rPr>
              <a:t>Интересные факты о деньгах</a:t>
            </a:r>
            <a:endParaRPr lang="ru-RU" sz="3600" b="1" dirty="0" smtClean="0">
              <a:latin typeface="+mn-lt"/>
              <a:cs typeface="Times New Roman" pitchFamily="18" charset="0"/>
            </a:endParaRPr>
          </a:p>
        </p:txBody>
      </p:sp>
      <p:pic>
        <p:nvPicPr>
          <p:cNvPr id="3" name="Picture 8" descr="http://interesting-things.ru/wordpress/wp-content/uploads/2011/12/356345etwyrtgsr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053" y="1473653"/>
            <a:ext cx="29083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Рисунок 9" descr="i (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7701" y="3820885"/>
            <a:ext cx="296227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415" y="5325156"/>
            <a:ext cx="2928938"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72998" y="1400174"/>
            <a:ext cx="5058682" cy="528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75127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28575" y="939800"/>
            <a:ext cx="8229600" cy="511175"/>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ru-RU" sz="3200" b="1" dirty="0" smtClean="0">
                <a:latin typeface="Times New Roman" pitchFamily="18" charset="0"/>
                <a:cs typeface="Times New Roman" pitchFamily="18" charset="0"/>
              </a:rPr>
              <a:t>Интересные факты о деньгах</a:t>
            </a:r>
            <a:endParaRPr lang="ru-RU" sz="3200" b="1" dirty="0" smtClean="0">
              <a:latin typeface="Times New Roman" pitchFamily="18" charset="0"/>
              <a:cs typeface="Times New Roman" pitchFamily="18" charset="0"/>
            </a:endParaRPr>
          </a:p>
        </p:txBody>
      </p:sp>
      <p:pic>
        <p:nvPicPr>
          <p:cNvPr id="3" name="Рисунок 3" descr="dinersclub.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1946" y="1880280"/>
            <a:ext cx="3175000" cy="205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Рисунок 5" descr="i (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3696" y="3939267"/>
            <a:ext cx="3143250" cy="189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4008664" y="1880280"/>
            <a:ext cx="3755572" cy="4093428"/>
          </a:xfrm>
          <a:prstGeom prst="rect">
            <a:avLst/>
          </a:prstGeom>
        </p:spPr>
        <p:txBody>
          <a:bodyPr wrap="square">
            <a:spAutoFit/>
          </a:bodyPr>
          <a:lstStyle/>
          <a:p>
            <a:r>
              <a:rPr lang="ru-RU" sz="2000" b="1" dirty="0" err="1"/>
              <a:t>Френк</a:t>
            </a:r>
            <a:r>
              <a:rPr lang="ru-RU" sz="2000" b="1" dirty="0"/>
              <a:t> Х. </a:t>
            </a:r>
            <a:r>
              <a:rPr lang="ru-RU" sz="2000" b="1" dirty="0" err="1"/>
              <a:t>Макнамара</a:t>
            </a:r>
            <a:r>
              <a:rPr lang="ru-RU" sz="2000" b="1" dirty="0"/>
              <a:t> стал изобретателем кредитной карты после того как у него не оказалось достаточно средств после ужина с друзьями. Так появился </a:t>
            </a:r>
            <a:r>
              <a:rPr lang="ru-RU" sz="2000" b="1" dirty="0" err="1"/>
              <a:t>Diners</a:t>
            </a:r>
            <a:r>
              <a:rPr lang="ru-RU" sz="2000" b="1" dirty="0"/>
              <a:t> </a:t>
            </a:r>
            <a:r>
              <a:rPr lang="ru-RU" sz="2000" b="1" dirty="0" err="1"/>
              <a:t>Club</a:t>
            </a:r>
            <a:r>
              <a:rPr lang="ru-RU" sz="2000" b="1" dirty="0"/>
              <a:t>.</a:t>
            </a:r>
          </a:p>
          <a:p>
            <a:endParaRPr lang="ru-RU" sz="2000" b="1" dirty="0"/>
          </a:p>
          <a:p>
            <a:endParaRPr lang="ru-RU" sz="2000" b="1" dirty="0"/>
          </a:p>
          <a:p>
            <a:endParaRPr lang="ru-RU" sz="2000" b="1" dirty="0"/>
          </a:p>
          <a:p>
            <a:r>
              <a:rPr lang="ru-RU" sz="2000" b="1" dirty="0"/>
              <a:t>Первым правителем приказавшим чеканить свою персону на монетах был Александр Македонский. </a:t>
            </a:r>
          </a:p>
        </p:txBody>
      </p:sp>
    </p:spTree>
    <p:extLst>
      <p:ext uri="{BB962C8B-B14F-4D97-AF65-F5344CB8AC3E}">
        <p14:creationId xmlns:p14="http://schemas.microsoft.com/office/powerpoint/2010/main" val="41703127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0" y="939800"/>
            <a:ext cx="8229600" cy="511175"/>
          </a:xfrm>
          <a:prstGeom prst="rect">
            <a:avLst/>
          </a:prstGeom>
        </p:spPr>
        <p:txBody>
          <a:bodyPr>
            <a:normAutofit fontScale="9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defRPr/>
            </a:pPr>
            <a:r>
              <a:rPr lang="ru-RU" sz="2800" b="1" dirty="0" smtClean="0">
                <a:latin typeface="Times New Roman" pitchFamily="18" charset="0"/>
                <a:cs typeface="Times New Roman" pitchFamily="18" charset="0"/>
              </a:rPr>
              <a:t>Интересные факты о деньгах</a:t>
            </a:r>
            <a:endParaRPr lang="ru-RU" sz="2800" b="1" dirty="0" smtClean="0">
              <a:latin typeface="Times New Roman" pitchFamily="18" charset="0"/>
              <a:cs typeface="Times New Roman" pitchFamily="18" charset="0"/>
            </a:endParaRPr>
          </a:p>
        </p:txBody>
      </p:sp>
      <p:pic>
        <p:nvPicPr>
          <p:cNvPr id="3" name="Рисунок 5" descr="72_k_20_a.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9198" y="1358899"/>
            <a:ext cx="3071813" cy="153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Рисунок 6" descr="yap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0636" y="2986088"/>
            <a:ext cx="3000375"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Рисунок 7" descr="i (9).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0635" y="5029200"/>
            <a:ext cx="2928937"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Прямоугольник 6"/>
          <p:cNvSpPr/>
          <p:nvPr/>
        </p:nvSpPr>
        <p:spPr>
          <a:xfrm>
            <a:off x="3314701" y="1358899"/>
            <a:ext cx="4539342" cy="5478423"/>
          </a:xfrm>
          <a:prstGeom prst="rect">
            <a:avLst/>
          </a:prstGeom>
        </p:spPr>
        <p:txBody>
          <a:bodyPr wrap="square">
            <a:spAutoFit/>
          </a:bodyPr>
          <a:lstStyle/>
          <a:p>
            <a:pPr marL="0" marR="0" lvl="0" indent="0" algn="just" defTabSz="914400" eaLnBrk="1" fontAlgn="base" latinLnBrk="0" hangingPunct="1">
              <a:lnSpc>
                <a:spcPct val="100000"/>
              </a:lnSpc>
              <a:spcBef>
                <a:spcPct val="0"/>
              </a:spcBef>
              <a:spcAft>
                <a:spcPct val="0"/>
              </a:spcAft>
              <a:buClrTx/>
              <a:buSzTx/>
              <a:buFontTx/>
              <a:buNone/>
              <a:tabLst/>
              <a:defRPr/>
            </a:pPr>
            <a:r>
              <a:rPr kumimoji="0" lang="ru-RU" sz="1400" b="1" i="0" u="none" strike="noStrike" kern="0" cap="none" spc="0" normalizeH="0" baseline="0" noProof="0" dirty="0" smtClean="0">
                <a:ln>
                  <a:noFill/>
                </a:ln>
                <a:solidFill>
                  <a:prstClr val="black"/>
                </a:solidFill>
                <a:effectLst/>
                <a:uLnTx/>
                <a:uFillTx/>
                <a:cs typeface="Times New Roman" pitchFamily="18" charset="0"/>
              </a:rPr>
              <a:t>Денежная единица Ботсваны (Африка) — пула — переводится как «дождь». Также слово пула является приветствием на одном из языков этой засушливой страны. </a:t>
            </a: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ru-RU" sz="1400" b="1" i="0" u="none" strike="noStrike" kern="0" cap="none" spc="0" normalizeH="0" baseline="0" noProof="0" dirty="0" smtClean="0">
              <a:ln>
                <a:noFill/>
              </a:ln>
              <a:solidFill>
                <a:prstClr val="black"/>
              </a:solidFill>
              <a:effectLst/>
              <a:uLnTx/>
              <a:uFillTx/>
              <a:cs typeface="Times New Roman" pitchFamily="18" charset="0"/>
            </a:endParaRP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ru-RU" sz="1400" b="1" i="0" u="none" strike="noStrike" kern="0" cap="none" spc="0" normalizeH="0" baseline="0" noProof="0" dirty="0" smtClean="0">
              <a:ln>
                <a:noFill/>
              </a:ln>
              <a:solidFill>
                <a:prstClr val="black"/>
              </a:solidFill>
              <a:effectLst/>
              <a:uLnTx/>
              <a:uFillTx/>
              <a:cs typeface="Times New Roman" pitchFamily="18" charset="0"/>
            </a:endParaRP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ru-RU" sz="1400" b="1" i="0" u="none" strike="noStrike" kern="0" cap="none" spc="0" normalizeH="0" baseline="0" noProof="0" dirty="0" smtClean="0">
              <a:ln>
                <a:noFill/>
              </a:ln>
              <a:solidFill>
                <a:prstClr val="black"/>
              </a:solidFill>
              <a:effectLst/>
              <a:uLnTx/>
              <a:uFillTx/>
              <a:cs typeface="Times New Roman" pitchFamily="18" charset="0"/>
            </a:endParaRPr>
          </a:p>
          <a:p>
            <a:pPr marL="0" marR="0" lvl="0" indent="0" algn="just" defTabSz="914400" eaLnBrk="1" fontAlgn="base" latinLnBrk="0" hangingPunct="1">
              <a:lnSpc>
                <a:spcPct val="100000"/>
              </a:lnSpc>
              <a:spcBef>
                <a:spcPct val="0"/>
              </a:spcBef>
              <a:spcAft>
                <a:spcPct val="0"/>
              </a:spcAft>
              <a:buClrTx/>
              <a:buSzTx/>
              <a:buFontTx/>
              <a:buNone/>
              <a:tabLst/>
              <a:defRPr/>
            </a:pPr>
            <a:r>
              <a:rPr kumimoji="0" lang="ru-RU" sz="1400" b="1" i="0" u="none" strike="noStrike" kern="0" cap="none" spc="0" normalizeH="0" baseline="0" noProof="0" dirty="0" smtClean="0">
                <a:ln>
                  <a:noFill/>
                </a:ln>
                <a:solidFill>
                  <a:prstClr val="black"/>
                </a:solidFill>
                <a:effectLst/>
                <a:uLnTx/>
                <a:uFillTx/>
                <a:cs typeface="Times New Roman" pitchFamily="18" charset="0"/>
              </a:rPr>
              <a:t>На островах </a:t>
            </a:r>
            <a:r>
              <a:rPr kumimoji="0" lang="ru-RU" sz="1400" b="1" i="0" u="none" strike="noStrike" kern="0" cap="none" spc="0" normalizeH="0" baseline="0" noProof="0" dirty="0" err="1" smtClean="0">
                <a:ln>
                  <a:noFill/>
                </a:ln>
                <a:solidFill>
                  <a:prstClr val="black"/>
                </a:solidFill>
                <a:effectLst/>
                <a:uLnTx/>
                <a:uFillTx/>
                <a:cs typeface="Times New Roman" pitchFamily="18" charset="0"/>
              </a:rPr>
              <a:t>Яп</a:t>
            </a:r>
            <a:r>
              <a:rPr kumimoji="0" lang="ru-RU" sz="1400" b="1" i="0" u="none" strike="noStrike" kern="0" cap="none" spc="0" normalizeH="0" baseline="0" noProof="0" dirty="0" smtClean="0">
                <a:ln>
                  <a:noFill/>
                </a:ln>
                <a:solidFill>
                  <a:prstClr val="black"/>
                </a:solidFill>
                <a:effectLst/>
                <a:uLnTx/>
                <a:uFillTx/>
                <a:cs typeface="Times New Roman" pitchFamily="18" charset="0"/>
              </a:rPr>
              <a:t> в Тихом океане долгое время функцию денег выполняли огромные каменные монеты с дыркой в центре — «</a:t>
            </a:r>
            <a:r>
              <a:rPr kumimoji="0" lang="ru-RU" sz="1400" b="1" i="0" u="none" strike="noStrike" kern="0" cap="none" spc="0" normalizeH="0" baseline="0" noProof="0" dirty="0" err="1" smtClean="0">
                <a:ln>
                  <a:noFill/>
                </a:ln>
                <a:solidFill>
                  <a:prstClr val="black"/>
                </a:solidFill>
                <a:effectLst/>
                <a:uLnTx/>
                <a:uFillTx/>
                <a:cs typeface="Times New Roman" pitchFamily="18" charset="0"/>
              </a:rPr>
              <a:t>раи</a:t>
            </a:r>
            <a:r>
              <a:rPr kumimoji="0" lang="ru-RU" sz="1400" b="1" i="0" u="none" strike="noStrike" kern="0" cap="none" spc="0" normalizeH="0" baseline="0" noProof="0" dirty="0" smtClean="0">
                <a:ln>
                  <a:noFill/>
                </a:ln>
                <a:solidFill>
                  <a:prstClr val="black"/>
                </a:solidFill>
                <a:effectLst/>
                <a:uLnTx/>
                <a:uFillTx/>
                <a:cs typeface="Times New Roman" pitchFamily="18" charset="0"/>
              </a:rPr>
              <a:t>». Самые большие камни достигали 3 метров в диаметре и весили 4 тонны, поэтому при покупке их зачастую не перемещали с места на место, а просто писали на них имя нового владельца. Сегодня эти камни сохраняют своё символическое значение для местных жителей как атрибуты богатства.</a:t>
            </a:r>
            <a:r>
              <a:rPr kumimoji="0" lang="ru-RU" sz="1400" b="1" i="0" u="none" strike="noStrike" kern="0" cap="none" spc="0" normalizeH="0" baseline="0" noProof="0" dirty="0" smtClean="0">
                <a:ln>
                  <a:noFill/>
                </a:ln>
                <a:solidFill>
                  <a:prstClr val="white"/>
                </a:solidFill>
                <a:effectLst/>
                <a:uLnTx/>
                <a:uFillTx/>
                <a:cs typeface="Times New Roman" pitchFamily="18" charset="0"/>
              </a:rPr>
              <a:t> </a:t>
            </a: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ru-RU" sz="1400" b="1" i="0" u="none" strike="noStrike" kern="0" cap="none" spc="0" normalizeH="0" baseline="0" noProof="0" dirty="0" smtClean="0">
              <a:ln>
                <a:noFill/>
              </a:ln>
              <a:solidFill>
                <a:prstClr val="white"/>
              </a:solidFill>
              <a:effectLst/>
              <a:uLnTx/>
              <a:uFillTx/>
              <a:cs typeface="Times New Roman" pitchFamily="18" charset="0"/>
            </a:endParaRPr>
          </a:p>
          <a:p>
            <a:pPr marL="0" marR="0" lvl="0" indent="0" algn="just" defTabSz="914400" eaLnBrk="1" fontAlgn="base" latinLnBrk="0" hangingPunct="1">
              <a:lnSpc>
                <a:spcPct val="100000"/>
              </a:lnSpc>
              <a:spcBef>
                <a:spcPct val="0"/>
              </a:spcBef>
              <a:spcAft>
                <a:spcPct val="0"/>
              </a:spcAft>
              <a:buClrTx/>
              <a:buSzTx/>
              <a:buFontTx/>
              <a:buNone/>
              <a:tabLst/>
              <a:defRPr/>
            </a:pPr>
            <a:endParaRPr kumimoji="0" lang="ru-RU" sz="1400" b="1" i="0" u="none" strike="noStrike" kern="0" cap="none" spc="0" normalizeH="0" baseline="0" noProof="0" dirty="0" smtClean="0">
              <a:ln>
                <a:noFill/>
              </a:ln>
              <a:solidFill>
                <a:prstClr val="black"/>
              </a:solidFill>
              <a:effectLst/>
              <a:uLnTx/>
              <a:uFillTx/>
              <a:cs typeface="Times New Roman" pitchFamily="18" charset="0"/>
            </a:endParaRPr>
          </a:p>
          <a:p>
            <a:pPr marL="0" marR="0" lvl="0" indent="0" algn="just" defTabSz="914400" eaLnBrk="1" fontAlgn="base" latinLnBrk="0" hangingPunct="1">
              <a:lnSpc>
                <a:spcPct val="100000"/>
              </a:lnSpc>
              <a:spcBef>
                <a:spcPct val="0"/>
              </a:spcBef>
              <a:spcAft>
                <a:spcPct val="0"/>
              </a:spcAft>
              <a:buClrTx/>
              <a:buSzTx/>
              <a:buFontTx/>
              <a:buNone/>
              <a:tabLst/>
              <a:defRPr/>
            </a:pPr>
            <a:endParaRPr lang="ru-RU" sz="1400" b="1" kern="0" dirty="0">
              <a:solidFill>
                <a:prstClr val="black"/>
              </a:solidFill>
              <a:cs typeface="Times New Roman" pitchFamily="18" charset="0"/>
            </a:endParaRPr>
          </a:p>
          <a:p>
            <a:pPr marL="0" marR="0" lvl="0" indent="0" algn="just" defTabSz="914400" eaLnBrk="1" fontAlgn="base" latinLnBrk="0" hangingPunct="1">
              <a:lnSpc>
                <a:spcPct val="100000"/>
              </a:lnSpc>
              <a:spcBef>
                <a:spcPct val="0"/>
              </a:spcBef>
              <a:spcAft>
                <a:spcPct val="0"/>
              </a:spcAft>
              <a:buClrTx/>
              <a:buSzTx/>
              <a:buFontTx/>
              <a:buNone/>
              <a:tabLst/>
              <a:defRPr/>
            </a:pPr>
            <a:r>
              <a:rPr kumimoji="0" lang="ru-RU" sz="1400" b="1" i="0" u="none" strike="noStrike" kern="0" cap="none" spc="0" normalizeH="0" baseline="0" noProof="0" dirty="0" smtClean="0">
                <a:ln>
                  <a:noFill/>
                </a:ln>
                <a:solidFill>
                  <a:prstClr val="black"/>
                </a:solidFill>
                <a:effectLst/>
                <a:uLnTx/>
                <a:uFillTx/>
                <a:cs typeface="Times New Roman" pitchFamily="18" charset="0"/>
              </a:rPr>
              <a:t>Английский король Генрих VIII вместо изготовления серебряных шиллингов стал чеканить их из меди, покрывая затем серебром. Серебро быстро стиралось, особенно на самых выступающих частях, к которым относился и нос короля. Из-за этого король получил прозвище «старый медный нос».</a:t>
            </a:r>
            <a:endParaRPr kumimoji="0" lang="ru-RU" sz="1400" b="1"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2676595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rot="10800000" flipV="1">
            <a:off x="428625" y="939800"/>
            <a:ext cx="6159954" cy="701221"/>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ru-RU" sz="2800" b="1" dirty="0" smtClean="0">
                <a:latin typeface="Times New Roman" pitchFamily="18" charset="0"/>
                <a:cs typeface="Times New Roman" pitchFamily="18" charset="0"/>
              </a:rPr>
              <a:t>Интересные факты о деньгах</a:t>
            </a:r>
            <a:endParaRPr lang="ru-RU" sz="2800" b="1" dirty="0" smtClean="0">
              <a:latin typeface="Times New Roman" pitchFamily="18" charset="0"/>
              <a:cs typeface="Times New Roman" pitchFamily="18" charset="0"/>
            </a:endParaRPr>
          </a:p>
        </p:txBody>
      </p:sp>
      <p:pic>
        <p:nvPicPr>
          <p:cNvPr id="3" name="Рисунок 3" descr="1231088.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5339" y="1504271"/>
            <a:ext cx="3143250" cy="235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Рисунок 5" descr="soccer-pag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5183" y="3933145"/>
            <a:ext cx="3103562"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Прямоугольник 5"/>
          <p:cNvSpPr/>
          <p:nvPr/>
        </p:nvSpPr>
        <p:spPr>
          <a:xfrm>
            <a:off x="3567793" y="1569457"/>
            <a:ext cx="4572000" cy="5078313"/>
          </a:xfrm>
          <a:prstGeom prst="rect">
            <a:avLst/>
          </a:prstGeom>
        </p:spPr>
        <p:txBody>
          <a:bodyPr>
            <a:spAutoFit/>
          </a:bodyPr>
          <a:lstStyle/>
          <a:p>
            <a:r>
              <a:rPr lang="ru-RU" b="1" dirty="0"/>
              <a:t>Согласно опытам, на одной купюре может быть несколько сот тысяч микробов. Совет один: чаще мыть руки! </a:t>
            </a:r>
          </a:p>
          <a:p>
            <a:endParaRPr lang="ru-RU" b="1" dirty="0"/>
          </a:p>
          <a:p>
            <a:r>
              <a:rPr lang="ru-RU" b="1" dirty="0"/>
              <a:t>Обычные монеты регулируют ход самых знаменитых в мире часов — Биг Бен в Лондоне! Если часы уходят вперед, то главный хранитель часов кладет на маятник однопенсовую монету, которая убавляет секунду!</a:t>
            </a:r>
          </a:p>
          <a:p>
            <a:endParaRPr lang="ru-RU" b="1" dirty="0"/>
          </a:p>
          <a:p>
            <a:r>
              <a:rPr lang="ru-RU" b="1" dirty="0"/>
              <a:t>Монетку используют футбольные судьи при выборе ворот перед игрой.</a:t>
            </a:r>
          </a:p>
          <a:p>
            <a:endParaRPr lang="ru-RU" b="1" dirty="0"/>
          </a:p>
          <a:p>
            <a:r>
              <a:rPr lang="ru-RU" b="1" dirty="0"/>
              <a:t>В Японии из монеток, которые собрали дети, были отлиты колокола мира. Один из них установлен в Нью-Йорке.</a:t>
            </a:r>
            <a:br>
              <a:rPr lang="ru-RU" b="1" dirty="0"/>
            </a:br>
            <a:endParaRPr lang="ru-RU" b="1" dirty="0"/>
          </a:p>
        </p:txBody>
      </p:sp>
    </p:spTree>
    <p:extLst>
      <p:ext uri="{BB962C8B-B14F-4D97-AF65-F5344CB8AC3E}">
        <p14:creationId xmlns:p14="http://schemas.microsoft.com/office/powerpoint/2010/main" val="12212172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0" y="939800"/>
            <a:ext cx="8229600" cy="511175"/>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ru-RU" sz="2800" b="1" dirty="0" smtClean="0">
                <a:latin typeface="Times New Roman" pitchFamily="18" charset="0"/>
                <a:cs typeface="Times New Roman" pitchFamily="18" charset="0"/>
              </a:rPr>
              <a:t>Интересные факты о деньгах</a:t>
            </a:r>
            <a:endParaRPr lang="ru-RU" sz="2800" b="1" dirty="0" smtClean="0">
              <a:latin typeface="Times New Roman" pitchFamily="18" charset="0"/>
              <a:cs typeface="Times New Roman" pitchFamily="18" charset="0"/>
            </a:endParaRPr>
          </a:p>
        </p:txBody>
      </p:sp>
      <p:pic>
        <p:nvPicPr>
          <p:cNvPr id="3" name="Рисунок 6" descr="Juno_sospita_pushkin.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2465" y="1310368"/>
            <a:ext cx="2500313"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Рисунок 5" descr="i.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2465" y="4253592"/>
            <a:ext cx="2571750"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2971800" y="1371600"/>
            <a:ext cx="5698672" cy="5078313"/>
          </a:xfrm>
          <a:prstGeom prst="rect">
            <a:avLst/>
          </a:prstGeom>
        </p:spPr>
        <p:txBody>
          <a:bodyPr wrap="square">
            <a:spAutoFit/>
          </a:bodyPr>
          <a:lstStyle/>
          <a:p>
            <a:r>
              <a:rPr lang="ru-RU" b="1" dirty="0"/>
              <a:t>Римская богиня Юнона имела титул Монета, что в переводе с латыни означает «предостерегающая» или «советница». Возле храма Юноны на Капитолии находились мастерские, где чеканили металлические деньги. Именно поэтому мы называем их монетами, а в английском языке от этого титула произошло общее название денег — «</a:t>
            </a:r>
            <a:r>
              <a:rPr lang="ru-RU" b="1" dirty="0" err="1"/>
              <a:t>money</a:t>
            </a:r>
            <a:r>
              <a:rPr lang="ru-RU" b="1" dirty="0"/>
              <a:t>». </a:t>
            </a:r>
          </a:p>
          <a:p>
            <a:endParaRPr lang="ru-RU" b="1" dirty="0"/>
          </a:p>
          <a:p>
            <a:endParaRPr lang="ru-RU" b="1" dirty="0"/>
          </a:p>
          <a:p>
            <a:endParaRPr lang="ru-RU" b="1" dirty="0" smtClean="0"/>
          </a:p>
          <a:p>
            <a:endParaRPr lang="ru-RU" b="1" dirty="0"/>
          </a:p>
          <a:p>
            <a:r>
              <a:rPr lang="ru-RU" b="1" dirty="0" smtClean="0"/>
              <a:t>В </a:t>
            </a:r>
            <a:r>
              <a:rPr lang="ru-RU" b="1" dirty="0"/>
              <a:t>средневековой Англии словом «</a:t>
            </a:r>
            <a:r>
              <a:rPr lang="ru-RU" b="1" dirty="0" err="1"/>
              <a:t>pygg</a:t>
            </a:r>
            <a:r>
              <a:rPr lang="ru-RU" b="1" dirty="0"/>
              <a:t>» назывался сорт глины, из которого делали домашнюю утварь. В горшках из такой глины люди часто хранили сбережения и называли их «</a:t>
            </a:r>
            <a:r>
              <a:rPr lang="ru-RU" b="1" dirty="0" err="1"/>
              <a:t>pygg</a:t>
            </a:r>
            <a:r>
              <a:rPr lang="ru-RU" b="1" dirty="0"/>
              <a:t> </a:t>
            </a:r>
            <a:r>
              <a:rPr lang="ru-RU" b="1" dirty="0" err="1"/>
              <a:t>jar</a:t>
            </a:r>
            <a:r>
              <a:rPr lang="ru-RU" b="1" dirty="0"/>
              <a:t>». Со временем термин превратился в «</a:t>
            </a:r>
            <a:r>
              <a:rPr lang="ru-RU" b="1" dirty="0" err="1"/>
              <a:t>pig</a:t>
            </a:r>
            <a:r>
              <a:rPr lang="ru-RU" b="1" dirty="0"/>
              <a:t> </a:t>
            </a:r>
            <a:r>
              <a:rPr lang="ru-RU" b="1" dirty="0" err="1"/>
              <a:t>bank</a:t>
            </a:r>
            <a:r>
              <a:rPr lang="ru-RU" b="1" dirty="0"/>
              <a:t>», и благодаря такому созвучию копилки стали делать исключительно в форме свиньи.</a:t>
            </a:r>
          </a:p>
        </p:txBody>
      </p:sp>
    </p:spTree>
    <p:extLst>
      <p:ext uri="{BB962C8B-B14F-4D97-AF65-F5344CB8AC3E}">
        <p14:creationId xmlns:p14="http://schemas.microsoft.com/office/powerpoint/2010/main" val="27433911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0" y="939800"/>
            <a:ext cx="8229600" cy="511175"/>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ru-RU" sz="2800" b="1" dirty="0" smtClean="0">
                <a:latin typeface="Times New Roman" pitchFamily="18" charset="0"/>
                <a:cs typeface="Times New Roman" pitchFamily="18" charset="0"/>
              </a:rPr>
              <a:t>Интересные факты о деньгах</a:t>
            </a:r>
            <a:endParaRPr lang="ru-RU" sz="2800" b="1" dirty="0" smtClean="0">
              <a:latin typeface="Times New Roman" pitchFamily="18" charset="0"/>
              <a:cs typeface="Times New Roman" pitchFamily="18" charset="0"/>
            </a:endParaRPr>
          </a:p>
        </p:txBody>
      </p:sp>
      <p:pic>
        <p:nvPicPr>
          <p:cNvPr id="3" name="Рисунок 9" descr="774.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6353" y="1682363"/>
            <a:ext cx="3143250" cy="321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3"/>
          <p:cNvSpPr/>
          <p:nvPr/>
        </p:nvSpPr>
        <p:spPr>
          <a:xfrm>
            <a:off x="3571874" y="1582341"/>
            <a:ext cx="4878162" cy="4093428"/>
          </a:xfrm>
          <a:prstGeom prst="rect">
            <a:avLst/>
          </a:prstGeom>
        </p:spPr>
        <p:txBody>
          <a:bodyPr wrap="square">
            <a:spAutoFit/>
          </a:bodyPr>
          <a:lstStyle/>
          <a:p>
            <a:r>
              <a:rPr lang="ru-RU" sz="2000" b="1" dirty="0"/>
              <a:t>Первоначально талантом называлась самая крупная весовая и денежно-счётная единица в Древней Греции, Вавилоне, Персии и других областях Малой Азии. Из евангельской притчи о человеке, который получил деньги и закопал их, побоявшись вложить в дело, произошло выражение «зарыть талант в землю». В современном русском языке это выражение приобрело переносный оттенок в связи с новым значением слова талант и употребляется, когда человек не заботится о развитии своих способностей.</a:t>
            </a:r>
          </a:p>
        </p:txBody>
      </p:sp>
    </p:spTree>
    <p:extLst>
      <p:ext uri="{BB962C8B-B14F-4D97-AF65-F5344CB8AC3E}">
        <p14:creationId xmlns:p14="http://schemas.microsoft.com/office/powerpoint/2010/main" val="13621644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5" descr="9110-620x45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5532" y="2200275"/>
            <a:ext cx="37861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Заголовок 1"/>
          <p:cNvSpPr txBox="1">
            <a:spLocks/>
          </p:cNvSpPr>
          <p:nvPr/>
        </p:nvSpPr>
        <p:spPr>
          <a:xfrm>
            <a:off x="0" y="939800"/>
            <a:ext cx="8229600" cy="511175"/>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ru-RU" sz="2800" b="1" dirty="0" smtClean="0">
                <a:latin typeface="Times New Roman" pitchFamily="18" charset="0"/>
                <a:cs typeface="Times New Roman" pitchFamily="18" charset="0"/>
              </a:rPr>
              <a:t>Интересные факты о деньгах</a:t>
            </a:r>
            <a:endParaRPr lang="ru-RU" sz="2800" b="1" dirty="0" smtClean="0">
              <a:latin typeface="Times New Roman" pitchFamily="18" charset="0"/>
              <a:cs typeface="Times New Roman" pitchFamily="18" charset="0"/>
            </a:endParaRPr>
          </a:p>
        </p:txBody>
      </p:sp>
      <p:sp>
        <p:nvSpPr>
          <p:cNvPr id="4" name="Прямоугольник 3"/>
          <p:cNvSpPr/>
          <p:nvPr/>
        </p:nvSpPr>
        <p:spPr>
          <a:xfrm>
            <a:off x="4114800" y="2136339"/>
            <a:ext cx="4637314" cy="4524315"/>
          </a:xfrm>
          <a:prstGeom prst="rect">
            <a:avLst/>
          </a:prstGeom>
        </p:spPr>
        <p:txBody>
          <a:bodyPr wrap="square">
            <a:spAutoFit/>
          </a:bodyPr>
          <a:lstStyle/>
          <a:p>
            <a:r>
              <a:rPr lang="ru-RU" sz="2400" b="1" dirty="0"/>
              <a:t>Самым необычным материалом для денег стала кожа тюленей. </a:t>
            </a:r>
          </a:p>
          <a:p>
            <a:r>
              <a:rPr lang="ru-RU" sz="2400" b="1" dirty="0"/>
              <a:t>Российско-американская компания в начале 19-го века выпустила в оборот 10 тысяч денежных единиц на сумму 42 тысячи рублей. До 1826 года эти деньги находились в обращении. На данный момент одна из этих монет стоит столько же, сколько кусочек золота равный ей по весу.</a:t>
            </a:r>
          </a:p>
        </p:txBody>
      </p:sp>
    </p:spTree>
    <p:extLst>
      <p:ext uri="{BB962C8B-B14F-4D97-AF65-F5344CB8AC3E}">
        <p14:creationId xmlns:p14="http://schemas.microsoft.com/office/powerpoint/2010/main" val="27484995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6" descr="ребристые-края-у-монет.jpe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342562">
            <a:off x="496887" y="2205491"/>
            <a:ext cx="3214687"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Рисунок 4" descr="ребра монет 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0466099">
            <a:off x="428625" y="4327525"/>
            <a:ext cx="3214688"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Заголовок 1"/>
          <p:cNvSpPr txBox="1">
            <a:spLocks/>
          </p:cNvSpPr>
          <p:nvPr/>
        </p:nvSpPr>
        <p:spPr>
          <a:xfrm>
            <a:off x="0" y="939800"/>
            <a:ext cx="8229600" cy="511175"/>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ru-RU" sz="2800" b="1" dirty="0" smtClean="0">
                <a:latin typeface="Times New Roman" pitchFamily="18" charset="0"/>
                <a:cs typeface="Times New Roman" pitchFamily="18" charset="0"/>
              </a:rPr>
              <a:t>Интересные факты о деньгах</a:t>
            </a:r>
            <a:endParaRPr lang="ru-RU" sz="2800" b="1" dirty="0" smtClean="0">
              <a:latin typeface="Times New Roman" pitchFamily="18" charset="0"/>
              <a:cs typeface="Times New Roman" pitchFamily="18" charset="0"/>
            </a:endParaRPr>
          </a:p>
        </p:txBody>
      </p:sp>
      <p:sp>
        <p:nvSpPr>
          <p:cNvPr id="5" name="Прямоугольник 5"/>
          <p:cNvSpPr>
            <a:spLocks noChangeArrowheads="1"/>
          </p:cNvSpPr>
          <p:nvPr/>
        </p:nvSpPr>
        <p:spPr bwMode="auto">
          <a:xfrm>
            <a:off x="4114800" y="1195387"/>
            <a:ext cx="4529138"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b="1" i="0" u="none" strike="noStrike" kern="0" cap="none" spc="0" normalizeH="0" baseline="0" noProof="0" dirty="0" smtClean="0">
                <a:ln>
                  <a:noFill/>
                </a:ln>
                <a:solidFill>
                  <a:sysClr val="windowText" lastClr="000000"/>
                </a:solidFill>
                <a:effectLst/>
                <a:uLnTx/>
                <a:uFillTx/>
                <a:latin typeface="Times New Roman" pitchFamily="18" charset="0"/>
                <a:cs typeface="Times New Roman" pitchFamily="18" charset="0"/>
              </a:rPr>
              <a:t>Существует забавная версия того, почему у монет ребристые края. Раньше у всех монет имелось достоинство, равное количеству содержащегося в них золота или серебра. Решение проблемы предложил Исаак Ньютон, который был по совместительству сотрудником Британского Королевского монетного двора. Мошенники пользовались этим, обрезая монеты по краям, тем самым уменьшая их номинал. Понятное дело обрезки отправлялись на переплавку. Именно поэтому ребристые края монет впоследствии устранили данный вид мошенничества.</a:t>
            </a:r>
            <a:r>
              <a:rPr kumimoji="0" lang="ru-RU" b="1" i="0" u="none" strike="noStrike" kern="0" cap="none" spc="0" normalizeH="0" baseline="0" noProof="0" dirty="0" smtClean="0">
                <a:ln>
                  <a:noFill/>
                </a:ln>
                <a:solidFill>
                  <a:sysClr val="windowText" lastClr="000000"/>
                </a:solidFill>
                <a:effectLst/>
                <a:uLnTx/>
                <a:uFillTx/>
              </a:rPr>
              <a:t> </a:t>
            </a:r>
            <a:r>
              <a:rPr kumimoji="0" lang="ru-RU" b="1" i="0" u="none" strike="noStrike" kern="0" cap="none" spc="0" normalizeH="0" baseline="0" noProof="0" dirty="0" smtClean="0">
                <a:ln>
                  <a:noFill/>
                </a:ln>
                <a:solidFill>
                  <a:sysClr val="windowText" lastClr="000000"/>
                </a:solidFill>
                <a:effectLst/>
                <a:uLnTx/>
                <a:uFillTx/>
                <a:latin typeface="Times New Roman" pitchFamily="18" charset="0"/>
                <a:cs typeface="Times New Roman" pitchFamily="18" charset="0"/>
              </a:rPr>
              <a:t> Эта часть на монетах оформляется таким образом по сей день и носит название гурт.</a:t>
            </a:r>
          </a:p>
        </p:txBody>
      </p:sp>
    </p:spTree>
    <p:extLst>
      <p:ext uri="{BB962C8B-B14F-4D97-AF65-F5344CB8AC3E}">
        <p14:creationId xmlns:p14="http://schemas.microsoft.com/office/powerpoint/2010/main" val="495600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extBox 149"/>
          <p:cNvSpPr txBox="1"/>
          <p:nvPr/>
        </p:nvSpPr>
        <p:spPr>
          <a:xfrm>
            <a:off x="434811" y="1218301"/>
            <a:ext cx="585550" cy="4247317"/>
          </a:xfrm>
          <a:prstGeom prst="rect">
            <a:avLst/>
          </a:prstGeom>
          <a:noFill/>
        </p:spPr>
        <p:txBody>
          <a:bodyPr wrap="square" rtlCol="0">
            <a:spAutoFit/>
          </a:bodyPr>
          <a:lstStyle/>
          <a:p>
            <a:pPr algn="ctr">
              <a:lnSpc>
                <a:spcPts val="2700"/>
              </a:lnSpc>
            </a:pPr>
            <a:r>
              <a:rPr lang="ru-RU" sz="3200" b="1" dirty="0" smtClean="0">
                <a:solidFill>
                  <a:schemeClr val="bg1"/>
                </a:solidFill>
              </a:rPr>
              <a:t>МОШЕНИЧЕСТВО</a:t>
            </a:r>
            <a:endParaRPr lang="ru-RU" sz="3200" b="1" dirty="0">
              <a:solidFill>
                <a:schemeClr val="bg1"/>
              </a:solidFill>
            </a:endParaRPr>
          </a:p>
        </p:txBody>
      </p:sp>
      <p:sp>
        <p:nvSpPr>
          <p:cNvPr id="2" name="Прямоугольник 1"/>
          <p:cNvSpPr/>
          <p:nvPr/>
        </p:nvSpPr>
        <p:spPr>
          <a:xfrm>
            <a:off x="115251" y="906236"/>
            <a:ext cx="8834901" cy="923330"/>
          </a:xfrm>
          <a:prstGeom prst="rect">
            <a:avLst/>
          </a:prstGeom>
        </p:spPr>
        <p:txBody>
          <a:bodyPr wrap="square">
            <a:spAutoFit/>
          </a:bodyPr>
          <a:lstStyle/>
          <a:p>
            <a:r>
              <a:rPr lang="ru-RU" b="1" dirty="0">
                <a:cs typeface="Times New Roman" pitchFamily="18" charset="0"/>
              </a:rPr>
              <a:t>С древних времен для покупки и продажи товаров славяне использовали различные предметы. Одной из наиболее распространенных форм денег в Древней Руси являлись раковины каури.</a:t>
            </a:r>
            <a:endParaRPr lang="ru-RU" dirty="0"/>
          </a:p>
        </p:txBody>
      </p:sp>
      <p:pic>
        <p:nvPicPr>
          <p:cNvPr id="53" name="Picture 4" descr="Раковины каур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15250" y="5356868"/>
            <a:ext cx="1910631" cy="1426182"/>
          </a:xfrm>
          <a:prstGeom prst="rect">
            <a:avLst/>
          </a:prstGeom>
          <a:noFill/>
        </p:spPr>
      </p:pic>
      <p:pic>
        <p:nvPicPr>
          <p:cNvPr id="54" name="Рисунок 3" descr="money.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65964" y="2430493"/>
            <a:ext cx="3477987" cy="4206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Прямоугольник 4"/>
          <p:cNvSpPr>
            <a:spLocks noChangeArrowheads="1"/>
          </p:cNvSpPr>
          <p:nvPr/>
        </p:nvSpPr>
        <p:spPr bwMode="auto">
          <a:xfrm>
            <a:off x="212272" y="1829566"/>
            <a:ext cx="4629150"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600" b="1" i="0" u="none" strike="noStrike" kern="0" cap="none" spc="0" normalizeH="0" baseline="0" noProof="0" dirty="0" smtClean="0">
                <a:ln>
                  <a:noFill/>
                </a:ln>
                <a:solidFill>
                  <a:sysClr val="windowText" lastClr="000000"/>
                </a:solidFill>
                <a:effectLst/>
                <a:uLnTx/>
                <a:uFillTx/>
                <a:cs typeface="Times New Roman" pitchFamily="18" charset="0"/>
              </a:rPr>
              <a:t>Примитивные формы первых денег:</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600" b="1" i="0" u="none" strike="noStrike" kern="0" cap="none" spc="0" normalizeH="0" baseline="0" noProof="0" dirty="0" smtClean="0">
              <a:ln>
                <a:noFill/>
              </a:ln>
              <a:solidFill>
                <a:srgbClr val="FF0000"/>
              </a:solidFill>
              <a:effectLst/>
              <a:uLnTx/>
              <a:uFillTx/>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smtClean="0">
                <a:ln>
                  <a:noFill/>
                </a:ln>
                <a:solidFill>
                  <a:sysClr val="windowText" lastClr="000000"/>
                </a:solidFill>
                <a:effectLst/>
                <a:uLnTx/>
                <a:uFillTx/>
                <a:cs typeface="Times New Roman" pitchFamily="18" charset="0"/>
              </a:rPr>
              <a:t>1 - раковины каури (моллюски);</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smtClean="0">
                <a:ln>
                  <a:noFill/>
                </a:ln>
                <a:solidFill>
                  <a:sysClr val="windowText" lastClr="000000"/>
                </a:solidFill>
                <a:effectLst/>
                <a:uLnTx/>
                <a:uFillTx/>
                <a:cs typeface="Times New Roman" pitchFamily="18" charset="0"/>
              </a:rPr>
              <a:t>2 - перламутровые подвески;</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smtClean="0">
                <a:ln>
                  <a:noFill/>
                </a:ln>
                <a:solidFill>
                  <a:sysClr val="windowText" lastClr="000000"/>
                </a:solidFill>
                <a:effectLst/>
                <a:uLnTx/>
                <a:uFillTx/>
                <a:cs typeface="Times New Roman" pitchFamily="18" charset="0"/>
              </a:rPr>
              <a:t>3 - связка денег-раковин;</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smtClean="0">
                <a:ln>
                  <a:noFill/>
                </a:ln>
                <a:solidFill>
                  <a:sysClr val="windowText" lastClr="000000"/>
                </a:solidFill>
                <a:effectLst/>
                <a:uLnTx/>
                <a:uFillTx/>
                <a:cs typeface="Times New Roman" pitchFamily="18" charset="0"/>
              </a:rPr>
              <a:t>4 - связка металлических денег-колец;</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smtClean="0">
                <a:ln>
                  <a:noFill/>
                </a:ln>
                <a:solidFill>
                  <a:sysClr val="windowText" lastClr="000000"/>
                </a:solidFill>
                <a:effectLst/>
                <a:uLnTx/>
                <a:uFillTx/>
                <a:cs typeface="Times New Roman" pitchFamily="18" charset="0"/>
              </a:rPr>
              <a:t>5 - железная </a:t>
            </a:r>
            <a:r>
              <a:rPr kumimoji="0" lang="ru-RU" sz="1600" b="0" i="0" u="none" strike="noStrike" kern="0" cap="none" spc="0" normalizeH="0" baseline="0" noProof="0" dirty="0" err="1" smtClean="0">
                <a:ln>
                  <a:noFill/>
                </a:ln>
                <a:solidFill>
                  <a:sysClr val="windowText" lastClr="000000"/>
                </a:solidFill>
                <a:effectLst/>
                <a:uLnTx/>
                <a:uFillTx/>
                <a:cs typeface="Times New Roman" pitchFamily="18" charset="0"/>
              </a:rPr>
              <a:t>мотыжка</a:t>
            </a:r>
            <a:r>
              <a:rPr kumimoji="0" lang="ru-RU" sz="1600" b="0" i="0" u="none" strike="noStrike" kern="0" cap="none" spc="0" normalizeH="0" baseline="0" noProof="0" dirty="0" smtClean="0">
                <a:ln>
                  <a:noFill/>
                </a:ln>
                <a:solidFill>
                  <a:sysClr val="windowText" lastClr="000000"/>
                </a:solidFill>
                <a:effectLst/>
                <a:uLnTx/>
                <a:uFillTx/>
                <a:cs typeface="Times New Roman" pitchFamily="18" charset="0"/>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smtClean="0">
                <a:ln>
                  <a:noFill/>
                </a:ln>
                <a:solidFill>
                  <a:sysClr val="windowText" lastClr="000000"/>
                </a:solidFill>
                <a:effectLst/>
                <a:uLnTx/>
                <a:uFillTx/>
                <a:cs typeface="Times New Roman" pitchFamily="18" charset="0"/>
              </a:rPr>
              <a:t>6 - бронзовый топорик;</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smtClean="0">
                <a:ln>
                  <a:noFill/>
                </a:ln>
                <a:solidFill>
                  <a:sysClr val="windowText" lastClr="000000"/>
                </a:solidFill>
                <a:effectLst/>
                <a:uLnTx/>
                <a:uFillTx/>
                <a:cs typeface="Times New Roman" pitchFamily="18" charset="0"/>
              </a:rPr>
              <a:t>7 - железные прутья из храма Геры в Аргосе;</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smtClean="0">
                <a:ln>
                  <a:noFill/>
                </a:ln>
                <a:solidFill>
                  <a:sysClr val="windowText" lastClr="000000"/>
                </a:solidFill>
                <a:effectLst/>
                <a:uLnTx/>
                <a:uFillTx/>
                <a:cs typeface="Times New Roman" pitchFamily="18" charset="0"/>
              </a:rPr>
              <a:t>8 - железный слиток из Британии;</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smtClean="0">
                <a:ln>
                  <a:noFill/>
                </a:ln>
                <a:solidFill>
                  <a:sysClr val="windowText" lastClr="000000"/>
                </a:solidFill>
                <a:effectLst/>
                <a:uLnTx/>
                <a:uFillTx/>
                <a:cs typeface="Times New Roman" pitchFamily="18" charset="0"/>
              </a:rPr>
              <a:t>9 - золотой диск из Микен;</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smtClean="0">
                <a:ln>
                  <a:noFill/>
                </a:ln>
                <a:solidFill>
                  <a:sysClr val="windowText" lastClr="000000"/>
                </a:solidFill>
                <a:effectLst/>
                <a:uLnTx/>
                <a:uFillTx/>
                <a:cs typeface="Times New Roman" pitchFamily="18" charset="0"/>
              </a:rPr>
              <a:t>10 - бронзовый слиток из Микен;</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smtClean="0">
                <a:ln>
                  <a:noFill/>
                </a:ln>
                <a:solidFill>
                  <a:sysClr val="windowText" lastClr="000000"/>
                </a:solidFill>
                <a:effectLst/>
                <a:uLnTx/>
                <a:uFillTx/>
                <a:cs typeface="Times New Roman" pitchFamily="18" charset="0"/>
              </a:rPr>
              <a:t>11 - медный слиток из Италии;</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smtClean="0">
                <a:ln>
                  <a:noFill/>
                </a:ln>
                <a:solidFill>
                  <a:sysClr val="windowText" lastClr="000000"/>
                </a:solidFill>
                <a:effectLst/>
                <a:uLnTx/>
                <a:uFillTx/>
                <a:cs typeface="Times New Roman" pitchFamily="18" charset="0"/>
              </a:rPr>
              <a:t>12 - римский слиток с клеймом.</a:t>
            </a:r>
          </a:p>
        </p:txBody>
      </p:sp>
    </p:spTree>
    <p:extLst>
      <p:ext uri="{BB962C8B-B14F-4D97-AF65-F5344CB8AC3E}">
        <p14:creationId xmlns:p14="http://schemas.microsoft.com/office/powerpoint/2010/main" val="37982496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0" y="939800"/>
            <a:ext cx="8229600" cy="511175"/>
          </a:xfrm>
          <a:prstGeom prst="rect">
            <a:avLst/>
          </a:prstGeom>
        </p:spPr>
        <p:txBody>
          <a:bodyPr>
            <a:normAutofit fontScale="9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defRPr/>
            </a:pPr>
            <a:r>
              <a:rPr lang="ru-RU" sz="2800" b="1" smtClean="0">
                <a:latin typeface="Times New Roman" pitchFamily="18" charset="0"/>
                <a:cs typeface="Times New Roman" pitchFamily="18" charset="0"/>
              </a:rPr>
              <a:t>История электронных денег</a:t>
            </a:r>
            <a:endParaRPr lang="ru-RU" sz="2800" b="1" dirty="0" smtClean="0">
              <a:latin typeface="Times New Roman" pitchFamily="18" charset="0"/>
              <a:cs typeface="Times New Roman" pitchFamily="18" charset="0"/>
            </a:endParaRPr>
          </a:p>
        </p:txBody>
      </p:sp>
      <p:pic>
        <p:nvPicPr>
          <p:cNvPr id="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668" y="1450975"/>
            <a:ext cx="2786063" cy="191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Рисунок 7" descr="img_1217746609.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4313" y="3929063"/>
            <a:ext cx="2714625" cy="270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Рисунок 8" descr="первый аппарат.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71813" y="3968119"/>
            <a:ext cx="3071812"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Рисунок 7" descr="касс аппарат.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86500" y="3929063"/>
            <a:ext cx="2643188"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Прямоугольник 6"/>
          <p:cNvSpPr/>
          <p:nvPr/>
        </p:nvSpPr>
        <p:spPr>
          <a:xfrm>
            <a:off x="3200400" y="1720840"/>
            <a:ext cx="5151664" cy="2308324"/>
          </a:xfrm>
          <a:prstGeom prst="rect">
            <a:avLst/>
          </a:prstGeom>
        </p:spPr>
        <p:txBody>
          <a:bodyPr wrap="square">
            <a:spAutoFit/>
          </a:bodyPr>
          <a:lstStyle/>
          <a:p>
            <a:r>
              <a:rPr lang="ru-RU" b="1" dirty="0"/>
              <a:t>На рубеже XIX-XX веков появились торговые и игровые автоматы, а также дорожные чеки.</a:t>
            </a:r>
          </a:p>
          <a:p>
            <a:r>
              <a:rPr lang="ru-RU" b="1" dirty="0" smtClean="0"/>
              <a:t>В </a:t>
            </a:r>
            <a:r>
              <a:rPr lang="ru-RU" b="1" dirty="0"/>
              <a:t>1906 году Чарльз </a:t>
            </a:r>
            <a:r>
              <a:rPr lang="ru-RU" b="1" dirty="0" err="1"/>
              <a:t>Кеттеринг</a:t>
            </a:r>
            <a:r>
              <a:rPr lang="ru-RU" b="1" dirty="0"/>
              <a:t> изобрел электронный кассовый аппарат, имя которого связывают и с изобретением автоматического стартера для автомобильных двигателей, и с первым работающим от двигателя генератором.</a:t>
            </a:r>
          </a:p>
          <a:p>
            <a:endParaRPr lang="ru-RU" b="1" dirty="0"/>
          </a:p>
        </p:txBody>
      </p:sp>
    </p:spTree>
    <p:extLst>
      <p:ext uri="{BB962C8B-B14F-4D97-AF65-F5344CB8AC3E}">
        <p14:creationId xmlns:p14="http://schemas.microsoft.com/office/powerpoint/2010/main" val="25039899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8" descr="iv-0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4517" y="1450975"/>
            <a:ext cx="3089275" cy="231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Заголовок 1"/>
          <p:cNvSpPr txBox="1">
            <a:spLocks/>
          </p:cNvSpPr>
          <p:nvPr/>
        </p:nvSpPr>
        <p:spPr>
          <a:xfrm>
            <a:off x="0" y="939800"/>
            <a:ext cx="8229600" cy="511175"/>
          </a:xfrm>
          <a:prstGeom prst="rect">
            <a:avLst/>
          </a:prstGeom>
        </p:spPr>
        <p:txBody>
          <a:bodyPr>
            <a:normAutofit fontScale="9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defRPr/>
            </a:pPr>
            <a:r>
              <a:rPr lang="ru-RU" sz="2800" b="1" dirty="0" smtClean="0">
                <a:latin typeface="Times New Roman" pitchFamily="18" charset="0"/>
                <a:cs typeface="Times New Roman" pitchFamily="18" charset="0"/>
              </a:rPr>
              <a:t>История электронных денег</a:t>
            </a:r>
            <a:endParaRPr lang="ru-RU" sz="2800" b="1" dirty="0" smtClean="0">
              <a:latin typeface="Times New Roman" pitchFamily="18" charset="0"/>
              <a:cs typeface="Times New Roman" pitchFamily="18" charset="0"/>
            </a:endParaRPr>
          </a:p>
        </p:txBody>
      </p:sp>
      <p:pic>
        <p:nvPicPr>
          <p:cNvPr id="4" name="Рисунок 11" descr="pictur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4517" y="3929063"/>
            <a:ext cx="3071812" cy="271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3494314" y="1443841"/>
            <a:ext cx="4163786" cy="4801314"/>
          </a:xfrm>
          <a:prstGeom prst="rect">
            <a:avLst/>
          </a:prstGeom>
        </p:spPr>
        <p:txBody>
          <a:bodyPr wrap="square">
            <a:spAutoFit/>
          </a:bodyPr>
          <a:lstStyle/>
          <a:p>
            <a:r>
              <a:rPr lang="ru-RU" b="1" dirty="0"/>
              <a:t>В 1918 году Федеральный Банк США впервые перевел деньги через телеграф. Так появились первые электронные деньги. </a:t>
            </a:r>
          </a:p>
          <a:p>
            <a:r>
              <a:rPr lang="ru-RU" b="1" dirty="0"/>
              <a:t>В 1920 г. появился первый инкассаторский автомобиль. </a:t>
            </a:r>
          </a:p>
          <a:p>
            <a:endParaRPr lang="ru-RU" b="1" dirty="0"/>
          </a:p>
          <a:p>
            <a:endParaRPr lang="ru-RU" b="1" dirty="0" smtClean="0"/>
          </a:p>
          <a:p>
            <a:endParaRPr lang="ru-RU" b="1" dirty="0"/>
          </a:p>
          <a:p>
            <a:r>
              <a:rPr lang="ru-RU" b="1" dirty="0" smtClean="0"/>
              <a:t>В </a:t>
            </a:r>
            <a:r>
              <a:rPr lang="ru-RU" b="1" dirty="0"/>
              <a:t>1937 году в Соединенных Штатах был выдан первый кредит.</a:t>
            </a:r>
          </a:p>
          <a:p>
            <a:r>
              <a:rPr lang="ru-RU" b="1" dirty="0"/>
              <a:t>В 1939 году появился первый банкомат! Первый банкомат по выдаче наличных денег был установлен 27 июня 1967 в районе </a:t>
            </a:r>
            <a:r>
              <a:rPr lang="ru-RU" b="1" dirty="0" err="1"/>
              <a:t>Энфилд</a:t>
            </a:r>
            <a:r>
              <a:rPr lang="ru-RU" b="1" dirty="0"/>
              <a:t> на севере Лондона (Великобритания) в отделении британского банка </a:t>
            </a:r>
            <a:r>
              <a:rPr lang="ru-RU" b="1" dirty="0" err="1"/>
              <a:t>Barclays</a:t>
            </a:r>
            <a:r>
              <a:rPr lang="ru-RU" b="1" dirty="0"/>
              <a:t>.</a:t>
            </a:r>
          </a:p>
        </p:txBody>
      </p:sp>
    </p:spTree>
    <p:extLst>
      <p:ext uri="{BB962C8B-B14F-4D97-AF65-F5344CB8AC3E}">
        <p14:creationId xmlns:p14="http://schemas.microsoft.com/office/powerpoint/2010/main" val="8167101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6" descr="moskva-talony_karty_na_benzin_i_dt_4092.jpe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450975"/>
            <a:ext cx="3714750" cy="278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Заголовок 1"/>
          <p:cNvSpPr txBox="1">
            <a:spLocks/>
          </p:cNvSpPr>
          <p:nvPr/>
        </p:nvSpPr>
        <p:spPr>
          <a:xfrm>
            <a:off x="0" y="939800"/>
            <a:ext cx="8229600" cy="511175"/>
          </a:xfrm>
          <a:prstGeom prst="rect">
            <a:avLst/>
          </a:prstGeom>
        </p:spPr>
        <p:txBody>
          <a:bodyPr>
            <a:normAutofit fontScale="9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defRPr/>
            </a:pPr>
            <a:r>
              <a:rPr lang="ru-RU" sz="2800" b="1" dirty="0" smtClean="0">
                <a:latin typeface="Times New Roman" pitchFamily="18" charset="0"/>
                <a:cs typeface="Times New Roman" pitchFamily="18" charset="0"/>
              </a:rPr>
              <a:t>История электронных денег</a:t>
            </a:r>
            <a:endParaRPr lang="ru-RU" sz="2800" b="1" dirty="0" smtClean="0">
              <a:latin typeface="Times New Roman" pitchFamily="18" charset="0"/>
              <a:cs typeface="Times New Roman" pitchFamily="18" charset="0"/>
            </a:endParaRPr>
          </a:p>
        </p:txBody>
      </p:sp>
      <p:pic>
        <p:nvPicPr>
          <p:cNvPr id="4" name="Рисунок 5" descr="sberbank_visa_infinite_exclusiv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8589" y="4302579"/>
            <a:ext cx="3586162"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3935186" y="1534887"/>
            <a:ext cx="4180114" cy="5078313"/>
          </a:xfrm>
          <a:prstGeom prst="rect">
            <a:avLst/>
          </a:prstGeom>
        </p:spPr>
        <p:txBody>
          <a:bodyPr wrap="square">
            <a:spAutoFit/>
          </a:bodyPr>
          <a:lstStyle/>
          <a:p>
            <a:r>
              <a:rPr lang="ru-RU" b="1" dirty="0"/>
              <a:t>В 1950 году Фрэнк </a:t>
            </a:r>
            <a:r>
              <a:rPr lang="ru-RU" b="1" dirty="0" err="1"/>
              <a:t>МакНарма</a:t>
            </a:r>
            <a:r>
              <a:rPr lang="ru-RU" b="1" dirty="0"/>
              <a:t> выдал своим клиентам первые в мире кредитные карты.</a:t>
            </a:r>
          </a:p>
          <a:p>
            <a:endParaRPr lang="ru-RU" b="1" dirty="0"/>
          </a:p>
          <a:p>
            <a:endParaRPr lang="ru-RU" b="1" dirty="0" smtClean="0"/>
          </a:p>
          <a:p>
            <a:r>
              <a:rPr lang="ru-RU" b="1" dirty="0" smtClean="0"/>
              <a:t>В </a:t>
            </a:r>
            <a:r>
              <a:rPr lang="ru-RU" b="1" dirty="0"/>
              <a:t>1974 году Роланд Морено запатентовал первый микропроцессор под названием «смарт-карта», который позволил обмениваться информацией с центральным компьютером.</a:t>
            </a:r>
          </a:p>
          <a:p>
            <a:endParaRPr lang="ru-RU" b="1" dirty="0"/>
          </a:p>
          <a:p>
            <a:endParaRPr lang="ru-RU" b="1" dirty="0" smtClean="0"/>
          </a:p>
          <a:p>
            <a:endParaRPr lang="ru-RU" b="1" dirty="0"/>
          </a:p>
          <a:p>
            <a:r>
              <a:rPr lang="ru-RU" b="1" dirty="0" smtClean="0"/>
              <a:t>Четырьмя </a:t>
            </a:r>
            <a:r>
              <a:rPr lang="ru-RU" b="1" dirty="0"/>
              <a:t>годами позже Дэн </a:t>
            </a:r>
            <a:r>
              <a:rPr lang="ru-RU" b="1" dirty="0" err="1"/>
              <a:t>Бриклин</a:t>
            </a:r>
            <a:r>
              <a:rPr lang="ru-RU" b="1" dirty="0"/>
              <a:t> произвел переворот в бухгалтерском учете, представив свои электронные таблицы, которые послужили прототипом сегодняшней </a:t>
            </a:r>
            <a:r>
              <a:rPr lang="ru-RU" b="1" dirty="0" err="1"/>
              <a:t>Excel</a:t>
            </a:r>
            <a:r>
              <a:rPr lang="ru-RU" b="1" dirty="0"/>
              <a:t>.</a:t>
            </a:r>
          </a:p>
        </p:txBody>
      </p:sp>
    </p:spTree>
    <p:extLst>
      <p:ext uri="{BB962C8B-B14F-4D97-AF65-F5344CB8AC3E}">
        <p14:creationId xmlns:p14="http://schemas.microsoft.com/office/powerpoint/2010/main" val="35238182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831344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rot="10800000" flipV="1">
            <a:off x="1776408" y="1175658"/>
            <a:ext cx="5081592" cy="646331"/>
          </a:xfrm>
          <a:prstGeom prst="rect">
            <a:avLst/>
          </a:prstGeom>
        </p:spPr>
        <p:txBody>
          <a:bodyPr wrap="square">
            <a:spAutoFit/>
          </a:bodyPr>
          <a:lstStyle/>
          <a:p>
            <a:r>
              <a:rPr lang="ru-RU" b="1" dirty="0"/>
              <a:t>Появление металлических денег</a:t>
            </a:r>
            <a:br>
              <a:rPr lang="ru-RU" b="1" dirty="0"/>
            </a:br>
            <a:endParaRPr lang="ru-RU" dirty="0"/>
          </a:p>
        </p:txBody>
      </p:sp>
      <p:sp>
        <p:nvSpPr>
          <p:cNvPr id="18" name="Содержимое 2"/>
          <p:cNvSpPr txBox="1">
            <a:spLocks/>
          </p:cNvSpPr>
          <p:nvPr/>
        </p:nvSpPr>
        <p:spPr>
          <a:xfrm>
            <a:off x="0" y="1575706"/>
            <a:ext cx="9144000" cy="2567673"/>
          </a:xfrm>
          <a:prstGeom prst="rect">
            <a:avLst/>
          </a:prstGeom>
        </p:spPr>
        <p:txBody>
          <a:bodyPr>
            <a:normAutofit fontScale="925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ru-RU" dirty="0" smtClean="0"/>
              <a:t>Всеобщим эквивалентом, были выбраны благородные металлы, а именно золото и серебро. </a:t>
            </a:r>
          </a:p>
          <a:p>
            <a:r>
              <a:rPr lang="ru-RU" dirty="0" smtClean="0"/>
              <a:t>Этому способствовало несколько объективных факторов, в частности однородность, транспортабельность, высокая ценность, делимость и возможность сохраняться на протяжении неограниченного времени.  </a:t>
            </a:r>
          </a:p>
          <a:p>
            <a:r>
              <a:rPr lang="ru-RU" dirty="0" smtClean="0"/>
              <a:t>Серебро и золото, служили деньгами в Вавилоне и Египте в период </a:t>
            </a:r>
            <a:r>
              <a:rPr lang="ru-RU" b="1" dirty="0" smtClean="0"/>
              <a:t>3 – 4</a:t>
            </a:r>
            <a:r>
              <a:rPr lang="ru-RU" dirty="0" smtClean="0"/>
              <a:t>тыс. лет до н.э. </a:t>
            </a:r>
          </a:p>
          <a:p>
            <a:r>
              <a:rPr lang="ru-RU" dirty="0" smtClean="0"/>
              <a:t>Эти  деньги имели форму пластинок, приобретая товар, от пластин отрезали небольшие кусочки. В </a:t>
            </a:r>
            <a:r>
              <a:rPr lang="ru-RU" b="1" dirty="0" smtClean="0"/>
              <a:t>XII</a:t>
            </a:r>
            <a:r>
              <a:rPr lang="ru-RU" dirty="0" smtClean="0"/>
              <a:t> веке до н.э., в Египте стали делать деньги, обладающие формой золотых колец, их вес обозначали, при помощи наложенного штемпеля.</a:t>
            </a:r>
            <a:endParaRPr lang="ru-RU" b="1" dirty="0"/>
          </a:p>
        </p:txBody>
      </p:sp>
      <p:pic>
        <p:nvPicPr>
          <p:cNvPr id="19" name="Picture 2" descr="C:\Users\Комната 420\Desktop\juno-moneta-600x300.jpg"/>
          <p:cNvPicPr>
            <a:picLocks noChangeAspect="1" noChangeArrowheads="1"/>
          </p:cNvPicPr>
          <p:nvPr/>
        </p:nvPicPr>
        <p:blipFill>
          <a:blip r:embed="rId2"/>
          <a:srcRect/>
          <a:stretch>
            <a:fillRect/>
          </a:stretch>
        </p:blipFill>
        <p:spPr bwMode="auto">
          <a:xfrm>
            <a:off x="1857356" y="4000500"/>
            <a:ext cx="5715000" cy="2857500"/>
          </a:xfrm>
          <a:prstGeom prst="rect">
            <a:avLst/>
          </a:prstGeom>
          <a:noFill/>
        </p:spPr>
      </p:pic>
    </p:spTree>
    <p:extLst>
      <p:ext uri="{BB962C8B-B14F-4D97-AF65-F5344CB8AC3E}">
        <p14:creationId xmlns:p14="http://schemas.microsoft.com/office/powerpoint/2010/main" val="1755318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726620"/>
            <a:ext cx="8229600" cy="697345"/>
          </a:xfrm>
        </p:spPr>
        <p:txBody>
          <a:bodyPr>
            <a:normAutofit/>
          </a:bodyPr>
          <a:lstStyle/>
          <a:p>
            <a:r>
              <a:rPr lang="ru-RU" sz="2800" b="1" dirty="0" smtClean="0"/>
              <a:t>Происхождение слова «монета»</a:t>
            </a:r>
            <a:endParaRPr lang="ru-RU" sz="2800" b="1" dirty="0"/>
          </a:p>
        </p:txBody>
      </p:sp>
      <p:sp>
        <p:nvSpPr>
          <p:cNvPr id="3" name="Содержимое 2"/>
          <p:cNvSpPr>
            <a:spLocks noGrp="1"/>
          </p:cNvSpPr>
          <p:nvPr>
            <p:ph idx="1"/>
          </p:nvPr>
        </p:nvSpPr>
        <p:spPr>
          <a:xfrm>
            <a:off x="0" y="1404256"/>
            <a:ext cx="9144000" cy="2381933"/>
          </a:xfrm>
        </p:spPr>
        <p:txBody>
          <a:bodyPr>
            <a:normAutofit/>
          </a:bodyPr>
          <a:lstStyle/>
          <a:p>
            <a:pPr fontAlgn="base"/>
            <a:r>
              <a:rPr lang="ru-RU" dirty="0" smtClean="0"/>
              <a:t>слово </a:t>
            </a:r>
            <a:r>
              <a:rPr lang="ru-RU" i="1" dirty="0" smtClean="0"/>
              <a:t>«монета»</a:t>
            </a:r>
            <a:r>
              <a:rPr lang="ru-RU" dirty="0" smtClean="0"/>
              <a:t>,  появилось на свет благодаря римлянам. </a:t>
            </a:r>
          </a:p>
          <a:p>
            <a:pPr fontAlgn="base"/>
            <a:r>
              <a:rPr lang="ru-RU" dirty="0" smtClean="0"/>
              <a:t>Они использовали храм божества </a:t>
            </a:r>
            <a:r>
              <a:rPr lang="ru-RU" dirty="0" err="1" smtClean="0"/>
              <a:t>Джуно</a:t>
            </a:r>
            <a:r>
              <a:rPr lang="ru-RU" dirty="0" smtClean="0"/>
              <a:t> Монета, как мастерскую где чеканились деньги. Некоторое время спустя, все места, где чеканились деньги стали  носить  название «монета».</a:t>
            </a:r>
          </a:p>
          <a:p>
            <a:pPr fontAlgn="base"/>
            <a:r>
              <a:rPr lang="ru-RU" dirty="0" smtClean="0"/>
              <a:t>В английском варианте, это слово произносится как </a:t>
            </a:r>
            <a:r>
              <a:rPr lang="ru-RU" i="1" dirty="0" smtClean="0"/>
              <a:t>«</a:t>
            </a:r>
            <a:r>
              <a:rPr lang="ru-RU" i="1" dirty="0" err="1" smtClean="0"/>
              <a:t>минт</a:t>
            </a:r>
            <a:r>
              <a:rPr lang="ru-RU" i="1" dirty="0" smtClean="0"/>
              <a:t>»</a:t>
            </a:r>
            <a:r>
              <a:rPr lang="ru-RU" dirty="0" smtClean="0"/>
              <a:t>, а во французском – </a:t>
            </a:r>
            <a:r>
              <a:rPr lang="ru-RU" i="1" dirty="0" smtClean="0"/>
              <a:t>«</a:t>
            </a:r>
            <a:r>
              <a:rPr lang="ru-RU" i="1" dirty="0" err="1" smtClean="0"/>
              <a:t>моне</a:t>
            </a:r>
            <a:r>
              <a:rPr lang="ru-RU" i="1" dirty="0" smtClean="0"/>
              <a:t>»</a:t>
            </a:r>
            <a:r>
              <a:rPr lang="ru-RU" dirty="0" smtClean="0"/>
              <a:t>. Именно этого слова и произошло, английское </a:t>
            </a:r>
            <a:r>
              <a:rPr lang="ru-RU" i="1" dirty="0" smtClean="0"/>
              <a:t>«</a:t>
            </a:r>
            <a:r>
              <a:rPr lang="ru-RU" i="1" dirty="0" err="1" smtClean="0"/>
              <a:t>many</a:t>
            </a:r>
            <a:r>
              <a:rPr lang="ru-RU" i="1" dirty="0" smtClean="0"/>
              <a:t>»</a:t>
            </a:r>
            <a:r>
              <a:rPr lang="ru-RU" dirty="0" smtClean="0"/>
              <a:t> - деньги.  </a:t>
            </a:r>
          </a:p>
          <a:p>
            <a:endParaRPr lang="ru-RU" dirty="0"/>
          </a:p>
        </p:txBody>
      </p:sp>
      <p:pic>
        <p:nvPicPr>
          <p:cNvPr id="4098" name="Picture 2" descr="C:\Users\Комната 420\Desktop\1328172916_kievskaya-rus-monety-2.jpg"/>
          <p:cNvPicPr>
            <a:picLocks noChangeAspect="1" noChangeArrowheads="1"/>
          </p:cNvPicPr>
          <p:nvPr/>
        </p:nvPicPr>
        <p:blipFill>
          <a:blip r:embed="rId2"/>
          <a:srcRect/>
          <a:stretch>
            <a:fillRect/>
          </a:stretch>
        </p:blipFill>
        <p:spPr bwMode="auto">
          <a:xfrm>
            <a:off x="1357290" y="3615537"/>
            <a:ext cx="6484927" cy="3242463"/>
          </a:xfrm>
          <a:prstGeom prst="rect">
            <a:avLst/>
          </a:prstGeom>
          <a:noFill/>
        </p:spPr>
      </p:pic>
    </p:spTree>
    <p:extLst>
      <p:ext uri="{BB962C8B-B14F-4D97-AF65-F5344CB8AC3E}">
        <p14:creationId xmlns:p14="http://schemas.microsoft.com/office/powerpoint/2010/main" val="1285779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2"/>
          <p:cNvSpPr txBox="1">
            <a:spLocks/>
          </p:cNvSpPr>
          <p:nvPr/>
        </p:nvSpPr>
        <p:spPr>
          <a:xfrm>
            <a:off x="0" y="1363436"/>
            <a:ext cx="8929718" cy="2422753"/>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r>
              <a:rPr lang="ru-RU" dirty="0" smtClean="0"/>
              <a:t>Что касается самих монет, то впервые деньги такой формы, появились в Греции и Лидии в </a:t>
            </a:r>
            <a:r>
              <a:rPr lang="ru-RU" b="1" dirty="0" smtClean="0"/>
              <a:t>VIII-VII</a:t>
            </a:r>
            <a:r>
              <a:rPr lang="ru-RU" dirty="0" smtClean="0"/>
              <a:t> веках до н.э. </a:t>
            </a:r>
          </a:p>
          <a:p>
            <a:pPr fontAlgn="base"/>
            <a:r>
              <a:rPr lang="ru-RU" dirty="0" smtClean="0"/>
              <a:t>На тот период времени, это были наиболее развитые государства, от туда деньги стали распространяться в соседние варварские страны. </a:t>
            </a:r>
          </a:p>
          <a:p>
            <a:pPr fontAlgn="base"/>
            <a:r>
              <a:rPr lang="ru-RU" dirty="0" smtClean="0"/>
              <a:t>Для более чёткого представления развития монет, необходимо рассмотреть картину их зарождения в Риме и Греции.  В </a:t>
            </a:r>
            <a:r>
              <a:rPr lang="ru-RU" b="1" dirty="0" smtClean="0"/>
              <a:t>VII-VI</a:t>
            </a:r>
            <a:r>
              <a:rPr lang="ru-RU" dirty="0" smtClean="0"/>
              <a:t> веках до н.э., в большинстве городов Греции чеканились собственные монеты.</a:t>
            </a:r>
          </a:p>
          <a:p>
            <a:endParaRPr lang="ru-RU" dirty="0"/>
          </a:p>
        </p:txBody>
      </p:sp>
      <p:pic>
        <p:nvPicPr>
          <p:cNvPr id="3" name="Picture 2" descr="C:\Users\Комната 420\Desktop\1384306.jpg"/>
          <p:cNvPicPr>
            <a:picLocks noChangeAspect="1" noChangeArrowheads="1"/>
          </p:cNvPicPr>
          <p:nvPr/>
        </p:nvPicPr>
        <p:blipFill>
          <a:blip r:embed="rId2"/>
          <a:srcRect/>
          <a:stretch>
            <a:fillRect/>
          </a:stretch>
        </p:blipFill>
        <p:spPr bwMode="auto">
          <a:xfrm>
            <a:off x="2285984" y="3648565"/>
            <a:ext cx="4429156" cy="3209435"/>
          </a:xfrm>
          <a:prstGeom prst="rect">
            <a:avLst/>
          </a:prstGeom>
          <a:noFill/>
        </p:spPr>
      </p:pic>
    </p:spTree>
    <p:extLst>
      <p:ext uri="{BB962C8B-B14F-4D97-AF65-F5344CB8AC3E}">
        <p14:creationId xmlns:p14="http://schemas.microsoft.com/office/powerpoint/2010/main" val="4153880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347106"/>
            <a:ext cx="9144000" cy="3202449"/>
          </a:xfrm>
        </p:spPr>
        <p:txBody>
          <a:bodyPr>
            <a:normAutofit lnSpcReduction="10000"/>
          </a:bodyPr>
          <a:lstStyle/>
          <a:p>
            <a:r>
              <a:rPr lang="ru-RU" dirty="0" smtClean="0"/>
              <a:t>С началом процветания Римской империи и закатом Эллинского царства, большую актуальность в древнем мире, приобрели римские монеты. </a:t>
            </a:r>
          </a:p>
          <a:p>
            <a:r>
              <a:rPr lang="ru-RU" dirty="0" smtClean="0"/>
              <a:t>Они изготавливались в виде больших литых кружочков из бронзы и меди. </a:t>
            </a:r>
          </a:p>
          <a:p>
            <a:r>
              <a:rPr lang="ru-RU" dirty="0" smtClean="0"/>
              <a:t>Их начали изготавливать примерно в </a:t>
            </a:r>
            <a:r>
              <a:rPr lang="ru-RU" b="1" dirty="0" smtClean="0"/>
              <a:t>338</a:t>
            </a:r>
            <a:r>
              <a:rPr lang="ru-RU" dirty="0" smtClean="0"/>
              <a:t>г. до н.э., основой для чего послужила единая для Рима и Италии торговая система веса. </a:t>
            </a:r>
          </a:p>
          <a:p>
            <a:r>
              <a:rPr lang="ru-RU" dirty="0" smtClean="0"/>
              <a:t>Одна монета обладала весом 272,88 грамма, что является эквивалентом римского фунта, для сравнения, вес английского фунта 453,99 грамм. Эта монета, носила название асс.</a:t>
            </a:r>
          </a:p>
          <a:p>
            <a:r>
              <a:rPr lang="ru-RU" dirty="0" smtClean="0"/>
              <a:t> С момента своей первой чеканки в </a:t>
            </a:r>
            <a:r>
              <a:rPr lang="ru-RU" b="1" dirty="0" smtClean="0"/>
              <a:t>269</a:t>
            </a:r>
            <a:r>
              <a:rPr lang="ru-RU" dirty="0" smtClean="0"/>
              <a:t>г. до н.э., асс со временем, похудел на 54,59гр.</a:t>
            </a:r>
            <a:endParaRPr lang="ru-RU" dirty="0"/>
          </a:p>
        </p:txBody>
      </p:sp>
      <p:sp>
        <p:nvSpPr>
          <p:cNvPr id="5122" name="AutoShape 2" descr="Золотой статер"/>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5123" name="Picture 3" descr="C:\Users\Комната 420\Desktop\Zolotoj-stater-600x292.jpg"/>
          <p:cNvPicPr>
            <a:picLocks noChangeAspect="1" noChangeArrowheads="1"/>
          </p:cNvPicPr>
          <p:nvPr/>
        </p:nvPicPr>
        <p:blipFill>
          <a:blip r:embed="rId2"/>
          <a:srcRect/>
          <a:stretch>
            <a:fillRect/>
          </a:stretch>
        </p:blipFill>
        <p:spPr bwMode="auto">
          <a:xfrm>
            <a:off x="1785918" y="4320065"/>
            <a:ext cx="5214934" cy="2537935"/>
          </a:xfrm>
          <a:prstGeom prst="rect">
            <a:avLst/>
          </a:prstGeom>
          <a:noFill/>
        </p:spPr>
      </p:pic>
    </p:spTree>
    <p:extLst>
      <p:ext uri="{BB962C8B-B14F-4D97-AF65-F5344CB8AC3E}">
        <p14:creationId xmlns:p14="http://schemas.microsoft.com/office/powerpoint/2010/main" val="3049646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1061357" y="1567543"/>
            <a:ext cx="7339935" cy="2246769"/>
          </a:xfrm>
          <a:prstGeom prst="rect">
            <a:avLst/>
          </a:prstGeom>
        </p:spPr>
        <p:txBody>
          <a:bodyPr wrap="square">
            <a:spAutoFit/>
          </a:bodyPr>
          <a:lstStyle/>
          <a:p>
            <a:r>
              <a:rPr lang="ru-RU" sz="2800" b="1" dirty="0">
                <a:latin typeface="Times New Roman" pitchFamily="18" charset="0"/>
                <a:cs typeface="Times New Roman" pitchFamily="18" charset="0"/>
              </a:rPr>
              <a:t> </a:t>
            </a:r>
            <a:r>
              <a:rPr lang="ru-RU" sz="2800" b="1" dirty="0">
                <a:cs typeface="Times New Roman" pitchFamily="18" charset="0"/>
              </a:rPr>
              <a:t>В VIII – IX вв. на Руси появляются дирхемы – крупные серебряные монеты с арабскими надписями. Дирхемы чеканились в арабском Халифате, а оттуда арабские купцы привозили их на территорию Киевской Руси.</a:t>
            </a:r>
            <a:r>
              <a:rPr lang="ru-RU" sz="2800" dirty="0">
                <a:cs typeface="Times New Roman" pitchFamily="18" charset="0"/>
              </a:rPr>
              <a:t> </a:t>
            </a:r>
            <a:endParaRPr lang="ru-RU" sz="2800" dirty="0"/>
          </a:p>
        </p:txBody>
      </p:sp>
      <p:pic>
        <p:nvPicPr>
          <p:cNvPr id="14" name="Picture 11" descr="i?id=139372973-19-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53692" y="3910693"/>
            <a:ext cx="3347601" cy="2555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7713945"/>
      </p:ext>
    </p:extLst>
  </p:cSld>
  <p:clrMapOvr>
    <a:masterClrMapping/>
  </p:clrMapOvr>
</p:sld>
</file>

<file path=ppt/theme/theme1.xml><?xml version="1.0" encoding="utf-8"?>
<a:theme xmlns:a="http://schemas.openxmlformats.org/drawingml/2006/main" name="2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2983</TotalTime>
  <Words>1511</Words>
  <Application>Microsoft Office PowerPoint</Application>
  <PresentationFormat>Экран (4:3)</PresentationFormat>
  <Paragraphs>185</Paragraphs>
  <Slides>43</Slides>
  <Notes>1</Notes>
  <HiddenSlides>0</HiddenSlides>
  <MMClips>0</MMClips>
  <ScaleCrop>false</ScaleCrop>
  <HeadingPairs>
    <vt:vector size="4" baseType="variant">
      <vt:variant>
        <vt:lpstr>Тема</vt:lpstr>
      </vt:variant>
      <vt:variant>
        <vt:i4>2</vt:i4>
      </vt:variant>
      <vt:variant>
        <vt:lpstr>Заголовки слайдов</vt:lpstr>
      </vt:variant>
      <vt:variant>
        <vt:i4>43</vt:i4>
      </vt:variant>
    </vt:vector>
  </HeadingPairs>
  <TitlesOfParts>
    <vt:vector size="45" baseType="lpstr">
      <vt:lpstr>2_Тема Office</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Происхождение слова «монета»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Внедрение бумажных денег в Российской империи </vt:lpstr>
      <vt:lpstr>Презентация PowerPoint</vt:lpstr>
      <vt:lpstr>Презентация PowerPoint</vt:lpstr>
      <vt:lpstr>Презентация PowerPoint</vt:lpstr>
      <vt:lpstr>     Появились серебряные 50, 20, 15 и 10 копеек. Разменная монета по 5, 3, 2 и 1 копейке делалась из меди. В 1925 году выпустили медную "полушку". Она существовала до 1928 года. В 1931 году серебряные разменные монеты заменили никелевыми.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Наталья</dc:creator>
  <cp:lastModifiedBy>Володя</cp:lastModifiedBy>
  <cp:revision>207</cp:revision>
  <dcterms:created xsi:type="dcterms:W3CDTF">2019-10-10T08:45:47Z</dcterms:created>
  <dcterms:modified xsi:type="dcterms:W3CDTF">2020-11-02T13:52:43Z</dcterms:modified>
</cp:coreProperties>
</file>