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AF73C4E-7A36-4F5F-8C74-5DF0C73B63FF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66779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32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85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81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014241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9128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294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56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254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56854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92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E01813-D400-4D2A-BBCC-4B9FB91B462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C0B22E59-811B-4E15-A66B-7E100C59BF1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507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590272-723A-4814-84BD-359AEA16F9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Неделя  английского языка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2275A4-7A05-4623-93D1-66A64B37E7C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7140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A087575-9268-48BC-B071-5FCAA57EB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4745"/>
            <a:ext cx="10178322" cy="65696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b="1" dirty="0"/>
              <a:t>Winter</a:t>
            </a:r>
            <a:br>
              <a:rPr lang="en-US" sz="2400" b="1" dirty="0"/>
            </a:br>
            <a:r>
              <a:rPr lang="en-US" sz="2400" dirty="0" err="1"/>
              <a:t>Winter</a:t>
            </a:r>
            <a:r>
              <a:rPr lang="en-US" sz="2400" dirty="0"/>
              <a:t>, Winter – let’s go skate!</a:t>
            </a:r>
            <a:br>
              <a:rPr lang="en-US" sz="2400" dirty="0"/>
            </a:br>
            <a:r>
              <a:rPr lang="en-US" sz="2400" dirty="0"/>
              <a:t>Winter, Winter – don’t be late.</a:t>
            </a:r>
            <a:br>
              <a:rPr lang="en-US" sz="2400" dirty="0"/>
            </a:br>
            <a:r>
              <a:rPr lang="en-US" sz="2400" dirty="0"/>
              <a:t>Winter, Winter – let’s go roll.</a:t>
            </a:r>
            <a:br>
              <a:rPr lang="en-US" sz="2400" dirty="0"/>
            </a:br>
            <a:r>
              <a:rPr lang="en-US" sz="2400" dirty="0"/>
              <a:t>Winter, Winter – in the snow!</a:t>
            </a:r>
            <a:endParaRPr lang="ru-RU" sz="2400" dirty="0"/>
          </a:p>
          <a:p>
            <a:pPr marL="0" indent="0">
              <a:buNone/>
            </a:pPr>
            <a:br>
              <a:rPr lang="en-US" sz="2400" dirty="0"/>
            </a:br>
            <a:r>
              <a:rPr lang="en-US" sz="2400" b="1" dirty="0"/>
              <a:t>Where Are My Animals?</a:t>
            </a:r>
            <a:br>
              <a:rPr lang="en-US" sz="2400" b="1" dirty="0"/>
            </a:br>
            <a:r>
              <a:rPr lang="en-US" sz="2400" dirty="0"/>
              <a:t>Where is the cat?</a:t>
            </a:r>
            <a:br>
              <a:rPr lang="en-US" sz="2400" dirty="0"/>
            </a:br>
            <a:r>
              <a:rPr lang="en-US" sz="2400" dirty="0"/>
              <a:t>- It’s under the bed.</a:t>
            </a:r>
            <a:br>
              <a:rPr lang="en-US" sz="2400" dirty="0"/>
            </a:br>
            <a:r>
              <a:rPr lang="en-US" sz="2400" dirty="0"/>
              <a:t>Where is the mouse?</a:t>
            </a:r>
            <a:br>
              <a:rPr lang="en-US" sz="2400" dirty="0"/>
            </a:br>
            <a:r>
              <a:rPr lang="en-US" sz="2400" dirty="0"/>
              <a:t>- Behind the house.</a:t>
            </a:r>
            <a:br>
              <a:rPr lang="en-US" sz="2400" dirty="0"/>
            </a:br>
            <a:r>
              <a:rPr lang="en-US" sz="2400" dirty="0"/>
              <a:t>Where is the fox?</a:t>
            </a:r>
            <a:br>
              <a:rPr lang="en-US" sz="2400" dirty="0"/>
            </a:br>
            <a:r>
              <a:rPr lang="en-US" sz="2400" dirty="0"/>
              <a:t>- It’s in the box.</a:t>
            </a:r>
            <a:br>
              <a:rPr lang="en-US" sz="2400" dirty="0"/>
            </a:br>
            <a:r>
              <a:rPr lang="en-US" sz="2400" dirty="0"/>
              <a:t>Where is the snake?</a:t>
            </a:r>
            <a:br>
              <a:rPr lang="en-US" sz="2400" dirty="0"/>
            </a:br>
            <a:r>
              <a:rPr lang="en-US" sz="2400" dirty="0"/>
              <a:t>- It’s in the lake.</a:t>
            </a:r>
            <a:br>
              <a:rPr lang="en-US" sz="2400" dirty="0"/>
            </a:br>
            <a:r>
              <a:rPr lang="en-US" sz="2400" dirty="0"/>
              <a:t>Where is the frog?</a:t>
            </a:r>
            <a:br>
              <a:rPr lang="en-US" sz="2400" dirty="0"/>
            </a:br>
            <a:r>
              <a:rPr lang="en-US" sz="2400" dirty="0"/>
              <a:t>- It’s in the log.</a:t>
            </a:r>
            <a:br>
              <a:rPr lang="en-US" sz="2400" dirty="0"/>
            </a:br>
            <a:r>
              <a:rPr lang="en-US" sz="2400" dirty="0"/>
              <a:t>Where is the bee?</a:t>
            </a:r>
            <a:br>
              <a:rPr lang="en-US" sz="2400" dirty="0"/>
            </a:br>
            <a:r>
              <a:rPr lang="en-US" sz="2400" dirty="0"/>
              <a:t>- It’s in the tree.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908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016BB0-4214-4258-A23F-E8FAB5AE5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79107"/>
            <a:ext cx="10515600" cy="799301"/>
          </a:xfrm>
        </p:spPr>
        <p:txBody>
          <a:bodyPr>
            <a:normAutofit fontScale="90000"/>
          </a:bodyPr>
          <a:lstStyle/>
          <a:p>
            <a:r>
              <a:rPr lang="en-US" dirty="0"/>
              <a:t>"A magic trip to English Land".</a:t>
            </a:r>
            <a:r>
              <a:rPr lang="ru-RU" dirty="0"/>
              <a:t> 2-4 </a:t>
            </a:r>
            <a:r>
              <a:rPr lang="ru-RU" dirty="0" err="1"/>
              <a:t>кл</a:t>
            </a:r>
            <a:r>
              <a:rPr lang="ru-RU" dirty="0"/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F338254-70EE-4270-BCC7-D8EBEC454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78409"/>
            <a:ext cx="10178322" cy="5700484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для 1й команды: </a:t>
            </a:r>
            <a:br>
              <a:rPr lang="ru-RU" sz="2800" dirty="0"/>
            </a:br>
            <a:r>
              <a:rPr lang="ru-RU" sz="2800" dirty="0"/>
              <a:t>[t],[p],[s],[j],[ʊ],[u:],[</a:t>
            </a:r>
            <a:r>
              <a:rPr lang="ru-RU" sz="2800" dirty="0" err="1"/>
              <a:t>aʊ</a:t>
            </a:r>
            <a:r>
              <a:rPr lang="ru-RU" sz="2800" dirty="0"/>
              <a:t>],[æ],[v],[ʃ].</a:t>
            </a:r>
          </a:p>
          <a:p>
            <a:r>
              <a:rPr lang="ru-RU" sz="2800" dirty="0"/>
              <a:t>для 2й команды:</a:t>
            </a:r>
            <a:br>
              <a:rPr lang="ru-RU" sz="2800" dirty="0"/>
            </a:br>
            <a:r>
              <a:rPr lang="ru-RU" sz="2800" dirty="0"/>
              <a:t>[d],[r],[g],[z],[b],[ʤ],[</a:t>
            </a:r>
            <a:r>
              <a:rPr lang="ru-RU" sz="2800" dirty="0" err="1"/>
              <a:t>ei</a:t>
            </a:r>
            <a:r>
              <a:rPr lang="ru-RU" sz="2800" dirty="0"/>
              <a:t>],[i:],[</a:t>
            </a:r>
            <a:r>
              <a:rPr lang="ru-RU" sz="2800" dirty="0" err="1"/>
              <a:t>oi</a:t>
            </a:r>
            <a:r>
              <a:rPr lang="ru-RU" sz="2800" dirty="0"/>
              <a:t>],[</a:t>
            </a:r>
            <a:r>
              <a:rPr lang="ru-RU" sz="2800" dirty="0" err="1"/>
              <a:t>əʊ</a:t>
            </a:r>
            <a:r>
              <a:rPr lang="ru-RU" sz="2800" dirty="0"/>
              <a:t>].</a:t>
            </a:r>
          </a:p>
          <a:p>
            <a:endParaRPr lang="ru-RU" sz="2800" dirty="0"/>
          </a:p>
          <a:p>
            <a:pPr marL="0" indent="0">
              <a:buNone/>
            </a:pPr>
            <a:endParaRPr lang="ru-RU" sz="2800" dirty="0"/>
          </a:p>
          <a:p>
            <a:r>
              <a:rPr lang="ru-RU" sz="2800" dirty="0"/>
              <a:t>для</a:t>
            </a:r>
            <a:r>
              <a:rPr lang="en-US" sz="2800" dirty="0"/>
              <a:t> </a:t>
            </a:r>
            <a:r>
              <a:rPr lang="ru-RU" sz="2800" dirty="0"/>
              <a:t>1й команды</a:t>
            </a:r>
            <a:r>
              <a:rPr lang="en-US" sz="2800" dirty="0"/>
              <a:t>: </a:t>
            </a:r>
            <a:br>
              <a:rPr lang="en-US" sz="2800" dirty="0"/>
            </a:br>
            <a:r>
              <a:rPr lang="en-US" sz="2800" dirty="0"/>
              <a:t>[</a:t>
            </a:r>
            <a:r>
              <a:rPr lang="en-US" sz="2800" dirty="0" err="1"/>
              <a:t>faiv</a:t>
            </a:r>
            <a:r>
              <a:rPr lang="en-US" sz="2800" dirty="0"/>
              <a:t>],[tri:],[</a:t>
            </a:r>
            <a:r>
              <a:rPr lang="en-US" sz="2800" dirty="0" err="1"/>
              <a:t>laik</a:t>
            </a:r>
            <a:r>
              <a:rPr lang="en-US" sz="2800" dirty="0"/>
              <a:t>], [</a:t>
            </a:r>
            <a:r>
              <a:rPr lang="en-US" sz="2800" dirty="0" err="1"/>
              <a:t>blu</a:t>
            </a:r>
            <a:r>
              <a:rPr lang="en-US" sz="2800" dirty="0"/>
              <a:t>:],[</a:t>
            </a:r>
            <a:r>
              <a:rPr lang="en-US" sz="2800" dirty="0" err="1"/>
              <a:t>foks</a:t>
            </a:r>
            <a:r>
              <a:rPr lang="en-US" sz="2800" dirty="0"/>
              <a:t>],[pig], [</a:t>
            </a:r>
            <a:r>
              <a:rPr lang="en-US" sz="2800" dirty="0" err="1"/>
              <a:t>frendly</a:t>
            </a:r>
            <a:r>
              <a:rPr lang="en-US" sz="2800" dirty="0"/>
              <a:t>], [</a:t>
            </a:r>
            <a:r>
              <a:rPr lang="en-US" sz="2800" dirty="0" err="1"/>
              <a:t>smo:l</a:t>
            </a:r>
            <a:r>
              <a:rPr lang="en-US" sz="2800" dirty="0"/>
              <a:t>], [</a:t>
            </a:r>
            <a:r>
              <a:rPr lang="en-US" sz="2800" dirty="0" err="1"/>
              <a:t>kju:t</a:t>
            </a:r>
            <a:r>
              <a:rPr lang="en-US" sz="2800" dirty="0"/>
              <a:t>],[</a:t>
            </a:r>
            <a:r>
              <a:rPr lang="en-US" sz="2800" dirty="0" err="1"/>
              <a:t>sili</a:t>
            </a:r>
            <a:r>
              <a:rPr lang="en-US" sz="2800" dirty="0"/>
              <a:t>], [</a:t>
            </a:r>
            <a:r>
              <a:rPr lang="en-US" sz="2800" dirty="0" err="1"/>
              <a:t>jeləʊ</a:t>
            </a:r>
            <a:r>
              <a:rPr lang="en-US" sz="2800" dirty="0"/>
              <a:t>].</a:t>
            </a:r>
            <a:br>
              <a:rPr lang="en-US" sz="2800" dirty="0"/>
            </a:br>
            <a:r>
              <a:rPr lang="en-US" sz="2800" dirty="0"/>
              <a:t>five, like, fox, small, cute, yellow, friendly, pig, blue, tree, silly.</a:t>
            </a:r>
            <a:endParaRPr lang="ru-RU" sz="2800" dirty="0"/>
          </a:p>
          <a:p>
            <a:r>
              <a:rPr lang="ru-RU" sz="2800" dirty="0"/>
              <a:t>для</a:t>
            </a:r>
            <a:r>
              <a:rPr lang="en-US" sz="2800" dirty="0"/>
              <a:t> 2</a:t>
            </a:r>
            <a:r>
              <a:rPr lang="ru-RU" sz="2800" dirty="0"/>
              <a:t>й команды</a:t>
            </a:r>
            <a:r>
              <a:rPr lang="en-US" sz="2800" dirty="0"/>
              <a:t>: </a:t>
            </a:r>
            <a:br>
              <a:rPr lang="en-US" sz="2800" dirty="0"/>
            </a:br>
            <a:r>
              <a:rPr lang="en-US" sz="2800" dirty="0"/>
              <a:t>[</a:t>
            </a:r>
            <a:r>
              <a:rPr lang="en-US" sz="2800" dirty="0" err="1"/>
              <a:t>i:vl</a:t>
            </a:r>
            <a:r>
              <a:rPr lang="en-US" sz="2800" dirty="0"/>
              <a:t>], [milk], [</a:t>
            </a:r>
            <a:r>
              <a:rPr lang="en-US" sz="2800" dirty="0" err="1"/>
              <a:t>ʤoifl</a:t>
            </a:r>
            <a:r>
              <a:rPr lang="en-US" sz="2800" dirty="0"/>
              <a:t>], [</a:t>
            </a:r>
            <a:r>
              <a:rPr lang="en-US" sz="2800" dirty="0" err="1"/>
              <a:t>sma:t</a:t>
            </a:r>
            <a:r>
              <a:rPr lang="en-US" sz="2800" dirty="0"/>
              <a:t>], [</a:t>
            </a:r>
            <a:r>
              <a:rPr lang="en-US" sz="2800" dirty="0" err="1"/>
              <a:t>kaind</a:t>
            </a:r>
            <a:r>
              <a:rPr lang="en-US" sz="2800" dirty="0"/>
              <a:t>], [</a:t>
            </a:r>
            <a:r>
              <a:rPr lang="en-US" sz="2800" dirty="0" err="1"/>
              <a:t>kæt</a:t>
            </a:r>
            <a:r>
              <a:rPr lang="en-US" sz="2800" dirty="0"/>
              <a:t>], [</a:t>
            </a:r>
            <a:r>
              <a:rPr lang="en-US" sz="2800" dirty="0" err="1"/>
              <a:t>breiv</a:t>
            </a:r>
            <a:r>
              <a:rPr lang="en-US" sz="2800" dirty="0"/>
              <a:t>], [</a:t>
            </a:r>
            <a:r>
              <a:rPr lang="en-US" sz="2800" dirty="0" err="1"/>
              <a:t>ɒrinʤ</a:t>
            </a:r>
            <a:r>
              <a:rPr lang="en-US" sz="2800" dirty="0"/>
              <a:t>], [</a:t>
            </a:r>
            <a:r>
              <a:rPr lang="en-US" sz="2800" dirty="0" err="1"/>
              <a:t>fʌni</a:t>
            </a:r>
            <a:r>
              <a:rPr lang="en-US" sz="2800" dirty="0"/>
              <a:t>], [</a:t>
            </a:r>
            <a:r>
              <a:rPr lang="en-US" sz="2800" dirty="0" err="1"/>
              <a:t>gri:n</a:t>
            </a:r>
            <a:r>
              <a:rPr lang="en-US" sz="2800" dirty="0"/>
              <a:t>], [</a:t>
            </a:r>
            <a:r>
              <a:rPr lang="en-US" sz="2800" dirty="0" err="1"/>
              <a:t>maʊs</a:t>
            </a:r>
            <a:r>
              <a:rPr lang="en-US" sz="2800" dirty="0"/>
              <a:t>].</a:t>
            </a:r>
            <a:br>
              <a:rPr lang="en-US" sz="2800" dirty="0"/>
            </a:br>
            <a:r>
              <a:rPr lang="en-US" sz="2800" dirty="0"/>
              <a:t>mouse, milk, orange, funny, joyful, green, brave, smart, cat, </a:t>
            </a:r>
            <a:r>
              <a:rPr lang="ru-RU" sz="2800" dirty="0"/>
              <a:t>к</a:t>
            </a:r>
            <a:r>
              <a:rPr lang="en-US" sz="2800" dirty="0" err="1"/>
              <a:t>ind</a:t>
            </a:r>
            <a:r>
              <a:rPr lang="en-US" sz="2800" dirty="0"/>
              <a:t>, evil.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145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20F88D5-787F-494E-BC27-63E7949FA8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0677"/>
            <a:ext cx="10178322" cy="65555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/>
              <a:t>c)</a:t>
            </a:r>
            <a:r>
              <a:rPr lang="ru-RU" sz="2400" dirty="0"/>
              <a:t> </a:t>
            </a:r>
            <a:r>
              <a:rPr lang="ru-RU" sz="2400" i="1" dirty="0"/>
              <a:t>Найдите рифмующееся слово: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для</a:t>
            </a:r>
            <a:r>
              <a:rPr lang="en-US" sz="2400" dirty="0"/>
              <a:t> </a:t>
            </a:r>
            <a:r>
              <a:rPr lang="ru-RU" sz="2400" dirty="0"/>
              <a:t>1</a:t>
            </a:r>
            <a:r>
              <a:rPr lang="en-US" sz="2400" dirty="0"/>
              <a:t>-</a:t>
            </a:r>
            <a:r>
              <a:rPr lang="ru-RU" sz="2400" dirty="0"/>
              <a:t>й команды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b="1" dirty="0"/>
              <a:t>mouse</a:t>
            </a:r>
            <a:r>
              <a:rPr lang="en-US" sz="2400" dirty="0"/>
              <a:t> –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cat</a:t>
            </a:r>
            <a:r>
              <a:rPr lang="en-US" sz="2400" dirty="0"/>
              <a:t> - </a:t>
            </a:r>
            <a:r>
              <a:rPr lang="ru-RU" sz="2400" dirty="0"/>
              <a:t>?</a:t>
            </a:r>
            <a:br>
              <a:rPr lang="en-US" sz="2400" dirty="0"/>
            </a:br>
            <a:r>
              <a:rPr lang="en-US" sz="2400" b="1" dirty="0"/>
              <a:t>pen</a:t>
            </a:r>
            <a:r>
              <a:rPr lang="ru-RU" sz="2400" b="1" dirty="0"/>
              <a:t> </a:t>
            </a:r>
            <a:r>
              <a:rPr lang="en-US" sz="2400" b="1" dirty="0"/>
              <a:t>-</a:t>
            </a:r>
            <a:r>
              <a:rPr lang="ru-RU" sz="2400" b="1" dirty="0"/>
              <a:t> </a:t>
            </a:r>
            <a:r>
              <a:rPr lang="ru-RU" sz="2400" dirty="0"/>
              <a:t>?</a:t>
            </a:r>
            <a:br>
              <a:rPr lang="en-US" sz="2400" dirty="0"/>
            </a:br>
            <a:r>
              <a:rPr lang="en-US" sz="2400" b="1" dirty="0"/>
              <a:t>hi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name</a:t>
            </a:r>
            <a:r>
              <a:rPr lang="ru-RU" sz="2400" b="1" dirty="0"/>
              <a:t> </a:t>
            </a:r>
            <a:r>
              <a:rPr lang="en-US" sz="2400" dirty="0"/>
              <a:t>- </a:t>
            </a:r>
            <a:r>
              <a:rPr lang="ru-RU" sz="2400" dirty="0"/>
              <a:t>?</a:t>
            </a:r>
            <a:br>
              <a:rPr lang="en-US" sz="2400" dirty="0"/>
            </a:br>
            <a:r>
              <a:rPr lang="en-US" sz="2400" b="1" dirty="0"/>
              <a:t>box</a:t>
            </a:r>
            <a:r>
              <a:rPr lang="en-US" sz="2400" dirty="0"/>
              <a:t> -</a:t>
            </a:r>
            <a:r>
              <a:rPr lang="ru-RU" sz="2400" dirty="0"/>
              <a:t> ?</a:t>
            </a:r>
          </a:p>
          <a:p>
            <a:pPr marL="0" indent="0">
              <a:buNone/>
            </a:pPr>
            <a:br>
              <a:rPr lang="en-US" sz="2400" dirty="0"/>
            </a:br>
            <a:r>
              <a:rPr lang="ru-RU" sz="2400" dirty="0"/>
              <a:t>для</a:t>
            </a:r>
            <a:r>
              <a:rPr lang="en-US" sz="2400" dirty="0"/>
              <a:t> 2-</a:t>
            </a:r>
            <a:r>
              <a:rPr lang="ru-RU" sz="2400" dirty="0"/>
              <a:t>й команды</a:t>
            </a:r>
            <a:r>
              <a:rPr lang="en-US" sz="2400" dirty="0"/>
              <a:t>:</a:t>
            </a:r>
            <a:br>
              <a:rPr lang="en-US" sz="2400" dirty="0"/>
            </a:br>
            <a:r>
              <a:rPr lang="en-US" sz="2400" b="1" dirty="0"/>
              <a:t>donkey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cock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carrot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fine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how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  <a:br>
              <a:rPr lang="en-US" sz="2400" dirty="0"/>
            </a:br>
            <a:r>
              <a:rPr lang="en-US" sz="2400" b="1" dirty="0"/>
              <a:t>my</a:t>
            </a:r>
            <a:r>
              <a:rPr lang="ru-RU" sz="2400" b="1" dirty="0"/>
              <a:t> </a:t>
            </a:r>
            <a:r>
              <a:rPr lang="en-US" sz="2400" dirty="0"/>
              <a:t>-</a:t>
            </a:r>
            <a:r>
              <a:rPr lang="ru-RU" sz="2400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1647685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6823B3-F101-4198-8980-75FCEA44D4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0677"/>
            <a:ext cx="10178322" cy="65696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i="1" dirty="0">
                <a:solidFill>
                  <a:schemeClr val="tx1"/>
                </a:solidFill>
              </a:rPr>
              <a:t>Расшифруйте анаграммы:</a:t>
            </a:r>
            <a:endParaRPr lang="ru-RU" sz="24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/>
              <a:t>для</a:t>
            </a:r>
            <a:r>
              <a:rPr lang="en-US" dirty="0"/>
              <a:t> 1-</a:t>
            </a:r>
            <a:r>
              <a:rPr lang="ru-RU" dirty="0"/>
              <a:t>й команды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/>
              <a:t>god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stesir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thorme</a:t>
            </a:r>
            <a:r>
              <a:rPr lang="en-US" dirty="0"/>
              <a:t>  </a:t>
            </a:r>
            <a:br>
              <a:rPr lang="en-US" dirty="0"/>
            </a:br>
            <a:r>
              <a:rPr lang="en-US" b="1" dirty="0" err="1"/>
              <a:t>thoerbr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maylfi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madnarg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clenu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unta</a:t>
            </a:r>
            <a:r>
              <a:rPr lang="en-US" dirty="0"/>
              <a:t> 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для</a:t>
            </a:r>
            <a:r>
              <a:rPr lang="en-US" dirty="0"/>
              <a:t> 2-</a:t>
            </a:r>
            <a:r>
              <a:rPr lang="ru-RU" dirty="0"/>
              <a:t>й команды</a:t>
            </a:r>
            <a:r>
              <a:rPr lang="en-US" dirty="0"/>
              <a:t>:</a:t>
            </a:r>
            <a:br>
              <a:rPr lang="en-US" dirty="0"/>
            </a:br>
            <a:r>
              <a:rPr lang="en-US" b="1" dirty="0" err="1"/>
              <a:t>ergy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kablc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/>
              <a:t>der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ewhti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elub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neerg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welylo</a:t>
            </a:r>
            <a:r>
              <a:rPr lang="en-US" dirty="0"/>
              <a:t> </a:t>
            </a:r>
            <a:br>
              <a:rPr lang="en-US" dirty="0"/>
            </a:br>
            <a:r>
              <a:rPr lang="en-US" b="1" dirty="0" err="1"/>
              <a:t>knpi</a:t>
            </a:r>
            <a:r>
              <a:rPr lang="en-US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582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3A5B39-D247-493E-B291-FA279B050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57302"/>
            <a:ext cx="10178322" cy="596023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Задание –прочитать фразу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2F9E8C-39FA-4C4B-899B-732F41434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00332"/>
            <a:ext cx="10178322" cy="580036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sz="5400" dirty="0"/>
              <a:t>23.5. *12.15.22.5.* 5.14.7.12.9.19.8.</a:t>
            </a:r>
            <a:br>
              <a:rPr lang="en-US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pt-BR" sz="3200" dirty="0"/>
              <a:t>Use the code:</a:t>
            </a:r>
          </a:p>
          <a:p>
            <a:pPr marL="0" indent="0">
              <a:buNone/>
            </a:pPr>
            <a:r>
              <a:rPr lang="pt-BR" sz="3200" dirty="0"/>
              <a:t>1 A      2 B      3 C      4 D      5 E      6 F       </a:t>
            </a:r>
            <a:endParaRPr lang="ru-RU" sz="3200" dirty="0"/>
          </a:p>
          <a:p>
            <a:pPr marL="0" indent="0">
              <a:buNone/>
            </a:pPr>
            <a:r>
              <a:rPr lang="pt-BR" sz="3200" dirty="0"/>
              <a:t>7 G      8 H      9 I       10 J </a:t>
            </a:r>
            <a:r>
              <a:rPr lang="ru-RU" sz="3200" dirty="0"/>
              <a:t>      </a:t>
            </a:r>
            <a:r>
              <a:rPr lang="pt-BR" sz="3200" dirty="0"/>
              <a:t>11 K    12 L    </a:t>
            </a:r>
            <a:endParaRPr lang="ru-RU" sz="3200" dirty="0"/>
          </a:p>
          <a:p>
            <a:pPr marL="0" indent="0">
              <a:buNone/>
            </a:pPr>
            <a:r>
              <a:rPr lang="pt-BR" sz="3200" dirty="0"/>
              <a:t>13 M   14 N    15 O    16 P     17 Q    18 R    </a:t>
            </a:r>
            <a:endParaRPr lang="ru-RU" sz="3200" dirty="0"/>
          </a:p>
          <a:p>
            <a:pPr marL="0" indent="0">
              <a:buNone/>
            </a:pPr>
            <a:r>
              <a:rPr lang="pt-BR" sz="3200" dirty="0"/>
              <a:t>19 S     20 T </a:t>
            </a:r>
            <a:r>
              <a:rPr lang="ru-RU" sz="3200" dirty="0"/>
              <a:t>     </a:t>
            </a:r>
            <a:r>
              <a:rPr lang="pt-BR" sz="3200" dirty="0"/>
              <a:t>21 U    22 V    23 W   24 X    25 Y    26 Z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7601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E6F33D-43ED-4D09-A743-411AE00E2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 fontScale="90000"/>
          </a:bodyPr>
          <a:lstStyle/>
          <a:p>
            <a:r>
              <a:rPr lang="ru-RU" dirty="0"/>
              <a:t>Найти слова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EBB15A-E7D8-4F12-91A9-0D20682B1F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839" y="1632204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ru-RU" sz="6000" b="1" dirty="0"/>
              <a:t>Foxesraccoonshenstigerspigshorsesparrotscatsdogsrabbitsbearslionswolves</a:t>
            </a:r>
            <a:endParaRPr lang="ru-RU" sz="6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0819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BE63FCE-67B1-47D0-A8C8-F8B51DB4C4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3173683"/>
              </p:ext>
            </p:extLst>
          </p:nvPr>
        </p:nvGraphicFramePr>
        <p:xfrm>
          <a:off x="1293153" y="24856"/>
          <a:ext cx="10179050" cy="6808288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089525">
                  <a:extLst>
                    <a:ext uri="{9D8B030D-6E8A-4147-A177-3AD203B41FA5}">
                      <a16:colId xmlns:a16="http://schemas.microsoft.com/office/drawing/2014/main" val="1292558117"/>
                    </a:ext>
                  </a:extLst>
                </a:gridCol>
                <a:gridCol w="5089525">
                  <a:extLst>
                    <a:ext uri="{9D8B030D-6E8A-4147-A177-3AD203B41FA5}">
                      <a16:colId xmlns:a16="http://schemas.microsoft.com/office/drawing/2014/main" val="2469550299"/>
                    </a:ext>
                  </a:extLst>
                </a:gridCol>
              </a:tblGrid>
              <a:tr h="1848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1) Употребите правильно глагол</a:t>
                      </a:r>
                      <a:b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3600" dirty="0" err="1">
                          <a:solidFill>
                            <a:schemeClr val="tx1"/>
                          </a:solidFill>
                          <a:effectLst/>
                        </a:rPr>
                        <a:t>to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3600" dirty="0" err="1">
                          <a:solidFill>
                            <a:schemeClr val="tx1"/>
                          </a:solidFill>
                          <a:effectLst/>
                        </a:rPr>
                        <a:t>be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 (</a:t>
                      </a:r>
                      <a:r>
                        <a:rPr lang="ru-RU" sz="3600" dirty="0" err="1">
                          <a:solidFill>
                            <a:schemeClr val="tx1"/>
                          </a:solidFill>
                          <a:effectLst/>
                        </a:rPr>
                        <a:t>am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ru-RU" sz="3600" dirty="0" err="1">
                          <a:solidFill>
                            <a:schemeClr val="tx1"/>
                          </a:solidFill>
                          <a:effectLst/>
                        </a:rPr>
                        <a:t>is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/</a:t>
                      </a:r>
                      <a:r>
                        <a:rPr lang="ru-RU" sz="3600" dirty="0" err="1">
                          <a:solidFill>
                            <a:schemeClr val="tx1"/>
                          </a:solidFill>
                          <a:effectLst/>
                        </a:rPr>
                        <a:t>are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  <a:t>2) 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Употребите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правильно</a:t>
                      </a: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ru-RU" sz="3600" dirty="0">
                          <a:solidFill>
                            <a:schemeClr val="tx1"/>
                          </a:solidFill>
                          <a:effectLst/>
                        </a:rPr>
                        <a:t>глагол</a:t>
                      </a:r>
                      <a:b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600" dirty="0">
                          <a:solidFill>
                            <a:schemeClr val="tx1"/>
                          </a:solidFill>
                          <a:effectLst/>
                        </a:rPr>
                        <a:t>to have got (have got/ has got)</a:t>
                      </a:r>
                      <a:endParaRPr lang="ru-RU" sz="3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 anchor="ctr"/>
                </a:tc>
                <a:extLst>
                  <a:ext uri="{0D108BD9-81ED-4DB2-BD59-A6C34878D82A}">
                    <a16:rowId xmlns:a16="http://schemas.microsoft.com/office/drawing/2014/main" val="2348933265"/>
                  </a:ext>
                </a:extLst>
              </a:tr>
              <a:tr h="42288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1. I …a dog.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2. My name….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</a:rPr>
                        <a:t>Sharik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3. I …. smart and strong.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4. My friend ….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Diadia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Fiodor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b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We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…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friends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1.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</a:rPr>
                        <a:t>Buratino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... a father.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2. Malvina….a dog.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3. </a:t>
                      </a:r>
                      <a:r>
                        <a:rPr lang="en-US" sz="3200" dirty="0" err="1">
                          <a:solidFill>
                            <a:schemeClr val="tx1"/>
                          </a:solidFill>
                          <a:effectLst/>
                        </a:rPr>
                        <a:t>Kolobo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к</a:t>
                      </a: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 ….grandparents.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  <a:t>4. Cheburashka and Gena the Crocodile …. friends. </a:t>
                      </a:r>
                      <a:br>
                        <a:rPr lang="en-US" sz="32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5.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Alionushka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 …a </a:t>
                      </a:r>
                      <a:r>
                        <a:rPr lang="ru-RU" sz="3200" dirty="0" err="1">
                          <a:solidFill>
                            <a:schemeClr val="tx1"/>
                          </a:solidFill>
                          <a:effectLst/>
                        </a:rPr>
                        <a:t>brother</a:t>
                      </a:r>
                      <a:r>
                        <a:rPr lang="ru-RU" sz="3200" dirty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3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extLst>
                  <a:ext uri="{0D108BD9-81ED-4DB2-BD59-A6C34878D82A}">
                    <a16:rowId xmlns:a16="http://schemas.microsoft.com/office/drawing/2014/main" val="2399755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804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205E50-52D2-4061-A82C-37DE87431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839" y="239321"/>
            <a:ext cx="10178322" cy="596023"/>
          </a:xfrm>
        </p:spPr>
        <p:txBody>
          <a:bodyPr>
            <a:normAutofit fontScale="90000"/>
          </a:bodyPr>
          <a:lstStyle/>
          <a:p>
            <a:r>
              <a:rPr lang="ru-RU" dirty="0"/>
              <a:t>загадки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5E0C012-A8DB-4D1B-8470-E95ED804B694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984739" y="1427020"/>
            <a:ext cx="10986867" cy="4893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from Africa. I am green. I am big. I am strong. I can swim very well.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like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fish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grey, strong, evil. I can run, jump. I like meat.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from Russia. I am very big and brown. I can run, climb. I live in the forest.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like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honey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not big. I am  not small. I am cunning. I am orange. I like mice, chickens and hares.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grey in summer and I am white in winter. I can run and jump. I have long ears and a small tail. I like carrots.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not small.  I am  not big. I can run, jump, climb. I like milk. I like mice. 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live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house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 is my friend. It is big and brave. It likes bones, soup, meat.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barks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bow-wow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kumimoji="0" lang="ru-RU" altLang="ru-RU" sz="2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bow-wow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am very little. I am green. I can jump. I can swim. I eat flies.</a:t>
            </a: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 can croak. 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8620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41C7B-261A-46FE-BB6D-3672FB7E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0"/>
            <a:ext cx="10178322" cy="489812"/>
          </a:xfrm>
        </p:spPr>
        <p:txBody>
          <a:bodyPr>
            <a:noAutofit/>
          </a:bodyPr>
          <a:lstStyle/>
          <a:p>
            <a:r>
              <a:rPr lang="ru-RU" sz="2000" i="1" dirty="0"/>
              <a:t>Расскажите о хороших и плохих качествах </a:t>
            </a:r>
            <a:r>
              <a:rPr lang="ru-RU" sz="2000" b="1" i="1" dirty="0"/>
              <a:t>Петрушки</a:t>
            </a:r>
            <a:r>
              <a:rPr lang="ru-RU" sz="2000" i="1" dirty="0"/>
              <a:t> и </a:t>
            </a:r>
            <a:r>
              <a:rPr lang="ru-RU" sz="2000" b="1" i="1" dirty="0"/>
              <a:t>Бабы Яги</a:t>
            </a:r>
            <a:r>
              <a:rPr lang="ru-RU" sz="2000" i="1" dirty="0"/>
              <a:t>. Выберите  подходящие </a:t>
            </a:r>
            <a:r>
              <a:rPr lang="ru-RU" sz="2000" i="1" dirty="0" err="1"/>
              <a:t>cлова</a:t>
            </a:r>
            <a:r>
              <a:rPr lang="ru-RU" sz="2000" i="1" dirty="0"/>
              <a:t> из таблицы:</a:t>
            </a:r>
            <a:endParaRPr lang="ru-RU" sz="2000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A080563-D178-4F5B-9FCE-5BEB38A43990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336" y="604830"/>
            <a:ext cx="2314309" cy="253878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885AF7-ADF3-45B0-8885-7874981C15E3}"/>
              </a:ext>
            </a:extLst>
          </p:cNvPr>
          <p:cNvSpPr txBox="1"/>
          <p:nvPr/>
        </p:nvSpPr>
        <p:spPr>
          <a:xfrm>
            <a:off x="2869810" y="3222704"/>
            <a:ext cx="154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Рисунок 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7715A71-74A8-4D21-B715-686887F37AC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234" y="604830"/>
            <a:ext cx="2232732" cy="253878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4657719-4F42-4B26-92CC-F00F4A6C0149}"/>
              </a:ext>
            </a:extLst>
          </p:cNvPr>
          <p:cNvSpPr txBox="1"/>
          <p:nvPr/>
        </p:nvSpPr>
        <p:spPr>
          <a:xfrm>
            <a:off x="7648138" y="3222704"/>
            <a:ext cx="1176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Рисунок 2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04298A1-765A-4595-933C-816F21A90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894010"/>
              </p:ext>
            </p:extLst>
          </p:nvPr>
        </p:nvGraphicFramePr>
        <p:xfrm>
          <a:off x="1251678" y="3058286"/>
          <a:ext cx="10178324" cy="379216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544581">
                  <a:extLst>
                    <a:ext uri="{9D8B030D-6E8A-4147-A177-3AD203B41FA5}">
                      <a16:colId xmlns:a16="http://schemas.microsoft.com/office/drawing/2014/main" val="2738592133"/>
                    </a:ext>
                  </a:extLst>
                </a:gridCol>
                <a:gridCol w="2544581">
                  <a:extLst>
                    <a:ext uri="{9D8B030D-6E8A-4147-A177-3AD203B41FA5}">
                      <a16:colId xmlns:a16="http://schemas.microsoft.com/office/drawing/2014/main" val="3158746778"/>
                    </a:ext>
                  </a:extLst>
                </a:gridCol>
                <a:gridCol w="2544581">
                  <a:extLst>
                    <a:ext uri="{9D8B030D-6E8A-4147-A177-3AD203B41FA5}">
                      <a16:colId xmlns:a16="http://schemas.microsoft.com/office/drawing/2014/main" val="4199915461"/>
                    </a:ext>
                  </a:extLst>
                </a:gridCol>
                <a:gridCol w="2544581">
                  <a:extLst>
                    <a:ext uri="{9D8B030D-6E8A-4147-A177-3AD203B41FA5}">
                      <a16:colId xmlns:a16="http://schemas.microsoft.com/office/drawing/2014/main" val="3663905201"/>
                    </a:ext>
                  </a:extLst>
                </a:gridCol>
              </a:tblGrid>
              <a:tr h="19542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>
                          <a:solidFill>
                            <a:schemeClr val="tx1"/>
                          </a:solidFill>
                          <a:effectLst/>
                        </a:rPr>
                        <a:t>Petrushka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 err="1">
                          <a:solidFill>
                            <a:schemeClr val="tx1"/>
                          </a:solidFill>
                          <a:effectLst/>
                        </a:rPr>
                        <a:t>Baba-Yaga</a:t>
                      </a:r>
                      <a:endParaRPr lang="ru-RU" sz="4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 err="1">
                          <a:solidFill>
                            <a:schemeClr val="tx1"/>
                          </a:solidFill>
                          <a:effectLst/>
                        </a:rPr>
                        <a:t>is</a:t>
                      </a:r>
                      <a:r>
                        <a:rPr lang="ru-RU" sz="4800" dirty="0">
                          <a:solidFill>
                            <a:schemeClr val="tx1"/>
                          </a:solidFill>
                          <a:effectLst/>
                        </a:rPr>
                        <a:t>/ </a:t>
                      </a:r>
                      <a:r>
                        <a:rPr lang="ru-RU" sz="4800" dirty="0" err="1">
                          <a:solidFill>
                            <a:schemeClr val="tx1"/>
                          </a:solidFill>
                          <a:effectLst/>
                        </a:rPr>
                        <a:t>is</a:t>
                      </a:r>
                      <a:r>
                        <a:rPr lang="ru-RU" sz="48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4800" dirty="0" err="1">
                          <a:solidFill>
                            <a:schemeClr val="tx1"/>
                          </a:solidFill>
                          <a:effectLst/>
                        </a:rPr>
                        <a:t>not</a:t>
                      </a:r>
                      <a:endParaRPr lang="ru-RU" sz="4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>
                          <a:solidFill>
                            <a:schemeClr val="tx1"/>
                          </a:solidFill>
                          <a:effectLst/>
                        </a:rPr>
                        <a:t>a/</a:t>
                      </a:r>
                      <a:r>
                        <a:rPr lang="ru-RU" sz="4800" dirty="0" err="1">
                          <a:solidFill>
                            <a:schemeClr val="tx1"/>
                          </a:solidFill>
                          <a:effectLst/>
                        </a:rPr>
                        <a:t>an</a:t>
                      </a:r>
                      <a:endParaRPr lang="ru-RU" sz="4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character, boy, girl, mascot, dragon</a:t>
                      </a:r>
                      <a:b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monster, dwarf, mermaid, animal, toy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300" dirty="0">
                          <a:solidFill>
                            <a:schemeClr val="tx1"/>
                          </a:solidFill>
                          <a:effectLst/>
                        </a:rPr>
                        <a:t>kind, merry, joyful, friendly, good friend, nice, smart, evil, brave, silly, cute, unlucky, funny, big, small, nice</a:t>
                      </a:r>
                      <a:endParaRPr lang="ru-RU" sz="13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extLst>
                  <a:ext uri="{0D108BD9-81ED-4DB2-BD59-A6C34878D82A}">
                    <a16:rowId xmlns:a16="http://schemas.microsoft.com/office/drawing/2014/main" val="2901985368"/>
                  </a:ext>
                </a:extLst>
              </a:tr>
              <a:tr h="1711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dirty="0" err="1">
                          <a:solidFill>
                            <a:schemeClr val="tx1"/>
                          </a:solidFill>
                          <a:effectLst/>
                        </a:rPr>
                        <a:t>He</a:t>
                      </a:r>
                      <a:endParaRPr lang="ru-RU" sz="4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400" dirty="0" err="1">
                          <a:solidFill>
                            <a:schemeClr val="tx1"/>
                          </a:solidFill>
                          <a:effectLst/>
                        </a:rPr>
                        <a:t>She</a:t>
                      </a:r>
                      <a:endParaRPr lang="ru-RU" sz="4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800" dirty="0" err="1">
                          <a:solidFill>
                            <a:schemeClr val="tx1"/>
                          </a:solidFill>
                          <a:effectLst/>
                        </a:rPr>
                        <a:t>likes</a:t>
                      </a:r>
                      <a:endParaRPr lang="ru-RU" sz="4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dancing, singing, playing football        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swimming, playing tricks, telling tales, 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helping, painting, talking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056" marR="43056" marT="43056" marB="43056"/>
                </a:tc>
                <a:extLst>
                  <a:ext uri="{0D108BD9-81ED-4DB2-BD59-A6C34878D82A}">
                    <a16:rowId xmlns:a16="http://schemas.microsoft.com/office/drawing/2014/main" val="1855588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8495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AB366-191E-4C64-8F64-D7530D2F06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911843"/>
          </a:xfrm>
        </p:spPr>
        <p:txBody>
          <a:bodyPr/>
          <a:lstStyle/>
          <a:p>
            <a:r>
              <a:rPr lang="ru-RU" i="1" dirty="0"/>
              <a:t>Замени слова цифрами</a:t>
            </a: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7BE29CB-2C32-43C7-9776-C153B8E1E6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1335947"/>
              </p:ext>
            </p:extLst>
          </p:nvPr>
        </p:nvGraphicFramePr>
        <p:xfrm>
          <a:off x="2293034" y="1716257"/>
          <a:ext cx="6879102" cy="4759356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293034">
                  <a:extLst>
                    <a:ext uri="{9D8B030D-6E8A-4147-A177-3AD203B41FA5}">
                      <a16:colId xmlns:a16="http://schemas.microsoft.com/office/drawing/2014/main" val="742925204"/>
                    </a:ext>
                  </a:extLst>
                </a:gridCol>
                <a:gridCol w="2293034">
                  <a:extLst>
                    <a:ext uri="{9D8B030D-6E8A-4147-A177-3AD203B41FA5}">
                      <a16:colId xmlns:a16="http://schemas.microsoft.com/office/drawing/2014/main" val="3455941938"/>
                    </a:ext>
                  </a:extLst>
                </a:gridCol>
                <a:gridCol w="2293034">
                  <a:extLst>
                    <a:ext uri="{9D8B030D-6E8A-4147-A177-3AD203B41FA5}">
                      <a16:colId xmlns:a16="http://schemas.microsoft.com/office/drawing/2014/main" val="2567679358"/>
                    </a:ext>
                  </a:extLst>
                </a:gridCol>
              </a:tblGrid>
              <a:tr h="1586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dirty="0" err="1">
                          <a:solidFill>
                            <a:schemeClr val="tx1"/>
                          </a:solidFill>
                          <a:effectLst/>
                        </a:rPr>
                        <a:t>four</a:t>
                      </a:r>
                      <a:endParaRPr lang="ru-RU" sz="7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dirty="0" err="1">
                          <a:solidFill>
                            <a:schemeClr val="tx1"/>
                          </a:solidFill>
                          <a:effectLst/>
                        </a:rPr>
                        <a:t>nine</a:t>
                      </a:r>
                      <a:endParaRPr lang="ru-RU" sz="7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dirty="0" err="1">
                          <a:solidFill>
                            <a:schemeClr val="tx1"/>
                          </a:solidFill>
                          <a:effectLst/>
                        </a:rPr>
                        <a:t>three</a:t>
                      </a:r>
                      <a:endParaRPr lang="ru-RU" sz="7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94402253"/>
                  </a:ext>
                </a:extLst>
              </a:tr>
              <a:tr h="1586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dirty="0" err="1">
                          <a:solidFill>
                            <a:schemeClr val="tx1"/>
                          </a:solidFill>
                          <a:effectLst/>
                        </a:rPr>
                        <a:t>seven</a:t>
                      </a:r>
                      <a:endParaRPr lang="ru-RU" sz="7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b="1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7200" b="1" dirty="0" err="1">
                          <a:solidFill>
                            <a:schemeClr val="tx1"/>
                          </a:solidFill>
                          <a:effectLst/>
                        </a:rPr>
                        <a:t>one</a:t>
                      </a:r>
                      <a:endParaRPr lang="ru-RU" sz="7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b="1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7200" b="1" dirty="0" err="1">
                          <a:solidFill>
                            <a:schemeClr val="tx1"/>
                          </a:solidFill>
                          <a:effectLst/>
                        </a:rPr>
                        <a:t>ten</a:t>
                      </a:r>
                      <a:endParaRPr lang="ru-RU" sz="7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4047774568"/>
                  </a:ext>
                </a:extLst>
              </a:tr>
              <a:tr h="15864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dirty="0" err="1">
                          <a:solidFill>
                            <a:schemeClr val="tx1"/>
                          </a:solidFill>
                          <a:effectLst/>
                        </a:rPr>
                        <a:t>eight</a:t>
                      </a:r>
                      <a:endParaRPr lang="ru-RU" sz="7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b="1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7200" b="1" dirty="0" err="1">
                          <a:solidFill>
                            <a:schemeClr val="tx1"/>
                          </a:solidFill>
                          <a:effectLst/>
                        </a:rPr>
                        <a:t>two</a:t>
                      </a:r>
                      <a:endParaRPr lang="ru-RU" sz="7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7200" b="1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ru-RU" sz="7200" b="1" dirty="0" err="1">
                          <a:solidFill>
                            <a:schemeClr val="tx1"/>
                          </a:solidFill>
                          <a:effectLst/>
                        </a:rPr>
                        <a:t>five</a:t>
                      </a:r>
                      <a:endParaRPr lang="ru-RU" sz="72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9640352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2223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5C1041-1F1B-4FA9-9FF8-F3D2688F36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855572"/>
          </a:xfrm>
        </p:spPr>
        <p:txBody>
          <a:bodyPr>
            <a:normAutofit fontScale="90000"/>
          </a:bodyPr>
          <a:lstStyle/>
          <a:p>
            <a:r>
              <a:rPr lang="ru-RU" dirty="0"/>
              <a:t>Брейн-ринг «Кладовая английского языка» 2-5 классы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406785-D27F-4996-9A09-5A46DD35F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871003"/>
            <a:ext cx="10178322" cy="476894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Отгадай загадки</a:t>
            </a:r>
            <a:r>
              <a:rPr lang="en-US" sz="2800" dirty="0"/>
              <a:t>: 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/>
              <a:t>• It lives in the house. It likes fish.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/>
              <a:t>• It lives in the forest. It likes bananas.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/>
              <a:t>• It is very big and grey. 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/>
              <a:t>• It is little and grey.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92252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B82CDB63-A182-4C59-A617-FF0F80187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3051338"/>
              </p:ext>
            </p:extLst>
          </p:nvPr>
        </p:nvGraphicFramePr>
        <p:xfrm>
          <a:off x="984738" y="0"/>
          <a:ext cx="10803989" cy="685800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686371">
                  <a:extLst>
                    <a:ext uri="{9D8B030D-6E8A-4147-A177-3AD203B41FA5}">
                      <a16:colId xmlns:a16="http://schemas.microsoft.com/office/drawing/2014/main" val="2804117865"/>
                    </a:ext>
                  </a:extLst>
                </a:gridCol>
                <a:gridCol w="4856711">
                  <a:extLst>
                    <a:ext uri="{9D8B030D-6E8A-4147-A177-3AD203B41FA5}">
                      <a16:colId xmlns:a16="http://schemas.microsoft.com/office/drawing/2014/main" val="3283479433"/>
                    </a:ext>
                  </a:extLst>
                </a:gridCol>
                <a:gridCol w="552909">
                  <a:extLst>
                    <a:ext uri="{9D8B030D-6E8A-4147-A177-3AD203B41FA5}">
                      <a16:colId xmlns:a16="http://schemas.microsoft.com/office/drawing/2014/main" val="2401828732"/>
                    </a:ext>
                  </a:extLst>
                </a:gridCol>
                <a:gridCol w="4707998">
                  <a:extLst>
                    <a:ext uri="{9D8B030D-6E8A-4147-A177-3AD203B41FA5}">
                      <a16:colId xmlns:a16="http://schemas.microsoft.com/office/drawing/2014/main" val="1305944509"/>
                    </a:ext>
                  </a:extLst>
                </a:gridCol>
              </a:tblGrid>
              <a:tr h="420652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Подбери русский вариант пословицы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5252209"/>
                  </a:ext>
                </a:extLst>
              </a:tr>
              <a:tr h="420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Rome was not built in one day.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Лучше поздно, чем никогда.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998991"/>
                  </a:ext>
                </a:extLst>
              </a:tr>
              <a:tr h="420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All is good in its season.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Любовь побеждает всё.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4548339"/>
                  </a:ext>
                </a:extLst>
              </a:tr>
              <a:tr h="420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East or West – home is best.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Яйца курицу не учат.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619348"/>
                  </a:ext>
                </a:extLst>
              </a:tr>
              <a:tr h="420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Better late than never.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Москва не сразу строилась.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0991134"/>
                  </a:ext>
                </a:extLst>
              </a:tr>
              <a:tr h="86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A cat in gloves catches no mouse.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Язык до Киева доведёт.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1285435"/>
                  </a:ext>
                </a:extLst>
              </a:tr>
              <a:tr h="420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Eggs cannot teach hens.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С милым рай и в шалаше.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2163840"/>
                  </a:ext>
                </a:extLst>
              </a:tr>
              <a:tr h="8657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A bird in the hand is worth two in the bush.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Всё хорошо вовремя.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65320076"/>
                  </a:ext>
                </a:extLst>
              </a:tr>
              <a:tr h="867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Love conquers all.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В гостях хорошо, а дома лучше.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9995665"/>
                  </a:ext>
                </a:extLst>
              </a:tr>
              <a:tr h="867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Love in a cottage.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Лучше синица в руках, чем журавль в небе.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13880087"/>
                  </a:ext>
                </a:extLst>
              </a:tr>
              <a:tr h="867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By asking one comes to Rome.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Без труда не вытащишь и рыбку из пруда.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16774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032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6FAA108-3AE1-4921-8FE2-6CDCB139826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1616183"/>
              </p:ext>
            </p:extLst>
          </p:nvPr>
        </p:nvGraphicFramePr>
        <p:xfrm>
          <a:off x="1195754" y="0"/>
          <a:ext cx="10522634" cy="6858002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4318781">
                  <a:extLst>
                    <a:ext uri="{9D8B030D-6E8A-4147-A177-3AD203B41FA5}">
                      <a16:colId xmlns:a16="http://schemas.microsoft.com/office/drawing/2014/main" val="1864931901"/>
                    </a:ext>
                  </a:extLst>
                </a:gridCol>
                <a:gridCol w="814197">
                  <a:extLst>
                    <a:ext uri="{9D8B030D-6E8A-4147-A177-3AD203B41FA5}">
                      <a16:colId xmlns:a16="http://schemas.microsoft.com/office/drawing/2014/main" val="3100319945"/>
                    </a:ext>
                  </a:extLst>
                </a:gridCol>
                <a:gridCol w="2069680">
                  <a:extLst>
                    <a:ext uri="{9D8B030D-6E8A-4147-A177-3AD203B41FA5}">
                      <a16:colId xmlns:a16="http://schemas.microsoft.com/office/drawing/2014/main" val="1899506597"/>
                    </a:ext>
                  </a:extLst>
                </a:gridCol>
                <a:gridCol w="442010">
                  <a:extLst>
                    <a:ext uri="{9D8B030D-6E8A-4147-A177-3AD203B41FA5}">
                      <a16:colId xmlns:a16="http://schemas.microsoft.com/office/drawing/2014/main" val="3191142539"/>
                    </a:ext>
                  </a:extLst>
                </a:gridCol>
                <a:gridCol w="383313">
                  <a:extLst>
                    <a:ext uri="{9D8B030D-6E8A-4147-A177-3AD203B41FA5}">
                      <a16:colId xmlns:a16="http://schemas.microsoft.com/office/drawing/2014/main" val="4170888246"/>
                    </a:ext>
                  </a:extLst>
                </a:gridCol>
                <a:gridCol w="2494653">
                  <a:extLst>
                    <a:ext uri="{9D8B030D-6E8A-4147-A177-3AD203B41FA5}">
                      <a16:colId xmlns:a16="http://schemas.microsoft.com/office/drawing/2014/main" val="2444081358"/>
                    </a:ext>
                  </a:extLst>
                </a:gridCol>
              </a:tblGrid>
              <a:tr h="64046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Расшифруй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224240"/>
                  </a:ext>
                </a:extLst>
              </a:tr>
              <a:tr h="404406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Что означают эти сокращения?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871073"/>
                  </a:ext>
                </a:extLst>
              </a:tr>
              <a:tr h="404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 or not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 2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 or not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 2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Wonna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Wonna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7944349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ever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ever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08552099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TV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TV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8314555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GR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GR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xxx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xxx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28154412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8695158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ICU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ICU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FBI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FBI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4596979"/>
                  </a:ext>
                </a:extLst>
              </a:tr>
              <a:tr h="8340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CUL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CUL</a:t>
                      </a: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24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>
                          <a:solidFill>
                            <a:schemeClr val="tx1"/>
                          </a:solidFill>
                          <a:effectLst/>
                        </a:rPr>
                        <a:t>IQ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IQ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1146417"/>
                  </a:ext>
                </a:extLst>
              </a:tr>
              <a:tr h="4044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Yeah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Yeah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1026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187773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EEB259D-A673-4935-984A-8CEA04A5BDF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930314" y="2139449"/>
          <a:ext cx="2820322" cy="388745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470377">
                  <a:extLst>
                    <a:ext uri="{9D8B030D-6E8A-4147-A177-3AD203B41FA5}">
                      <a16:colId xmlns:a16="http://schemas.microsoft.com/office/drawing/2014/main" val="2347436502"/>
                    </a:ext>
                  </a:extLst>
                </a:gridCol>
                <a:gridCol w="1349945">
                  <a:extLst>
                    <a:ext uri="{9D8B030D-6E8A-4147-A177-3AD203B41FA5}">
                      <a16:colId xmlns:a16="http://schemas.microsoft.com/office/drawing/2014/main" val="3678030033"/>
                    </a:ext>
                  </a:extLst>
                </a:gridCol>
              </a:tblGrid>
              <a:tr h="2913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3063760749"/>
                  </a:ext>
                </a:extLst>
              </a:tr>
              <a:tr h="21653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2978514881"/>
                  </a:ext>
                </a:extLst>
              </a:tr>
              <a:tr h="651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3891082201"/>
                  </a:ext>
                </a:extLst>
              </a:tr>
              <a:tr h="8780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618312"/>
                  </a:ext>
                </a:extLst>
              </a:tr>
              <a:tr h="87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1925954113"/>
                  </a:ext>
                </a:extLst>
              </a:tr>
              <a:tr h="111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4233818796"/>
                  </a:ext>
                </a:extLst>
              </a:tr>
              <a:tr h="1111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700" u="none" strike="noStrike">
                          <a:effectLst/>
                        </a:rPr>
                        <a:t> </a:t>
                      </a: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2050956727"/>
                  </a:ext>
                </a:extLst>
              </a:tr>
              <a:tr h="878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3180" marR="33180" marT="0" marB="0"/>
                </a:tc>
                <a:extLst>
                  <a:ext uri="{0D108BD9-81ED-4DB2-BD59-A6C34878D82A}">
                    <a16:rowId xmlns:a16="http://schemas.microsoft.com/office/drawing/2014/main" val="1421035022"/>
                  </a:ext>
                </a:extLst>
              </a:tr>
            </a:tbl>
          </a:graphicData>
        </a:graphic>
      </p:graphicFrame>
      <p:pic>
        <p:nvPicPr>
          <p:cNvPr id="7183" name="Рисунок 18" descr="Картинка 129 из 1026">
            <a:extLst>
              <a:ext uri="{FF2B5EF4-FFF2-40B4-BE49-F238E27FC236}">
                <a16:creationId xmlns:a16="http://schemas.microsoft.com/office/drawing/2014/main" id="{DB905400-9397-4712-B0F9-17532815F1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309" y="2842296"/>
            <a:ext cx="2381250" cy="317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Рисунок 17" descr="Картинка 121 из 1026">
            <a:extLst>
              <a:ext uri="{FF2B5EF4-FFF2-40B4-BE49-F238E27FC236}">
                <a16:creationId xmlns:a16="http://schemas.microsoft.com/office/drawing/2014/main" id="{E963DC8C-69DE-4017-B5FC-F07E51F40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39"/>
          <a:stretch>
            <a:fillRect/>
          </a:stretch>
        </p:blipFill>
        <p:spPr bwMode="auto">
          <a:xfrm>
            <a:off x="6174015" y="4563808"/>
            <a:ext cx="1962150" cy="3219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Рисунок 14" descr="58655_20080131175653">
            <a:extLst>
              <a:ext uri="{FF2B5EF4-FFF2-40B4-BE49-F238E27FC236}">
                <a16:creationId xmlns:a16="http://schemas.microsoft.com/office/drawing/2014/main" id="{B5585F60-9FF3-4856-8A7D-BC8286A19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9933" y="2476500"/>
            <a:ext cx="3171825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Рисунок 13">
            <a:extLst>
              <a:ext uri="{FF2B5EF4-FFF2-40B4-BE49-F238E27FC236}">
                <a16:creationId xmlns:a16="http://schemas.microsoft.com/office/drawing/2014/main" id="{764BBA39-7F82-4DE4-A9FD-141E9F5BD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4" r="29391" b="4924"/>
          <a:stretch>
            <a:fillRect/>
          </a:stretch>
        </p:blipFill>
        <p:spPr bwMode="auto">
          <a:xfrm>
            <a:off x="10236912" y="0"/>
            <a:ext cx="1962149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Рисунок 11" descr="66hq1">
            <a:extLst>
              <a:ext uri="{FF2B5EF4-FFF2-40B4-BE49-F238E27FC236}">
                <a16:creationId xmlns:a16="http://schemas.microsoft.com/office/drawing/2014/main" id="{CB1AF7CD-F595-4A62-B78D-6229E25D6D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721" y="2286074"/>
            <a:ext cx="27336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Рисунок 10" descr="A0004CAC">
            <a:extLst>
              <a:ext uri="{FF2B5EF4-FFF2-40B4-BE49-F238E27FC236}">
                <a16:creationId xmlns:a16="http://schemas.microsoft.com/office/drawing/2014/main" id="{B003A17D-91A2-4126-93B1-566D05315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501" y="4572001"/>
            <a:ext cx="2933700" cy="227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Рисунок 9" descr="reagan">
            <a:extLst>
              <a:ext uri="{FF2B5EF4-FFF2-40B4-BE49-F238E27FC236}">
                <a16:creationId xmlns:a16="http://schemas.microsoft.com/office/drawing/2014/main" id="{4B47547D-B47A-4679-9862-B190EF98AC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001" y="2759075"/>
            <a:ext cx="257175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Рисунок 8" descr="по">
            <a:extLst>
              <a:ext uri="{FF2B5EF4-FFF2-40B4-BE49-F238E27FC236}">
                <a16:creationId xmlns:a16="http://schemas.microsoft.com/office/drawing/2014/main" id="{104C1E2C-8CE9-4099-A62B-A2738B3F7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155" y="0"/>
            <a:ext cx="151447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Рисунок 7" descr="179_foto_small">
            <a:extLst>
              <a:ext uri="{FF2B5EF4-FFF2-40B4-BE49-F238E27FC236}">
                <a16:creationId xmlns:a16="http://schemas.microsoft.com/office/drawing/2014/main" id="{533A496E-72D1-4180-B86B-9B53177B9D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680" y="0"/>
            <a:ext cx="189547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Рисунок 6" descr="250px-George-Washington">
            <a:extLst>
              <a:ext uri="{FF2B5EF4-FFF2-40B4-BE49-F238E27FC236}">
                <a16:creationId xmlns:a16="http://schemas.microsoft.com/office/drawing/2014/main" id="{3CE5E5D5-23E6-4D45-904B-3C7EFB17B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15" y="0"/>
            <a:ext cx="17526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Рисунок 5" descr="abrahamlincoln">
            <a:extLst>
              <a:ext uri="{FF2B5EF4-FFF2-40B4-BE49-F238E27FC236}">
                <a16:creationId xmlns:a16="http://schemas.microsoft.com/office/drawing/2014/main" id="{1698A794-78B5-4626-A540-B5CB623BCA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256" y="0"/>
            <a:ext cx="2143125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Рисунок 4" descr="2882">
            <a:extLst>
              <a:ext uri="{FF2B5EF4-FFF2-40B4-BE49-F238E27FC236}">
                <a16:creationId xmlns:a16="http://schemas.microsoft.com/office/drawing/2014/main" id="{ECC9BCA2-6125-4923-8A32-61601FEF99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047" y="0"/>
            <a:ext cx="2171700" cy="260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853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FC5C4-DF8F-498A-BE23-1661142E5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" name="Объект 20">
            <a:extLst>
              <a:ext uri="{FF2B5EF4-FFF2-40B4-BE49-F238E27FC236}">
                <a16:creationId xmlns:a16="http://schemas.microsoft.com/office/drawing/2014/main" id="{BDE87F4D-12D8-4F0A-9AC9-D467CA45533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90" y="2053883"/>
            <a:ext cx="2662276" cy="3787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B064124F-966B-451A-A776-79E60362B4C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45"/>
          <a:stretch>
            <a:fillRect/>
          </a:stretch>
        </p:blipFill>
        <p:spPr bwMode="auto">
          <a:xfrm>
            <a:off x="3991742" y="2053883"/>
            <a:ext cx="2662276" cy="3823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12" descr="Рисунок1">
            <a:extLst>
              <a:ext uri="{FF2B5EF4-FFF2-40B4-BE49-F238E27FC236}">
                <a16:creationId xmlns:a16="http://schemas.microsoft.com/office/drawing/2014/main" id="{AF621CD3-C4F9-46DC-9C71-2D933A2E6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950" y="2371725"/>
            <a:ext cx="4986830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966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5F0F51-7BFC-4430-B7F4-3735AE943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01031"/>
            <a:ext cx="10178322" cy="1038452"/>
          </a:xfrm>
        </p:spPr>
        <p:txBody>
          <a:bodyPr>
            <a:noAutofit/>
          </a:bodyPr>
          <a:lstStyle/>
          <a:p>
            <a:r>
              <a:rPr lang="ru-RU" sz="4000" dirty="0"/>
              <a:t>Прочитайте 2 предложения, заменив цифры буквами алфавита (3-4 </a:t>
            </a:r>
            <a:r>
              <a:rPr lang="ru-RU" sz="4000" dirty="0" err="1"/>
              <a:t>кл</a:t>
            </a:r>
            <a:r>
              <a:rPr lang="ru-RU" sz="4000" dirty="0"/>
              <a:t>)</a:t>
            </a: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3EA638C0-8733-4D85-B062-6A27DAE5731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1732381"/>
              </p:ext>
            </p:extLst>
          </p:nvPr>
        </p:nvGraphicFramePr>
        <p:xfrm>
          <a:off x="1251677" y="1308295"/>
          <a:ext cx="9496042" cy="3496614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576255">
                  <a:extLst>
                    <a:ext uri="{9D8B030D-6E8A-4147-A177-3AD203B41FA5}">
                      <a16:colId xmlns:a16="http://schemas.microsoft.com/office/drawing/2014/main" val="1242855374"/>
                    </a:ext>
                  </a:extLst>
                </a:gridCol>
                <a:gridCol w="718290">
                  <a:extLst>
                    <a:ext uri="{9D8B030D-6E8A-4147-A177-3AD203B41FA5}">
                      <a16:colId xmlns:a16="http://schemas.microsoft.com/office/drawing/2014/main" val="4211966669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2462335616"/>
                    </a:ext>
                  </a:extLst>
                </a:gridCol>
                <a:gridCol w="863369">
                  <a:extLst>
                    <a:ext uri="{9D8B030D-6E8A-4147-A177-3AD203B41FA5}">
                      <a16:colId xmlns:a16="http://schemas.microsoft.com/office/drawing/2014/main" val="2737132347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925529130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1283618538"/>
                    </a:ext>
                  </a:extLst>
                </a:gridCol>
                <a:gridCol w="862354">
                  <a:extLst>
                    <a:ext uri="{9D8B030D-6E8A-4147-A177-3AD203B41FA5}">
                      <a16:colId xmlns:a16="http://schemas.microsoft.com/office/drawing/2014/main" val="718941038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3172574435"/>
                    </a:ext>
                  </a:extLst>
                </a:gridCol>
                <a:gridCol w="863369">
                  <a:extLst>
                    <a:ext uri="{9D8B030D-6E8A-4147-A177-3AD203B41FA5}">
                      <a16:colId xmlns:a16="http://schemas.microsoft.com/office/drawing/2014/main" val="2557863261"/>
                    </a:ext>
                  </a:extLst>
                </a:gridCol>
                <a:gridCol w="718290">
                  <a:extLst>
                    <a:ext uri="{9D8B030D-6E8A-4147-A177-3AD203B41FA5}">
                      <a16:colId xmlns:a16="http://schemas.microsoft.com/office/drawing/2014/main" val="932882629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62429668"/>
                    </a:ext>
                  </a:extLst>
                </a:gridCol>
                <a:gridCol w="719305">
                  <a:extLst>
                    <a:ext uri="{9D8B030D-6E8A-4147-A177-3AD203B41FA5}">
                      <a16:colId xmlns:a16="http://schemas.microsoft.com/office/drawing/2014/main" val="831468752"/>
                    </a:ext>
                  </a:extLst>
                </a:gridCol>
                <a:gridCol w="578285">
                  <a:extLst>
                    <a:ext uri="{9D8B030D-6E8A-4147-A177-3AD203B41FA5}">
                      <a16:colId xmlns:a16="http://schemas.microsoft.com/office/drawing/2014/main" val="2553436379"/>
                    </a:ext>
                  </a:extLst>
                </a:gridCol>
              </a:tblGrid>
              <a:tr h="11749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J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ru-RU" sz="4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ru-RU" sz="4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9802585"/>
                  </a:ext>
                </a:extLst>
              </a:tr>
              <a:tr h="766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50367737"/>
                  </a:ext>
                </a:extLst>
              </a:tr>
              <a:tr h="766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 dirty="0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215007"/>
                  </a:ext>
                </a:extLst>
              </a:tr>
              <a:tr h="7665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23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ru-RU" sz="28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  <a:effectLst/>
                        </a:rPr>
                        <a:t>26</a:t>
                      </a:r>
                      <a:endParaRPr lang="ru-RU" sz="28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9833591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9B9D221-7A1B-468B-8401-44F392ACABB6}"/>
              </a:ext>
            </a:extLst>
          </p:cNvPr>
          <p:cNvSpPr txBox="1"/>
          <p:nvPr/>
        </p:nvSpPr>
        <p:spPr>
          <a:xfrm>
            <a:off x="1392703" y="5317588"/>
            <a:ext cx="93550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23,5,12,9,11,5,20,15,16,12,1,25,23,9,20,8,20,15,25,19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23,5,12,9,11,5,20,15,10,21,13,16,1,14,4,18,21,14</a:t>
            </a:r>
          </a:p>
        </p:txBody>
      </p:sp>
    </p:spTree>
    <p:extLst>
      <p:ext uri="{BB962C8B-B14F-4D97-AF65-F5344CB8AC3E}">
        <p14:creationId xmlns:p14="http://schemas.microsoft.com/office/powerpoint/2010/main" val="16672572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3BFF09-7739-4FC2-ADA2-59A91816A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12542"/>
            <a:ext cx="10178322" cy="689317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Среди множества букв по вертикали и горизонтали найдите названия восьми фруктов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D1D13C33-D308-4B6A-ACF6-56A95EF9E1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20060"/>
              </p:ext>
            </p:extLst>
          </p:nvPr>
        </p:nvGraphicFramePr>
        <p:xfrm>
          <a:off x="1251678" y="1167617"/>
          <a:ext cx="10178323" cy="5519360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271432">
                  <a:extLst>
                    <a:ext uri="{9D8B030D-6E8A-4147-A177-3AD203B41FA5}">
                      <a16:colId xmlns:a16="http://schemas.microsoft.com/office/drawing/2014/main" val="130796747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3514399763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231357153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1221695991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2698981358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3563360525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1581848680"/>
                    </a:ext>
                  </a:extLst>
                </a:gridCol>
                <a:gridCol w="1272413">
                  <a:extLst>
                    <a:ext uri="{9D8B030D-6E8A-4147-A177-3AD203B41FA5}">
                      <a16:colId xmlns:a16="http://schemas.microsoft.com/office/drawing/2014/main" val="109175342"/>
                    </a:ext>
                  </a:extLst>
                </a:gridCol>
              </a:tblGrid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D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Q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83574774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H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I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8363833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K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F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4242294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B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06555924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T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Z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S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C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O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595385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G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U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N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4209008"/>
                  </a:ext>
                </a:extLst>
              </a:tr>
              <a:tr h="715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W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A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P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L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>
                          <a:solidFill>
                            <a:schemeClr val="tx1"/>
                          </a:solidFill>
                          <a:effectLst/>
                        </a:rPr>
                        <a:t>E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4800" b="1" dirty="0">
                          <a:solidFill>
                            <a:schemeClr val="tx1"/>
                          </a:solidFill>
                          <a:effectLst/>
                        </a:rPr>
                        <a:t>R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64471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9611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BDC1A3-D529-46A6-9726-AA86C174C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204" y="171370"/>
            <a:ext cx="10178322" cy="596023"/>
          </a:xfrm>
        </p:spPr>
        <p:txBody>
          <a:bodyPr>
            <a:noAutofit/>
          </a:bodyPr>
          <a:lstStyle/>
          <a:p>
            <a:r>
              <a:rPr lang="ru-RU" sz="2800" dirty="0"/>
              <a:t>Вставить пропущенные буквы  и прочитать  текст о питании в Англии.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991173E-A4EA-46D1-8E52-031BD6D979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25415"/>
            <a:ext cx="10178322" cy="556121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900" dirty="0"/>
              <a:t>English cuisine</a:t>
            </a:r>
            <a:endParaRPr lang="ru-RU" sz="2900" dirty="0"/>
          </a:p>
          <a:p>
            <a:pPr marL="0" indent="0">
              <a:buNone/>
            </a:pPr>
            <a:endParaRPr lang="ru-RU" sz="2900" dirty="0"/>
          </a:p>
          <a:p>
            <a:pPr marL="0" indent="0">
              <a:buNone/>
            </a:pPr>
            <a:r>
              <a:rPr lang="en-US" sz="2900" dirty="0"/>
              <a:t> English </a:t>
            </a:r>
            <a:r>
              <a:rPr lang="en-US" sz="2900" dirty="0" err="1"/>
              <a:t>br</a:t>
            </a:r>
            <a:r>
              <a:rPr lang="en-US" sz="2900" dirty="0"/>
              <a:t>…</a:t>
            </a:r>
            <a:r>
              <a:rPr lang="en-US" sz="2900" dirty="0" err="1"/>
              <a:t>kfast</a:t>
            </a:r>
            <a:r>
              <a:rPr lang="en-US" sz="2900" dirty="0"/>
              <a:t> is usually varied. For breakfast </a:t>
            </a:r>
            <a:r>
              <a:rPr lang="en-US" sz="2900" dirty="0" err="1"/>
              <a:t>En</a:t>
            </a:r>
            <a:r>
              <a:rPr lang="en-US" sz="2900" dirty="0"/>
              <a:t>…</a:t>
            </a:r>
            <a:r>
              <a:rPr lang="en-US" sz="2900" dirty="0" err="1"/>
              <a:t>lish</a:t>
            </a:r>
            <a:r>
              <a:rPr lang="en-US" sz="2900" dirty="0"/>
              <a:t> people may have po…</a:t>
            </a:r>
            <a:r>
              <a:rPr lang="en-US" sz="2900" dirty="0" err="1"/>
              <a:t>idge</a:t>
            </a:r>
            <a:r>
              <a:rPr lang="en-US" sz="2900" dirty="0"/>
              <a:t> or cornflakes with mil… or cream and </a:t>
            </a:r>
            <a:r>
              <a:rPr lang="en-US" sz="2900" dirty="0" err="1"/>
              <a:t>su</a:t>
            </a:r>
            <a:r>
              <a:rPr lang="en-US" sz="2900" dirty="0"/>
              <a:t>…</a:t>
            </a:r>
            <a:r>
              <a:rPr lang="en-US" sz="2900" dirty="0" err="1"/>
              <a:t>ar</a:t>
            </a:r>
            <a:r>
              <a:rPr lang="en-US" sz="2900" dirty="0"/>
              <a:t>,</a:t>
            </a:r>
            <a:r>
              <a:rPr lang="ru-RU" sz="2900" dirty="0"/>
              <a:t> </a:t>
            </a:r>
            <a:r>
              <a:rPr lang="en-US" sz="2900" dirty="0"/>
              <a:t>b…con and …</a:t>
            </a:r>
            <a:r>
              <a:rPr lang="en-US" sz="2900" dirty="0" err="1"/>
              <a:t>ggs</a:t>
            </a:r>
            <a:r>
              <a:rPr lang="en-US" sz="2900" dirty="0"/>
              <a:t>, fried mu…rooms, </a:t>
            </a:r>
            <a:r>
              <a:rPr lang="en-US" sz="2900" dirty="0" err="1"/>
              <a:t>marmala</a:t>
            </a:r>
            <a:r>
              <a:rPr lang="en-US" sz="2900" dirty="0"/>
              <a:t>…e with buttered toast and t…a or </a:t>
            </a:r>
            <a:r>
              <a:rPr lang="en-US" sz="2900" dirty="0" err="1"/>
              <a:t>cof</a:t>
            </a:r>
            <a:r>
              <a:rPr lang="en-US" sz="2900" dirty="0"/>
              <a:t>…e. For a change they can have a boiled egg, cold h…m, or f…</a:t>
            </a:r>
            <a:r>
              <a:rPr lang="en-US" sz="2900" dirty="0" err="1"/>
              <a:t>ish</a:t>
            </a:r>
            <a:r>
              <a:rPr lang="en-US" sz="2900" dirty="0"/>
              <a:t> with potato …hips.</a:t>
            </a:r>
            <a:endParaRPr lang="ru-RU" sz="2900" dirty="0"/>
          </a:p>
          <a:p>
            <a:pPr marL="0" indent="0">
              <a:buNone/>
            </a:pPr>
            <a:r>
              <a:rPr lang="ru-RU" sz="2900" dirty="0"/>
              <a:t>  </a:t>
            </a:r>
            <a:r>
              <a:rPr lang="en-US" sz="2900" dirty="0"/>
              <a:t>For lunch they may have a mutton chop, or f…</a:t>
            </a:r>
            <a:r>
              <a:rPr lang="en-US" sz="2900" dirty="0" err="1"/>
              <a:t>sh</a:t>
            </a:r>
            <a:r>
              <a:rPr lang="en-US" sz="2900" dirty="0"/>
              <a:t> and chi…s, or cold m…t, or stick with fried potatoes and s…lad and then a </a:t>
            </a:r>
            <a:r>
              <a:rPr lang="en-US" sz="2900" dirty="0" err="1"/>
              <a:t>fr</a:t>
            </a:r>
            <a:r>
              <a:rPr lang="en-US" sz="2900" dirty="0"/>
              <a:t>…it dessert.</a:t>
            </a:r>
            <a:endParaRPr lang="ru-RU" sz="2900" dirty="0"/>
          </a:p>
          <a:p>
            <a:pPr marL="0" indent="0">
              <a:buNone/>
            </a:pPr>
            <a:r>
              <a:rPr lang="en-US" sz="2900" dirty="0"/>
              <a:t> </a:t>
            </a:r>
            <a:r>
              <a:rPr lang="ru-RU" sz="2900" dirty="0"/>
              <a:t> </a:t>
            </a:r>
            <a:r>
              <a:rPr lang="en-US" sz="2900" dirty="0"/>
              <a:t>For supper they may have an …</a:t>
            </a:r>
            <a:r>
              <a:rPr lang="en-US" sz="2900" dirty="0" err="1"/>
              <a:t>melet</a:t>
            </a:r>
            <a:r>
              <a:rPr lang="en-US" sz="2900" dirty="0"/>
              <a:t> or </a:t>
            </a:r>
            <a:r>
              <a:rPr lang="en-US" sz="2900" dirty="0" err="1"/>
              <a:t>sau</a:t>
            </a:r>
            <a:r>
              <a:rPr lang="en-US" sz="2900" dirty="0"/>
              <a:t>…ages, or sometimes b…con and eggs, bread and cheese, a glass of juice or hot chocolate and </a:t>
            </a:r>
            <a:r>
              <a:rPr lang="en-US" sz="2900" dirty="0" err="1"/>
              <a:t>frui</a:t>
            </a:r>
            <a:r>
              <a:rPr lang="en-US" sz="2900" dirty="0"/>
              <a:t>…</a:t>
            </a:r>
            <a:endParaRPr lang="ru-RU" sz="29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31993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BBEADA-4E15-407E-97CA-7B3986A72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/>
          </a:bodyPr>
          <a:lstStyle/>
          <a:p>
            <a:r>
              <a:rPr lang="ru-RU" sz="3600" dirty="0"/>
              <a:t>А вы знаете правила поведения за столом?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C0DA87B-FA34-4811-8F17-D1CF9447B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23889"/>
            <a:ext cx="10178322" cy="4655703"/>
          </a:xfrm>
        </p:spPr>
        <p:txBody>
          <a:bodyPr>
            <a:normAutofit fontScale="25000" lnSpcReduction="20000"/>
          </a:bodyPr>
          <a:lstStyle/>
          <a:p>
            <a:r>
              <a:rPr lang="en-US" sz="11200" dirty="0"/>
              <a:t>You should eat with your fork and spoon.</a:t>
            </a: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r>
              <a:rPr lang="en-US" sz="11200" dirty="0"/>
              <a:t>You shouldn’t talk while you are eating.</a:t>
            </a: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r>
              <a:rPr lang="en-US" sz="11200" dirty="0"/>
              <a:t>You can eat your cake with a spoon.</a:t>
            </a: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r>
              <a:rPr lang="en-US" sz="11200" dirty="0"/>
              <a:t>You can eat chips with your fingers.</a:t>
            </a: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r>
              <a:rPr lang="en-US" sz="11200" dirty="0"/>
              <a:t>You should keep your napkin on the table near your plate.</a:t>
            </a:r>
            <a:endParaRPr lang="ru-RU" sz="11200" dirty="0"/>
          </a:p>
          <a:p>
            <a:pPr marL="0" indent="0">
              <a:buNone/>
            </a:pPr>
            <a:endParaRPr lang="ru-RU" sz="11200" dirty="0"/>
          </a:p>
          <a:p>
            <a:r>
              <a:rPr lang="en-US" sz="11200" dirty="0"/>
              <a:t>The knife goes on the right of your plate.</a:t>
            </a:r>
            <a:endParaRPr lang="ru-RU" sz="11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8808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B445AF-966A-4255-9DDE-6115FF71F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2197" y="0"/>
            <a:ext cx="11015003" cy="68579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/>
              <a:t>Загадки</a:t>
            </a:r>
            <a:r>
              <a:rPr lang="en-US" sz="4000" dirty="0"/>
              <a:t>:</a:t>
            </a:r>
            <a:endParaRPr lang="ru-RU" sz="4000" dirty="0"/>
          </a:p>
          <a:p>
            <a:pPr marL="742950" indent="-742950">
              <a:buAutoNum type="arabicPeriod"/>
            </a:pPr>
            <a:r>
              <a:rPr lang="en-US" sz="4000" dirty="0"/>
              <a:t>It is green and long.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2. It is yellow and long. It is very tasty.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3. It is big and round, green outside and red inside.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4. It is white outside and yellow inside.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5. It is white and sweet. All children like it. We usually put it into tea.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6. It is red and round. We make salad from it.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7. It is white. Little children usually drink it.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8. They are little and round.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9. We usually have it for dinner. 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10. It is white, sweet and cold. It is very tasty and all the children like it very much.</a:t>
            </a:r>
            <a:endParaRPr lang="ru-RU" sz="4000" dirty="0"/>
          </a:p>
          <a:p>
            <a:pPr marL="0" indent="0">
              <a:buNone/>
            </a:pPr>
            <a:r>
              <a:rPr lang="en-US" sz="4000" dirty="0"/>
              <a:t>11. Little old uncle, dressed in brown. Take off his coat... How tears run down! </a:t>
            </a:r>
            <a:endParaRPr lang="ru-RU" sz="4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160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ACE930C-8363-4963-B455-2681CF39FC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8129" y="0"/>
            <a:ext cx="10986868" cy="68579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12. They don't eat me alone,</a:t>
            </a:r>
            <a:br>
              <a:rPr lang="en-US" sz="2800" dirty="0"/>
            </a:br>
            <a:r>
              <a:rPr lang="en-US" sz="2800" dirty="0"/>
              <a:t>But cannot eat without me. </a:t>
            </a:r>
            <a:br>
              <a:rPr lang="en-US" sz="2800" dirty="0"/>
            </a:br>
            <a:r>
              <a:rPr lang="en-US" sz="2800" dirty="0"/>
              <a:t>What am I?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13. The apple which grows on the pine.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14. It has very many shirts. It is white and round.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15. The berry which grows on the straw.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16. It has the name of a vitamin.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17. Its name is its </a:t>
            </a:r>
            <a:r>
              <a:rPr lang="en-US" sz="2800" dirty="0" err="1"/>
              <a:t>colour</a:t>
            </a:r>
            <a:r>
              <a:rPr lang="en-US" sz="2800" dirty="0"/>
              <a:t>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18. It is brown outside and white inside. It is a vegetable.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19. The berries which the goose likes.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20. It is named "brown'' in England and "black" in Russia.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21. You cannot eat it, but you cannot eat food without it. </a:t>
            </a:r>
            <a:endParaRPr lang="ru-RU" sz="2800" dirty="0"/>
          </a:p>
          <a:p>
            <a:pPr marL="0" indent="0">
              <a:buNone/>
            </a:pPr>
            <a:r>
              <a:rPr lang="en-US" sz="2800" dirty="0"/>
              <a:t>22. You smile when you name it. The mouse likes it very much.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791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B3E412-3527-4B11-AC93-36AA87D59F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D829E6-EA8E-454E-97EB-9464B52ECE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52025"/>
            <a:ext cx="10178322" cy="522359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Расшифруй слова</a:t>
            </a:r>
            <a:r>
              <a:rPr lang="en-US" sz="2800" dirty="0"/>
              <a:t>: 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dirty="0" err="1"/>
              <a:t>odg</a:t>
            </a:r>
            <a:r>
              <a:rPr lang="en-US" sz="2800" dirty="0"/>
              <a:t> 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/>
              <a:t>act 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 err="1"/>
              <a:t>ifsh</a:t>
            </a:r>
            <a:r>
              <a:rPr lang="en-US" sz="2800" dirty="0"/>
              <a:t> 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 err="1"/>
              <a:t>ipg</a:t>
            </a:r>
            <a:r>
              <a:rPr lang="en-US" sz="2800" dirty="0"/>
              <a:t> 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 err="1"/>
              <a:t>ccok</a:t>
            </a:r>
            <a:r>
              <a:rPr lang="en-US" sz="2800" dirty="0"/>
              <a:t> -</a:t>
            </a:r>
            <a:r>
              <a:rPr lang="ru-RU" sz="2800" dirty="0"/>
              <a:t> ?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 err="1"/>
              <a:t>owc</a:t>
            </a:r>
            <a:r>
              <a:rPr lang="en-US" sz="2800" dirty="0"/>
              <a:t> 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 err="1"/>
              <a:t>hrose</a:t>
            </a:r>
            <a:r>
              <a:rPr lang="en-US" sz="2800" dirty="0"/>
              <a:t> -</a:t>
            </a:r>
            <a:r>
              <a:rPr lang="ru-RU" sz="2800" dirty="0"/>
              <a:t> ?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 err="1"/>
              <a:t>zbrea</a:t>
            </a:r>
            <a:r>
              <a:rPr lang="en-US" sz="2800" dirty="0"/>
              <a:t>- </a:t>
            </a:r>
            <a:r>
              <a:rPr lang="ru-RU" sz="2800" dirty="0"/>
              <a:t>?</a:t>
            </a:r>
            <a:br>
              <a:rPr lang="en-US" sz="2800" dirty="0"/>
            </a:br>
            <a:r>
              <a:rPr lang="en-US" sz="2800" dirty="0" err="1"/>
              <a:t>xfo</a:t>
            </a:r>
            <a:r>
              <a:rPr lang="en-US" sz="2800" dirty="0"/>
              <a:t>-</a:t>
            </a:r>
            <a:r>
              <a:rPr lang="ru-RU" sz="2800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606127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556523F-38A8-4532-A06D-BA7C0E622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6949"/>
            <a:ext cx="10178322" cy="6344528"/>
          </a:xfrm>
        </p:spPr>
        <p:txBody>
          <a:bodyPr/>
          <a:lstStyle/>
          <a:p>
            <a:pPr marL="0" indent="0">
              <a:buNone/>
            </a:pPr>
            <a:r>
              <a:rPr lang="en-US" sz="4800" dirty="0">
                <a:solidFill>
                  <a:schemeClr val="tx1"/>
                </a:solidFill>
              </a:rPr>
              <a:t>Read the names of fruits:</a:t>
            </a:r>
            <a:endParaRPr lang="ru-RU" sz="4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4800" dirty="0" err="1">
                <a:solidFill>
                  <a:schemeClr val="tx1"/>
                </a:solidFill>
              </a:rPr>
              <a:t>Melno</a:t>
            </a:r>
            <a:r>
              <a:rPr lang="en-US" sz="4800" dirty="0">
                <a:solidFill>
                  <a:schemeClr val="tx1"/>
                </a:solidFill>
              </a:rPr>
              <a:t>                      (</a:t>
            </a:r>
            <a:r>
              <a:rPr lang="ru-RU" sz="4800" dirty="0">
                <a:solidFill>
                  <a:schemeClr val="tx1"/>
                </a:solidFill>
              </a:rPr>
              <a:t>_ _ _ _ _</a:t>
            </a:r>
            <a:r>
              <a:rPr lang="en-US" sz="4800" dirty="0">
                <a:solidFill>
                  <a:schemeClr val="tx1"/>
                </a:solidFill>
              </a:rPr>
              <a:t>)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 err="1">
                <a:solidFill>
                  <a:schemeClr val="tx1"/>
                </a:solidFill>
              </a:rPr>
              <a:t>Pleap</a:t>
            </a:r>
            <a:r>
              <a:rPr lang="en-US" sz="4800" dirty="0">
                <a:solidFill>
                  <a:schemeClr val="tx1"/>
                </a:solidFill>
              </a:rPr>
              <a:t>                       (</a:t>
            </a:r>
            <a:r>
              <a:rPr lang="ru-RU" sz="4800" dirty="0">
                <a:solidFill>
                  <a:schemeClr val="tx1"/>
                </a:solidFill>
              </a:rPr>
              <a:t>_ _ _ _ _</a:t>
            </a:r>
            <a:r>
              <a:rPr lang="en-US" sz="4800" dirty="0">
                <a:solidFill>
                  <a:schemeClr val="tx1"/>
                </a:solidFill>
              </a:rPr>
              <a:t>)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 err="1">
                <a:solidFill>
                  <a:schemeClr val="tx1"/>
                </a:solidFill>
              </a:rPr>
              <a:t>Abnana</a:t>
            </a:r>
            <a:r>
              <a:rPr lang="en-US" sz="4800" dirty="0">
                <a:solidFill>
                  <a:schemeClr val="tx1"/>
                </a:solidFill>
              </a:rPr>
              <a:t>                    (</a:t>
            </a:r>
            <a:r>
              <a:rPr lang="ru-RU" sz="4800" dirty="0">
                <a:solidFill>
                  <a:schemeClr val="tx1"/>
                </a:solidFill>
              </a:rPr>
              <a:t>_ _ _ _ _ _</a:t>
            </a:r>
            <a:r>
              <a:rPr lang="en-US" sz="4800" dirty="0">
                <a:solidFill>
                  <a:schemeClr val="tx1"/>
                </a:solidFill>
              </a:rPr>
              <a:t>)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 err="1">
                <a:solidFill>
                  <a:schemeClr val="tx1"/>
                </a:solidFill>
              </a:rPr>
              <a:t>Imki</a:t>
            </a:r>
            <a:r>
              <a:rPr lang="en-US" sz="4800" dirty="0">
                <a:solidFill>
                  <a:schemeClr val="tx1"/>
                </a:solidFill>
              </a:rPr>
              <a:t>                         (</a:t>
            </a:r>
            <a:r>
              <a:rPr lang="ru-RU" sz="4800" dirty="0">
                <a:solidFill>
                  <a:schemeClr val="tx1"/>
                </a:solidFill>
              </a:rPr>
              <a:t>_ _ _ _</a:t>
            </a:r>
            <a:r>
              <a:rPr lang="en-US" sz="4800" dirty="0">
                <a:solidFill>
                  <a:schemeClr val="tx1"/>
                </a:solidFill>
              </a:rPr>
              <a:t>)               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 err="1">
                <a:solidFill>
                  <a:schemeClr val="tx1"/>
                </a:solidFill>
              </a:rPr>
              <a:t>Ajm</a:t>
            </a:r>
            <a:r>
              <a:rPr lang="en-US" sz="4800" dirty="0">
                <a:solidFill>
                  <a:schemeClr val="tx1"/>
                </a:solidFill>
              </a:rPr>
              <a:t>                         (</a:t>
            </a:r>
            <a:r>
              <a:rPr lang="ru-RU" sz="4800" dirty="0">
                <a:solidFill>
                  <a:schemeClr val="tx1"/>
                </a:solidFill>
              </a:rPr>
              <a:t>_ _ _</a:t>
            </a:r>
            <a:r>
              <a:rPr lang="en-US" sz="4800" dirty="0">
                <a:solidFill>
                  <a:schemeClr val="tx1"/>
                </a:solidFill>
              </a:rPr>
              <a:t>)</a:t>
            </a:r>
            <a:br>
              <a:rPr lang="en-US" sz="4800" dirty="0">
                <a:solidFill>
                  <a:schemeClr val="tx1"/>
                </a:solidFill>
              </a:rPr>
            </a:br>
            <a:r>
              <a:rPr lang="en-US" sz="4800" dirty="0" err="1">
                <a:solidFill>
                  <a:schemeClr val="tx1"/>
                </a:solidFill>
              </a:rPr>
              <a:t>Sifh</a:t>
            </a:r>
            <a:r>
              <a:rPr lang="en-US" sz="4800" dirty="0">
                <a:solidFill>
                  <a:schemeClr val="tx1"/>
                </a:solidFill>
              </a:rPr>
              <a:t>                         (</a:t>
            </a:r>
            <a:r>
              <a:rPr lang="ru-RU" sz="4800" dirty="0">
                <a:solidFill>
                  <a:schemeClr val="tx1"/>
                </a:solidFill>
              </a:rPr>
              <a:t>_ _ _ _</a:t>
            </a:r>
            <a:r>
              <a:rPr lang="en-US" sz="4800" dirty="0">
                <a:solidFill>
                  <a:schemeClr val="tx1"/>
                </a:solidFill>
              </a:rPr>
              <a:t>)</a:t>
            </a:r>
            <a:endParaRPr lang="ru-RU" sz="4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7304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9C6C140-64D3-4318-B6AE-3758192BD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67287"/>
            <a:ext cx="10178322" cy="6372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4800" dirty="0">
                <a:solidFill>
                  <a:schemeClr val="tx1"/>
                </a:solidFill>
              </a:rPr>
              <a:t>Write the missing letters:</a:t>
            </a:r>
            <a:endParaRPr lang="ru-RU" sz="48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</a:rPr>
              <a:t>m – </a:t>
            </a:r>
            <a:r>
              <a:rPr lang="en-US" sz="3200" dirty="0" err="1">
                <a:solidFill>
                  <a:schemeClr val="tx1"/>
                </a:solidFill>
              </a:rPr>
              <a:t>lk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ch</a:t>
            </a:r>
            <a:r>
              <a:rPr lang="en-US" sz="3200" dirty="0">
                <a:solidFill>
                  <a:schemeClr val="tx1"/>
                </a:solidFill>
              </a:rPr>
              <a:t> – se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sw</a:t>
            </a:r>
            <a:r>
              <a:rPr lang="en-US" sz="3200" dirty="0">
                <a:solidFill>
                  <a:schemeClr val="tx1"/>
                </a:solidFill>
              </a:rPr>
              <a:t> – t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ca – </a:t>
            </a:r>
            <a:r>
              <a:rPr lang="en-US" sz="3200" dirty="0" err="1">
                <a:solidFill>
                  <a:schemeClr val="tx1"/>
                </a:solidFill>
              </a:rPr>
              <a:t>ot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ca – age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bu</a:t>
            </a:r>
            <a:r>
              <a:rPr lang="en-US" sz="3200" dirty="0">
                <a:solidFill>
                  <a:schemeClr val="tx1"/>
                </a:solidFill>
              </a:rPr>
              <a:t> – </a:t>
            </a:r>
            <a:r>
              <a:rPr lang="en-US" sz="3200" dirty="0" err="1">
                <a:solidFill>
                  <a:schemeClr val="tx1"/>
                </a:solidFill>
              </a:rPr>
              <a:t>er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co – </a:t>
            </a:r>
            <a:r>
              <a:rPr lang="en-US" sz="3200" dirty="0" err="1">
                <a:solidFill>
                  <a:schemeClr val="tx1"/>
                </a:solidFill>
              </a:rPr>
              <a:t>ee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dr</a:t>
            </a:r>
            <a:r>
              <a:rPr lang="en-US" sz="3200" dirty="0">
                <a:solidFill>
                  <a:schemeClr val="tx1"/>
                </a:solidFill>
              </a:rPr>
              <a:t> – </a:t>
            </a:r>
            <a:r>
              <a:rPr lang="en-US" sz="3200" dirty="0" err="1">
                <a:solidFill>
                  <a:schemeClr val="tx1"/>
                </a:solidFill>
              </a:rPr>
              <a:t>nk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me – t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t</a:t>
            </a:r>
            <a:r>
              <a:rPr lang="en-US" sz="3200" dirty="0">
                <a:solidFill>
                  <a:schemeClr val="tx1"/>
                </a:solidFill>
              </a:rPr>
              <a:t> – a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>
                <a:solidFill>
                  <a:schemeClr val="tx1"/>
                </a:solidFill>
              </a:rPr>
              <a:t>f – </a:t>
            </a:r>
            <a:r>
              <a:rPr lang="en-US" sz="3200" dirty="0" err="1">
                <a:solidFill>
                  <a:schemeClr val="tx1"/>
                </a:solidFill>
              </a:rPr>
              <a:t>sh</a:t>
            </a:r>
            <a:r>
              <a:rPr lang="en-US" sz="3200" dirty="0">
                <a:solidFill>
                  <a:schemeClr val="tx1"/>
                </a:solidFill>
              </a:rPr>
              <a:t> </a:t>
            </a:r>
            <a:br>
              <a:rPr lang="en-US" sz="3200" dirty="0">
                <a:solidFill>
                  <a:schemeClr val="tx1"/>
                </a:solidFill>
              </a:rPr>
            </a:br>
            <a:r>
              <a:rPr lang="en-US" sz="3200" dirty="0" err="1">
                <a:solidFill>
                  <a:schemeClr val="tx1"/>
                </a:solidFill>
              </a:rPr>
              <a:t>sal</a:t>
            </a:r>
            <a:r>
              <a:rPr lang="en-US" sz="3200" dirty="0">
                <a:solidFill>
                  <a:schemeClr val="tx1"/>
                </a:solidFill>
              </a:rPr>
              <a:t> – mi</a:t>
            </a:r>
            <a:endParaRPr lang="ru-RU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96553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82EEDF7-0D3A-4F7A-9B91-9268A5C94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9814" y="98475"/>
            <a:ext cx="8792654" cy="63445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chemeClr val="tx1"/>
                </a:solidFill>
              </a:rPr>
              <a:t>Name the </a:t>
            </a:r>
            <a:r>
              <a:rPr lang="en-US" sz="2800" b="1" dirty="0" err="1">
                <a:solidFill>
                  <a:schemeClr val="tx1"/>
                </a:solidFill>
              </a:rPr>
              <a:t>colours</a:t>
            </a:r>
            <a:r>
              <a:rPr lang="en-US" sz="2800" b="1" dirty="0">
                <a:solidFill>
                  <a:schemeClr val="tx1"/>
                </a:solidFill>
              </a:rPr>
              <a:t> of food:</a:t>
            </a:r>
            <a:endParaRPr lang="ru-RU" sz="28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</a:rPr>
              <a:t>milk          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bread         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lemon          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apple           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coffee         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banana       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meat           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cheese      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sugar         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orange       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carrot         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corn          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pop-corn   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salt              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>cucumber     (</a:t>
            </a:r>
            <a:r>
              <a:rPr lang="ru-RU" sz="2400" dirty="0">
                <a:solidFill>
                  <a:schemeClr val="tx1"/>
                </a:solidFill>
              </a:rPr>
              <a:t>?</a:t>
            </a:r>
            <a:r>
              <a:rPr lang="en-US" sz="2400" dirty="0">
                <a:solidFill>
                  <a:schemeClr val="tx1"/>
                </a:solidFill>
              </a:rPr>
              <a:t>)</a:t>
            </a:r>
            <a:r>
              <a:rPr lang="en-US" sz="2400" b="1" dirty="0">
                <a:solidFill>
                  <a:schemeClr val="tx1"/>
                </a:solidFill>
              </a:rPr>
              <a:t>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9097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C5619-0378-4260-8485-1EA3616CC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AD8C0F-78C5-424A-9F68-3C54AFF2F6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11349"/>
            <a:ext cx="10178322" cy="5364266"/>
          </a:xfrm>
        </p:spPr>
        <p:txBody>
          <a:bodyPr/>
          <a:lstStyle/>
          <a:p>
            <a:pPr marL="0" indent="0">
              <a:buNone/>
            </a:pPr>
            <a:r>
              <a:rPr lang="ru-RU" sz="5400" dirty="0"/>
              <a:t>Заполни пропуски в алфавите: </a:t>
            </a:r>
          </a:p>
          <a:p>
            <a:pPr marL="0" indent="0">
              <a:buNone/>
            </a:pPr>
            <a:br>
              <a:rPr lang="ru-RU" sz="5400" dirty="0"/>
            </a:br>
            <a:r>
              <a:rPr lang="ru-RU" sz="5400" dirty="0"/>
              <a:t>A … </a:t>
            </a:r>
            <a:r>
              <a:rPr lang="en-US" sz="5400" dirty="0"/>
              <a:t>C…. E…. G…. I…. K…. M…. OP… .R…. T…. V… .XY</a:t>
            </a:r>
            <a:r>
              <a:rPr lang="ru-RU" sz="5400" dirty="0"/>
              <a:t>….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44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C8A434-B9BF-4524-8656-BE3445A2C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596023"/>
          </a:xfrm>
        </p:spPr>
        <p:txBody>
          <a:bodyPr>
            <a:normAutofit fontScale="90000"/>
          </a:bodyPr>
          <a:lstStyle/>
          <a:p>
            <a:r>
              <a:rPr lang="ru-RU" dirty="0"/>
              <a:t>Стихи, «</a:t>
            </a:r>
            <a:r>
              <a:rPr lang="ru-RU" dirty="0" err="1"/>
              <a:t>Funny</a:t>
            </a:r>
            <a:r>
              <a:rPr lang="ru-RU" dirty="0"/>
              <a:t> </a:t>
            </a:r>
            <a:r>
              <a:rPr lang="ru-RU" dirty="0" err="1"/>
              <a:t>poems</a:t>
            </a:r>
            <a:r>
              <a:rPr lang="ru-RU" dirty="0"/>
              <a:t>» 2-5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AE11490-561A-44FD-8206-A42875C46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978408"/>
            <a:ext cx="10178322" cy="577408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800" b="1" dirty="0"/>
          </a:p>
          <a:p>
            <a:pPr marL="0" indent="0">
              <a:buNone/>
            </a:pPr>
            <a:r>
              <a:rPr lang="en-US" sz="2800" b="1" dirty="0"/>
              <a:t>Good morning.</a:t>
            </a:r>
            <a:br>
              <a:rPr lang="en-US" sz="2800" dirty="0"/>
            </a:br>
            <a:r>
              <a:rPr lang="en-US" sz="2800" dirty="0"/>
              <a:t>Good morning, good morning</a:t>
            </a:r>
            <a:br>
              <a:rPr lang="en-US" sz="2800" dirty="0"/>
            </a:br>
            <a:r>
              <a:rPr lang="en-US" sz="2800" dirty="0"/>
              <a:t>Good morning to you!</a:t>
            </a:r>
            <a:br>
              <a:rPr lang="en-US" sz="2800" dirty="0"/>
            </a:br>
            <a:r>
              <a:rPr lang="en-US" sz="2800" dirty="0"/>
              <a:t>Good morning, good morning</a:t>
            </a:r>
            <a:br>
              <a:rPr lang="en-US" sz="2800" dirty="0"/>
            </a:br>
            <a:r>
              <a:rPr lang="en-US" sz="2800" dirty="0"/>
              <a:t>We are glad to see you!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b="1" dirty="0"/>
              <a:t>I like cats.</a:t>
            </a:r>
            <a:br>
              <a:rPr lang="en-US" sz="2800" dirty="0"/>
            </a:br>
            <a:r>
              <a:rPr lang="en-US" sz="2800" dirty="0"/>
              <a:t>I like cats,</a:t>
            </a:r>
            <a:br>
              <a:rPr lang="en-US" sz="2800" dirty="0"/>
            </a:br>
            <a:r>
              <a:rPr lang="en-US" sz="2800" dirty="0"/>
              <a:t>Cats like rats,</a:t>
            </a:r>
            <a:br>
              <a:rPr lang="en-US" sz="2800" dirty="0"/>
            </a:br>
            <a:r>
              <a:rPr lang="en-US" sz="2800" dirty="0"/>
              <a:t>Rats like cheese,</a:t>
            </a:r>
            <a:br>
              <a:rPr lang="en-US" sz="2800" dirty="0"/>
            </a:br>
            <a:r>
              <a:rPr lang="en-US" sz="2800" dirty="0"/>
              <a:t>Say it again please!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7377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602ABCD-8A24-4FCA-B4C9-73039DF8AE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6949"/>
            <a:ext cx="10178322" cy="65414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3100" b="1" dirty="0"/>
              <a:t>Little mouse.</a:t>
            </a:r>
            <a:br>
              <a:rPr lang="en-US" sz="3100" dirty="0"/>
            </a:br>
            <a:r>
              <a:rPr lang="en-US" sz="3100" dirty="0"/>
              <a:t>Little mouse, little mouse,</a:t>
            </a:r>
            <a:br>
              <a:rPr lang="en-US" sz="3100" dirty="0"/>
            </a:br>
            <a:r>
              <a:rPr lang="en-US" sz="3100" dirty="0"/>
              <a:t>Where is your house?</a:t>
            </a:r>
            <a:br>
              <a:rPr lang="en-US" sz="3100" dirty="0"/>
            </a:br>
            <a:r>
              <a:rPr lang="en-US" sz="3100" dirty="0"/>
              <a:t>I live under the floor,</a:t>
            </a:r>
            <a:br>
              <a:rPr lang="en-US" sz="3100" dirty="0"/>
            </a:br>
            <a:r>
              <a:rPr lang="en-US" sz="3100" dirty="0"/>
              <a:t>My flat has no door!</a:t>
            </a:r>
            <a:endParaRPr lang="ru-RU" sz="3100" dirty="0"/>
          </a:p>
          <a:p>
            <a:pPr marL="0" indent="0">
              <a:buNone/>
            </a:pPr>
            <a:br>
              <a:rPr lang="en-US" sz="3100" dirty="0"/>
            </a:br>
            <a:r>
              <a:rPr lang="en-US" sz="3100" b="1" dirty="0"/>
              <a:t>My dog Jack</a:t>
            </a:r>
            <a:br>
              <a:rPr lang="en-US" sz="3100" dirty="0"/>
            </a:br>
            <a:r>
              <a:rPr lang="en-US" sz="3100" dirty="0"/>
              <a:t>I have a dog,</a:t>
            </a:r>
            <a:br>
              <a:rPr lang="en-US" sz="3100" dirty="0"/>
            </a:br>
            <a:r>
              <a:rPr lang="en-US" sz="3100" dirty="0"/>
              <a:t>His name is Jack,</a:t>
            </a:r>
            <a:br>
              <a:rPr lang="en-US" sz="3100" dirty="0"/>
            </a:br>
            <a:r>
              <a:rPr lang="en-US" sz="3100" dirty="0"/>
              <a:t>His coat is white</a:t>
            </a:r>
            <a:br>
              <a:rPr lang="en-US" sz="3100" dirty="0"/>
            </a:br>
            <a:r>
              <a:rPr lang="en-US" sz="3100" dirty="0"/>
              <a:t>With spots of black.</a:t>
            </a:r>
            <a:br>
              <a:rPr lang="en-US" sz="3100" dirty="0"/>
            </a:br>
            <a:r>
              <a:rPr lang="en-US" sz="3100" dirty="0"/>
              <a:t>I take him out</a:t>
            </a:r>
            <a:br>
              <a:rPr lang="en-US" sz="3100" dirty="0"/>
            </a:br>
            <a:r>
              <a:rPr lang="en-US" sz="3100" dirty="0"/>
              <a:t>Every day,</a:t>
            </a:r>
            <a:br>
              <a:rPr lang="en-US" sz="3100" dirty="0"/>
            </a:br>
            <a:r>
              <a:rPr lang="en-US" sz="3100" dirty="0"/>
              <a:t>Such fun we have,</a:t>
            </a:r>
            <a:br>
              <a:rPr lang="en-US" sz="3100" dirty="0"/>
            </a:br>
            <a:r>
              <a:rPr lang="en-US" sz="3100" dirty="0"/>
              <a:t>We run and play.</a:t>
            </a:r>
            <a:br>
              <a:rPr lang="en-US" sz="3100" dirty="0"/>
            </a:br>
            <a:r>
              <a:rPr lang="en-US" sz="3100" dirty="0"/>
              <a:t>Such clever tricks</a:t>
            </a:r>
            <a:br>
              <a:rPr lang="en-US" sz="3100" dirty="0"/>
            </a:br>
            <a:r>
              <a:rPr lang="en-US" sz="3100" dirty="0"/>
              <a:t>My dog can do,</a:t>
            </a:r>
            <a:br>
              <a:rPr lang="en-US" sz="3100" dirty="0"/>
            </a:br>
            <a:r>
              <a:rPr lang="en-US" sz="3100" dirty="0"/>
              <a:t>I love my dog,</a:t>
            </a:r>
            <a:br>
              <a:rPr lang="en-US" sz="3100" dirty="0"/>
            </a:br>
            <a:r>
              <a:rPr lang="en-US" sz="3100" dirty="0"/>
              <a:t>He loves me, too.</a:t>
            </a:r>
            <a:endParaRPr lang="ru-RU" sz="31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2551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357A12E-DE89-4C8F-AF4D-7E7876C8B2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96948"/>
            <a:ext cx="10178322" cy="649927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800" b="1" dirty="0"/>
              <a:t>Seasons.</a:t>
            </a:r>
            <a:br>
              <a:rPr lang="en-US" sz="2800" dirty="0"/>
            </a:br>
            <a:r>
              <a:rPr lang="en-US" sz="2800" dirty="0"/>
              <a:t>Spring is green,</a:t>
            </a:r>
            <a:br>
              <a:rPr lang="en-US" sz="2800" dirty="0"/>
            </a:br>
            <a:r>
              <a:rPr lang="en-US" sz="2800" dirty="0"/>
              <a:t>Summer is bright</a:t>
            </a:r>
            <a:br>
              <a:rPr lang="en-US" sz="2800" dirty="0"/>
            </a:br>
            <a:r>
              <a:rPr lang="en-US" sz="2800" dirty="0"/>
              <a:t>Autumn is yellow</a:t>
            </a:r>
            <a:br>
              <a:rPr lang="en-US" sz="2800" dirty="0"/>
            </a:br>
            <a:r>
              <a:rPr lang="en-US" sz="2800" dirty="0"/>
              <a:t>Winter is white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b="1" dirty="0"/>
              <a:t>At the zoo</a:t>
            </a:r>
            <a:br>
              <a:rPr lang="en-US" sz="2800" dirty="0"/>
            </a:br>
            <a:r>
              <a:rPr lang="en-US" sz="2800" dirty="0"/>
              <a:t>I saw, I saw, I saw</a:t>
            </a:r>
            <a:br>
              <a:rPr lang="en-US" sz="2800" dirty="0"/>
            </a:br>
            <a:r>
              <a:rPr lang="en-US" sz="2800" dirty="0"/>
              <a:t>A lion at the zoo,</a:t>
            </a:r>
            <a:br>
              <a:rPr lang="en-US" sz="2800" dirty="0"/>
            </a:br>
            <a:r>
              <a:rPr lang="en-US" sz="2800" dirty="0"/>
              <a:t>I saw, I saw, I saw</a:t>
            </a:r>
            <a:br>
              <a:rPr lang="en-US" sz="2800" dirty="0"/>
            </a:br>
            <a:r>
              <a:rPr lang="en-US" sz="2800" dirty="0"/>
              <a:t>A baby tiger too.</a:t>
            </a:r>
            <a:br>
              <a:rPr lang="en-US" sz="2800" dirty="0"/>
            </a:br>
            <a:r>
              <a:rPr lang="en-US" sz="2800" dirty="0"/>
              <a:t>I saw, I saw, I saw</a:t>
            </a:r>
            <a:br>
              <a:rPr lang="en-US" sz="2800" dirty="0"/>
            </a:br>
            <a:r>
              <a:rPr lang="en-US" sz="2800" dirty="0"/>
              <a:t>A big grey kangaroo.</a:t>
            </a:r>
            <a:br>
              <a:rPr lang="en-US" sz="2800" dirty="0"/>
            </a:br>
            <a:r>
              <a:rPr lang="en-US" sz="2800" dirty="0"/>
              <a:t>I saw, I saw, I saw</a:t>
            </a:r>
            <a:br>
              <a:rPr lang="en-US" sz="2800" dirty="0"/>
            </a:br>
            <a:r>
              <a:rPr lang="en-US" sz="2800" dirty="0"/>
              <a:t>I saw them at the zoo.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744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34099D9-BBE1-4A4B-8829-6FB20A0018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5083"/>
            <a:ext cx="10178322" cy="6457071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My dear Mummy</a:t>
            </a:r>
            <a:br>
              <a:rPr lang="en-US" sz="2400" b="1" dirty="0"/>
            </a:br>
            <a:r>
              <a:rPr lang="en-US" sz="2400" dirty="0"/>
              <a:t>My dear, dear Mummy,</a:t>
            </a:r>
            <a:br>
              <a:rPr lang="en-US" sz="2400" dirty="0"/>
            </a:br>
            <a:r>
              <a:rPr lang="en-US" sz="2400" dirty="0"/>
              <a:t>I love you very much.</a:t>
            </a:r>
            <a:br>
              <a:rPr lang="en-US" sz="2400" dirty="0"/>
            </a:br>
            <a:r>
              <a:rPr lang="en-US" sz="2400" dirty="0"/>
              <a:t>I want you to be happy</a:t>
            </a:r>
            <a:br>
              <a:rPr lang="en-US" sz="2400" dirty="0"/>
            </a:br>
            <a:r>
              <a:rPr lang="en-US" sz="2400" dirty="0"/>
              <a:t>On the Eight of March!</a:t>
            </a:r>
            <a:br>
              <a:rPr lang="en-US" sz="2400" dirty="0"/>
            </a:br>
            <a:r>
              <a:rPr lang="en-US" sz="2400" dirty="0"/>
              <a:t>My dear, dear Mummy,</a:t>
            </a:r>
            <a:br>
              <a:rPr lang="en-US" sz="2400" dirty="0"/>
            </a:br>
            <a:r>
              <a:rPr lang="en-US" sz="2400" dirty="0"/>
              <a:t>Let me kiss your face,</a:t>
            </a:r>
            <a:br>
              <a:rPr lang="en-US" sz="2400" dirty="0"/>
            </a:br>
            <a:r>
              <a:rPr lang="en-US" sz="2400" dirty="0"/>
              <a:t>I want you to be happy</a:t>
            </a:r>
            <a:br>
              <a:rPr lang="en-US" sz="2400" dirty="0"/>
            </a:br>
            <a:r>
              <a:rPr lang="en-US" sz="2400" dirty="0"/>
              <a:t>Today and always!</a:t>
            </a:r>
            <a:endParaRPr lang="ru-RU" sz="2400" dirty="0"/>
          </a:p>
          <a:p>
            <a:pPr marL="0" indent="0">
              <a:buNone/>
            </a:pPr>
            <a:br>
              <a:rPr lang="en-US" sz="2400" dirty="0"/>
            </a:br>
            <a:r>
              <a:rPr lang="en-US" sz="2400" b="1" dirty="0"/>
              <a:t>I like.</a:t>
            </a:r>
            <a:br>
              <a:rPr lang="en-US" sz="2400" b="1" dirty="0"/>
            </a:br>
            <a:r>
              <a:rPr lang="en-US" sz="2400" dirty="0"/>
              <a:t>I like fish, I like eggs</a:t>
            </a:r>
            <a:br>
              <a:rPr lang="en-US" sz="2400" dirty="0"/>
            </a:br>
            <a:r>
              <a:rPr lang="en-US" sz="2400" dirty="0"/>
              <a:t>I like cheese and meat</a:t>
            </a:r>
            <a:br>
              <a:rPr lang="en-US" sz="2400" dirty="0"/>
            </a:br>
            <a:r>
              <a:rPr lang="en-US" sz="2400" dirty="0"/>
              <a:t>I like jam, I like cakes</a:t>
            </a:r>
            <a:br>
              <a:rPr lang="en-US" sz="2400" dirty="0"/>
            </a:br>
            <a:r>
              <a:rPr lang="en-US" sz="2400" dirty="0"/>
              <a:t>In fact I like to eat!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693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57F3F50-8067-4F07-AB74-3BAB1042AA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39151"/>
            <a:ext cx="10178322" cy="6457071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I like to skip.</a:t>
            </a:r>
            <a:br>
              <a:rPr lang="en-US" sz="2800" dirty="0"/>
            </a:br>
            <a:r>
              <a:rPr lang="en-US" sz="2800" dirty="0"/>
              <a:t>I like to skip</a:t>
            </a:r>
            <a:br>
              <a:rPr lang="en-US" sz="2800" dirty="0"/>
            </a:br>
            <a:r>
              <a:rPr lang="en-US" sz="2800" dirty="0"/>
              <a:t>I like to jump</a:t>
            </a:r>
            <a:br>
              <a:rPr lang="en-US" sz="2800" dirty="0"/>
            </a:br>
            <a:r>
              <a:rPr lang="en-US" sz="2800" dirty="0"/>
              <a:t>I like to run about</a:t>
            </a:r>
            <a:br>
              <a:rPr lang="en-US" sz="2800" dirty="0"/>
            </a:br>
            <a:r>
              <a:rPr lang="en-US" sz="2800" dirty="0"/>
              <a:t>I like to play</a:t>
            </a:r>
            <a:br>
              <a:rPr lang="en-US" sz="2800" dirty="0"/>
            </a:br>
            <a:r>
              <a:rPr lang="en-US" sz="2800" dirty="0"/>
              <a:t>I like to sing</a:t>
            </a:r>
            <a:br>
              <a:rPr lang="en-US" sz="2800" dirty="0"/>
            </a:br>
            <a:r>
              <a:rPr lang="en-US" sz="2800" dirty="0"/>
              <a:t>I like to laugh and shout!</a:t>
            </a:r>
            <a:endParaRPr lang="ru-RU" sz="2800" dirty="0"/>
          </a:p>
          <a:p>
            <a:pPr marL="0" indent="0">
              <a:buNone/>
            </a:pPr>
            <a:br>
              <a:rPr lang="en-US" sz="2800" dirty="0"/>
            </a:br>
            <a:r>
              <a:rPr lang="en-US" sz="2800" b="1" dirty="0"/>
              <a:t>Good night.</a:t>
            </a:r>
            <a:br>
              <a:rPr lang="en-US" sz="2800" b="1" dirty="0"/>
            </a:br>
            <a:r>
              <a:rPr lang="en-US" sz="2800" dirty="0"/>
              <a:t>Good night mother, good night father</a:t>
            </a:r>
            <a:br>
              <a:rPr lang="en-US" sz="2800" dirty="0"/>
            </a:br>
            <a:r>
              <a:rPr lang="en-US" sz="2800" dirty="0"/>
              <a:t>Kiss your little son.</a:t>
            </a:r>
            <a:br>
              <a:rPr lang="en-US" sz="2800" dirty="0"/>
            </a:br>
            <a:r>
              <a:rPr lang="en-US" sz="2800" dirty="0"/>
              <a:t>Good night sister, good night brother,</a:t>
            </a:r>
            <a:br>
              <a:rPr lang="en-US" sz="2800" dirty="0"/>
            </a:br>
            <a:r>
              <a:rPr lang="en-US" sz="2800" dirty="0"/>
              <a:t>Good night everyone!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707884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128</TotalTime>
  <Words>2565</Words>
  <Application>Microsoft Office PowerPoint</Application>
  <PresentationFormat>Широкоэкранный</PresentationFormat>
  <Paragraphs>339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9" baseType="lpstr">
      <vt:lpstr>Arial</vt:lpstr>
      <vt:lpstr>Calibri</vt:lpstr>
      <vt:lpstr>Corbel</vt:lpstr>
      <vt:lpstr>Gill Sans MT</vt:lpstr>
      <vt:lpstr>Impact</vt:lpstr>
      <vt:lpstr>Times New Roman</vt:lpstr>
      <vt:lpstr>Эмблема</vt:lpstr>
      <vt:lpstr>Неделя  английского языка</vt:lpstr>
      <vt:lpstr>Брейн-ринг «Кладовая английского языка» 2-5 классы</vt:lpstr>
      <vt:lpstr>Презентация PowerPoint</vt:lpstr>
      <vt:lpstr>Презентация PowerPoint</vt:lpstr>
      <vt:lpstr>Стихи, «Funny poems» 2-5 кл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"A magic trip to English Land". 2-4 кл.</vt:lpstr>
      <vt:lpstr>Презентация PowerPoint</vt:lpstr>
      <vt:lpstr>Презентация PowerPoint</vt:lpstr>
      <vt:lpstr>Задание –прочитать фразу </vt:lpstr>
      <vt:lpstr>Найти слова</vt:lpstr>
      <vt:lpstr>Презентация PowerPoint</vt:lpstr>
      <vt:lpstr>загадки</vt:lpstr>
      <vt:lpstr>Расскажите о хороших и плохих качествах Петрушки и Бабы Яги. Выберите  подходящие cлова из таблицы:</vt:lpstr>
      <vt:lpstr>Замени слова цифрами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2 предложения, заменив цифры буквами алфавита (3-4 кл) </vt:lpstr>
      <vt:lpstr>Среди множества букв по вертикали и горизонтали найдите названия восьми фруктов </vt:lpstr>
      <vt:lpstr>Вставить пропущенные буквы  и прочитать  текст о питании в Англии.</vt:lpstr>
      <vt:lpstr>А вы знаете правила поведения за столом?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 английского языка</dc:title>
  <dc:creator>Игорь</dc:creator>
  <cp:lastModifiedBy>Игорь</cp:lastModifiedBy>
  <cp:revision>37</cp:revision>
  <dcterms:created xsi:type="dcterms:W3CDTF">2021-03-11T16:02:11Z</dcterms:created>
  <dcterms:modified xsi:type="dcterms:W3CDTF">2021-03-14T12:09:43Z</dcterms:modified>
</cp:coreProperties>
</file>