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2"/>
  </p:sldMasterIdLst>
  <p:notesMasterIdLst>
    <p:notesMasterId r:id="rId72"/>
  </p:notesMasterIdLst>
  <p:handoutMasterIdLst>
    <p:handoutMasterId r:id="rId73"/>
  </p:handoutMasterIdLst>
  <p:sldIdLst>
    <p:sldId id="264" r:id="rId3"/>
    <p:sldId id="306" r:id="rId4"/>
    <p:sldId id="307" r:id="rId5"/>
    <p:sldId id="308" r:id="rId6"/>
    <p:sldId id="367" r:id="rId7"/>
    <p:sldId id="310" r:id="rId8"/>
    <p:sldId id="398" r:id="rId9"/>
    <p:sldId id="314" r:id="rId10"/>
    <p:sldId id="399" r:id="rId11"/>
    <p:sldId id="394" r:id="rId12"/>
    <p:sldId id="316" r:id="rId13"/>
    <p:sldId id="368" r:id="rId14"/>
    <p:sldId id="317" r:id="rId15"/>
    <p:sldId id="318" r:id="rId16"/>
    <p:sldId id="319" r:id="rId17"/>
    <p:sldId id="323" r:id="rId18"/>
    <p:sldId id="320" r:id="rId19"/>
    <p:sldId id="324" r:id="rId20"/>
    <p:sldId id="336" r:id="rId21"/>
    <p:sldId id="328" r:id="rId22"/>
    <p:sldId id="329" r:id="rId23"/>
    <p:sldId id="337" r:id="rId24"/>
    <p:sldId id="378" r:id="rId25"/>
    <p:sldId id="332" r:id="rId26"/>
    <p:sldId id="338" r:id="rId27"/>
    <p:sldId id="340" r:id="rId28"/>
    <p:sldId id="343" r:id="rId29"/>
    <p:sldId id="391" r:id="rId30"/>
    <p:sldId id="342" r:id="rId31"/>
    <p:sldId id="339" r:id="rId32"/>
    <p:sldId id="350" r:id="rId33"/>
    <p:sldId id="369" r:id="rId34"/>
    <p:sldId id="344" r:id="rId35"/>
    <p:sldId id="379" r:id="rId36"/>
    <p:sldId id="386" r:id="rId37"/>
    <p:sldId id="381" r:id="rId38"/>
    <p:sldId id="396" r:id="rId39"/>
    <p:sldId id="382" r:id="rId40"/>
    <p:sldId id="383" r:id="rId41"/>
    <p:sldId id="384" r:id="rId42"/>
    <p:sldId id="385" r:id="rId43"/>
    <p:sldId id="397" r:id="rId44"/>
    <p:sldId id="372" r:id="rId45"/>
    <p:sldId id="373" r:id="rId46"/>
    <p:sldId id="374" r:id="rId47"/>
    <p:sldId id="375" r:id="rId48"/>
    <p:sldId id="387" r:id="rId49"/>
    <p:sldId id="376" r:id="rId50"/>
    <p:sldId id="377" r:id="rId51"/>
    <p:sldId id="349" r:id="rId52"/>
    <p:sldId id="354" r:id="rId53"/>
    <p:sldId id="388" r:id="rId54"/>
    <p:sldId id="355" r:id="rId55"/>
    <p:sldId id="357" r:id="rId56"/>
    <p:sldId id="389" r:id="rId57"/>
    <p:sldId id="358" r:id="rId58"/>
    <p:sldId id="400" r:id="rId59"/>
    <p:sldId id="359" r:id="rId60"/>
    <p:sldId id="361" r:id="rId61"/>
    <p:sldId id="370" r:id="rId62"/>
    <p:sldId id="362" r:id="rId63"/>
    <p:sldId id="365" r:id="rId64"/>
    <p:sldId id="292" r:id="rId65"/>
    <p:sldId id="363" r:id="rId66"/>
    <p:sldId id="364" r:id="rId67"/>
    <p:sldId id="393" r:id="rId68"/>
    <p:sldId id="366" r:id="rId69"/>
    <p:sldId id="283" r:id="rId70"/>
    <p:sldId id="390" r:id="rId71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945">
          <p15:clr>
            <a:srgbClr val="A4A3A4"/>
          </p15:clr>
        </p15:guide>
        <p15:guide id="3" orient="horz" pos="3888">
          <p15:clr>
            <a:srgbClr val="A4A3A4"/>
          </p15:clr>
        </p15:guide>
        <p15:guide id="4" orient="horz" pos="192">
          <p15:clr>
            <a:srgbClr val="A4A3A4"/>
          </p15:clr>
        </p15:guide>
        <p15:guide id="5" orient="horz" pos="1072">
          <p15:clr>
            <a:srgbClr val="A4A3A4"/>
          </p15:clr>
        </p15:guide>
        <p15:guide id="6" pos="3839">
          <p15:clr>
            <a:srgbClr val="A4A3A4"/>
          </p15:clr>
        </p15:guide>
        <p15:guide id="7" pos="704">
          <p15:clr>
            <a:srgbClr val="A4A3A4"/>
          </p15:clr>
        </p15:guide>
        <p15:guide id="8" pos="71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0" autoAdjust="0"/>
    <p:restoredTop sz="94660"/>
  </p:normalViewPr>
  <p:slideViewPr>
    <p:cSldViewPr showGuides="1">
      <p:cViewPr>
        <p:scale>
          <a:sx n="117" d="100"/>
          <a:sy n="117" d="100"/>
        </p:scale>
        <p:origin x="-336" y="168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3839"/>
        <p:guide pos="704"/>
        <p:guide pos="71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3072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theme" Target="theme/theme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3C59C-4E16-4A64-A766-34DB213E11B3}" type="datetimeFigureOut">
              <a:rPr lang="ru-RU">
                <a:solidFill>
                  <a:schemeClr val="tx2"/>
                </a:solidFill>
              </a:rPr>
              <a:pPr/>
              <a:t>30.11.2019</a:t>
            </a:fld>
            <a:endParaRPr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77566-CD65-4859-9FA1-43956DC85B8C}" type="slidenum">
              <a:rPr>
                <a:solidFill>
                  <a:schemeClr val="tx2"/>
                </a:solidFill>
              </a:rPr>
              <a:pPr/>
              <a:t>‹#›</a:t>
            </a:fld>
            <a:endParaRPr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95CF31C-F757-429C-A789-86504F04C3BE}" type="datetimeFigureOut">
              <a:rPr lang="ru-RU"/>
              <a:pPr/>
              <a:t>30.11.2019</a:t>
            </a:fld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Образец текста</a:t>
            </a:r>
          </a:p>
          <a:p>
            <a:pPr lvl="1"/>
            <a:r>
              <a:rPr/>
              <a:t>Второй уровень</a:t>
            </a:r>
          </a:p>
          <a:p>
            <a:pPr lvl="2"/>
            <a:r>
              <a:rPr/>
              <a:t>Третий уровень</a:t>
            </a:r>
          </a:p>
          <a:p>
            <a:pPr lvl="3"/>
            <a:r>
              <a:rPr/>
              <a:t>Четвертый уровень</a:t>
            </a:r>
          </a:p>
          <a:p>
            <a:pPr lvl="4"/>
            <a:r>
              <a:rPr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8796F01-7154-41E0-B48B-A6921757531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81821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796F01-7154-41E0-B48B-A6921757531A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0853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540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Заголовок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17309" y="274638"/>
            <a:ext cx="8532178" cy="5897561"/>
          </a:xfrm>
        </p:spPr>
        <p:txBody>
          <a:bodyPr vert="eaVert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1C5AD9-787D-40FA-8A4D-16A055B9AF81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0BA0E-20D0-4E7C-B286-26C960A6788F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 bwMode="auto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anchor="t">
            <a:normAutofit/>
          </a:bodyPr>
          <a:lstStyle>
            <a:lvl1pPr algn="l">
              <a:defRPr sz="5400" b="0" cap="none" baseline="0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589" y="3124200"/>
            <a:ext cx="7008574" cy="1296987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1730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7559" y="1701800"/>
            <a:ext cx="4977104" cy="4470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2137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1730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01622" y="1608836"/>
            <a:ext cx="4973041" cy="512064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7559" y="2209800"/>
            <a:ext cx="4977104" cy="3962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011328">
              <a:defRPr sz="1800"/>
            </a:lvl5pPr>
            <a:lvl6pPr marL="2011328">
              <a:defRPr sz="1800"/>
            </a:lvl6pPr>
            <a:lvl7pPr marL="2011328">
              <a:defRPr sz="1800"/>
            </a:lvl7pPr>
            <a:lvl8pPr marL="2011328">
              <a:defRPr sz="1800"/>
            </a:lvl8pPr>
            <a:lvl9pPr marL="2011328"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69236" y="482600"/>
            <a:ext cx="6805427" cy="5892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721" y="4648200"/>
            <a:ext cx="3351927" cy="172720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anchor="b">
            <a:normAutofit/>
          </a:bodyPr>
          <a:lstStyle>
            <a:lvl1pPr algn="l">
              <a:defRPr sz="2000" b="1"/>
            </a:lvl1pPr>
          </a:lstStyle>
          <a:p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1200">
                <a:solidFill>
                  <a:schemeClr val="tx2">
                    <a:lumMod val="50000"/>
                    <a:lumOff val="50000"/>
                  </a:schemeClr>
                </a:solidFill>
              </a:defRPr>
            </a:lvl1pPr>
          </a:lstStyle>
          <a:p>
            <a:fld id="{EB37DED6-D4C7-42EE-AB49-D2E39E64FDE4}" type="slidenum">
              <a:rPr lang="ru-RU" noProof="0" smtClean="0"/>
              <a:pPr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8987" rtl="0" eaLnBrk="1" latinLnBrk="0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1392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58037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584683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11328" indent="-304747" algn="l" defTabSz="1218987" rtl="0" eaLnBrk="1" latinLnBrk="0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437973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0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6180" y="692696"/>
            <a:ext cx="7368614" cy="5040559"/>
          </a:xfrm>
        </p:spPr>
        <p:txBody>
          <a:bodyPr>
            <a:normAutofit fontScale="90000"/>
          </a:bodyPr>
          <a:lstStyle/>
          <a:p>
            <a:pPr algn="ctr" defTabSz="1216152">
              <a:lnSpc>
                <a:spcPct val="150000"/>
              </a:lnSpc>
              <a:spcBef>
                <a:spcPts val="0"/>
              </a:spcBef>
            </a:pPr>
            <a:r>
              <a:rPr lang="ru-RU" sz="3600" i="0" baseline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>Семинар-практикум</a:t>
            </a:r>
            <a: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> </a:t>
            </a:r>
            <a:r>
              <a:rPr lang="ru-RU" sz="3600" i="0" dirty="0" err="1" smtClean="0">
                <a:solidFill>
                  <a:srgbClr val="374C81"/>
                </a:solidFill>
                <a:cs typeface="Times New Roman" panose="02020603050405020304" pitchFamily="18" charset="0"/>
              </a:rPr>
              <a:t>НОУиП</a:t>
            </a:r>
            <a: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> МУДО «</a:t>
            </a:r>
            <a:r>
              <a:rPr lang="ru-RU" sz="3600" i="0" dirty="0" err="1" smtClean="0">
                <a:solidFill>
                  <a:srgbClr val="374C81"/>
                </a:solidFill>
                <a:cs typeface="Times New Roman" panose="02020603050405020304" pitchFamily="18" charset="0"/>
              </a:rPr>
              <a:t>ДТДиМ</a:t>
            </a:r>
            <a: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>» </a:t>
            </a:r>
            <a:r>
              <a:rPr lang="ru-RU" sz="3600" i="0" dirty="0" err="1" smtClean="0">
                <a:solidFill>
                  <a:srgbClr val="374C81"/>
                </a:solidFill>
                <a:cs typeface="Times New Roman" panose="02020603050405020304" pitchFamily="18" charset="0"/>
              </a:rPr>
              <a:t>г.Воркуты</a:t>
            </a:r>
            <a: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>:</a:t>
            </a:r>
            <a:b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</a:br>
            <a: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  <a:t/>
            </a:r>
            <a:br>
              <a:rPr lang="ru-RU" sz="3600" i="0" dirty="0" smtClean="0">
                <a:solidFill>
                  <a:srgbClr val="374C81"/>
                </a:solidFill>
                <a:cs typeface="Times New Roman" panose="02020603050405020304" pitchFamily="18" charset="0"/>
              </a:rPr>
            </a:br>
            <a:r>
              <a:rPr lang="ru-RU" sz="3600" b="1" dirty="0">
                <a:solidFill>
                  <a:srgbClr val="C00000"/>
                </a:solidFill>
              </a:rPr>
              <a:t>«Развитие интеллектуального потенциала. Мышление. Логика. Интеллект</a:t>
            </a:r>
            <a:r>
              <a:rPr lang="ru-RU" sz="3600" b="1" dirty="0" smtClean="0">
                <a:solidFill>
                  <a:srgbClr val="C00000"/>
                </a:solidFill>
              </a:rPr>
              <a:t>».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i="0" baseline="0" dirty="0">
              <a:solidFill>
                <a:srgbClr val="374C8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50196" y="5373216"/>
            <a:ext cx="78930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cs typeface="Times New Roman" panose="02020603050405020304" pitchFamily="18" charset="0"/>
              </a:rPr>
              <a:t>«Доводы, до которых человек додумался сам, убеждают больше, чем те, которые пришли в голову другим</a:t>
            </a:r>
            <a:r>
              <a:rPr lang="ru-RU" dirty="0" smtClean="0">
                <a:cs typeface="Times New Roman" panose="02020603050405020304" pitchFamily="18" charset="0"/>
              </a:rPr>
              <a:t>»</a:t>
            </a:r>
            <a:endParaRPr lang="ru-RU" dirty="0">
              <a:cs typeface="Times New Roman" panose="02020603050405020304" pitchFamily="18" charset="0"/>
            </a:endParaRPr>
          </a:p>
          <a:p>
            <a:pPr algn="r"/>
            <a:r>
              <a:rPr lang="ru-RU" dirty="0">
                <a:cs typeface="Times New Roman" panose="02020603050405020304" pitchFamily="18" charset="0"/>
              </a:rPr>
              <a:t>Луи Паскаль</a:t>
            </a:r>
          </a:p>
        </p:txBody>
      </p:sp>
    </p:spTree>
    <p:extLst>
      <p:ext uri="{BB962C8B-B14F-4D97-AF65-F5344CB8AC3E}">
        <p14:creationId xmlns:p14="http://schemas.microsoft.com/office/powerpoint/2010/main" val="3650340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10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188640"/>
            <a:ext cx="9217024" cy="56630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</a:rPr>
              <a:t> 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>Выпускник школы должен </a:t>
            </a:r>
            <a:r>
              <a:rPr lang="ru-RU" sz="2800" b="1" dirty="0" smtClean="0">
                <a:solidFill>
                  <a:srgbClr val="C00000"/>
                </a:solidFill>
              </a:rPr>
              <a:t>уметь:</a:t>
            </a:r>
          </a:p>
          <a:p>
            <a:pPr algn="ctr"/>
            <a:endParaRPr lang="ru-RU" sz="1800" dirty="0" smtClean="0"/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/>
              <a:t>Самостоятельно критически мыслить (анализировать вещи, события, делать выводы…)</a:t>
            </a:r>
          </a:p>
          <a:p>
            <a:pPr marL="285750" lvl="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/>
              <a:t>Планировать (</a:t>
            </a:r>
            <a:r>
              <a:rPr lang="ru-RU" dirty="0"/>
              <a:t>что, когда и в какой последовательности </a:t>
            </a:r>
            <a:r>
              <a:rPr lang="ru-RU" dirty="0" smtClean="0"/>
              <a:t>делать</a:t>
            </a:r>
            <a:r>
              <a:rPr lang="ru-RU" dirty="0"/>
              <a:t>)</a:t>
            </a:r>
            <a:endParaRPr lang="ru-RU" dirty="0" smtClean="0"/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/>
              <a:t>Прогнозировать (что будет после)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 smtClean="0"/>
              <a:t>Созидать (смотреть, наблюдать, замечать…)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ü"/>
            </a:pPr>
            <a:r>
              <a:rPr lang="ru-RU" dirty="0"/>
              <a:t> </a:t>
            </a:r>
            <a:r>
              <a:rPr lang="ru-RU" dirty="0" smtClean="0"/>
              <a:t>Действовать (делать, выполнять…)</a:t>
            </a:r>
          </a:p>
        </p:txBody>
      </p:sp>
    </p:spTree>
    <p:extLst>
      <p:ext uri="{BB962C8B-B14F-4D97-AF65-F5344CB8AC3E}">
        <p14:creationId xmlns:p14="http://schemas.microsoft.com/office/powerpoint/2010/main" val="30795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11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9561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dirty="0" smtClean="0"/>
              <a:t>Всё </a:t>
            </a:r>
            <a:r>
              <a:rPr lang="ru-RU" sz="2000" b="1" dirty="0"/>
              <a:t>это – результат совместной деятельности учителей, учащихся</a:t>
            </a:r>
            <a:br>
              <a:rPr lang="ru-RU" sz="2000" b="1" dirty="0"/>
            </a:br>
            <a:r>
              <a:rPr lang="ru-RU" sz="2000" b="1" dirty="0"/>
              <a:t>и даже их родителей, объединенных творческим подходом к делу.</a:t>
            </a:r>
            <a:endParaRPr lang="ru-RU" sz="20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017555"/>
              </p:ext>
            </p:extLst>
          </p:nvPr>
        </p:nvGraphicFramePr>
        <p:xfrm>
          <a:off x="1485900" y="1700808"/>
          <a:ext cx="8784976" cy="4369073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368425"/>
                <a:gridCol w="3892429"/>
                <a:gridCol w="2524122"/>
              </a:tblGrid>
              <a:tr h="864096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Педагог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Учащийся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Родитель</a:t>
                      </a:r>
                      <a:endParaRPr lang="ru-RU" dirty="0"/>
                    </a:p>
                  </a:txBody>
                  <a:tcPr/>
                </a:tc>
              </a:tr>
              <a:tr h="3180353"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Консультирует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Мотивирует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Стимулирует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Наблюдает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Помогает (организует, создаёт условия)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Является субъектом познавательной деятельности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Выбирает (принимает) решения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Выстраивает систему</a:t>
                      </a:r>
                      <a:r>
                        <a:rPr lang="ru-RU" sz="1600" baseline="0" dirty="0" smtClean="0"/>
                        <a:t> взаимоотношений с людьми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baseline="0" dirty="0" smtClean="0"/>
                        <a:t>Описывает работу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baseline="0" dirty="0" smtClean="0"/>
                        <a:t>Оценивает результат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Консультирует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Мотивирует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r>
                        <a:rPr lang="ru-RU" sz="1600" dirty="0" smtClean="0"/>
                        <a:t>Помогает</a:t>
                      </a:r>
                    </a:p>
                    <a:p>
                      <a:pPr marL="285750" indent="-285750" algn="l">
                        <a:lnSpc>
                          <a:spcPct val="150000"/>
                        </a:lnSpc>
                        <a:buFont typeface="Wingdings" pitchFamily="2" charset="2"/>
                        <a:buChar char="v"/>
                      </a:pP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694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12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45550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6000" b="1" dirty="0" smtClean="0">
                <a:solidFill>
                  <a:srgbClr val="C00000"/>
                </a:solidFill>
              </a:rPr>
              <a:t>Чем проект отличается от исследования?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2724" y="2564904"/>
            <a:ext cx="3584759" cy="477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13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0370269"/>
              </p:ext>
            </p:extLst>
          </p:nvPr>
        </p:nvGraphicFramePr>
        <p:xfrm>
          <a:off x="1485900" y="332657"/>
          <a:ext cx="9217024" cy="6493097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4608031"/>
                <a:gridCol w="4608993"/>
              </a:tblGrid>
              <a:tr h="277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Проектирование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Исследование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7680">
                <a:tc>
                  <a:txBody>
                    <a:bodyPr/>
                    <a:lstStyle/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b="1" dirty="0" smtClean="0">
                        <a:effectLst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</a:rPr>
                        <a:t>– это решение определенной, ясно осознаваемой задачи, планируется получение реального продукта, создание предмета.</a:t>
                      </a:r>
                      <a:endParaRPr lang="ru-RU" sz="1100" b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</a:rPr>
                        <a:t>– это процесс поиска неизвестного, новых знаний (интеллектуального продукта), один из видов познавательной деятельности.</a:t>
                      </a:r>
                      <a:endParaRPr lang="ru-RU" sz="1100" b="1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31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3932" y="2461862"/>
            <a:ext cx="3936438" cy="295232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420" y="2472308"/>
            <a:ext cx="4426279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77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14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969489"/>
              </p:ext>
            </p:extLst>
          </p:nvPr>
        </p:nvGraphicFramePr>
        <p:xfrm>
          <a:off x="1485900" y="332657"/>
          <a:ext cx="9217024" cy="5531041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4608512"/>
                <a:gridCol w="4608512"/>
              </a:tblGrid>
              <a:tr h="277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Проектирование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Исследование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7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 всегда 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знаем или предполагаем  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то, какой продукт должны получить в итоге работы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*****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Поэтому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цель проекта </a:t>
                      </a: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формулируется соответственно: создание, изготовление, разработка, оформление…</a:t>
                      </a:r>
                      <a:endParaRPr lang="ru-RU" sz="1200" b="1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effectLst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Мы </a:t>
                      </a:r>
                      <a:r>
                        <a:rPr lang="ru-RU" sz="2400" b="1" kern="1200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знаем </a:t>
                      </a:r>
                      <a:r>
                        <a:rPr lang="ru-RU" sz="2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то, к чему «придём» в итоге, мы не знаем, какой интеллектуальный продукт получим (какое знание)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dirty="0" smtClean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*****</a:t>
                      </a:r>
                      <a:endParaRPr lang="ru-RU" sz="2400" dirty="0" smtClean="0"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Поэтому </a:t>
                      </a:r>
                      <a:r>
                        <a:rPr lang="ru-RU" sz="24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цель исследования </a:t>
                      </a: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формулируется: выяснение, выявление, установление, обоснование, </a:t>
                      </a: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заключение, уточнение</a:t>
                      </a:r>
                      <a:r>
                        <a:rPr lang="ru-RU" sz="2400" b="1" dirty="0" smtClean="0">
                          <a:latin typeface="+mn-lt"/>
                          <a:cs typeface="Times New Roman" panose="02020603050405020304" pitchFamily="18" charset="0"/>
                        </a:rPr>
                        <a:t>…</a:t>
                      </a:r>
                      <a:endParaRPr lang="ru-RU" sz="2400" b="1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200333" y="5938697"/>
            <a:ext cx="7356117" cy="41088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defRPr/>
            </a:pPr>
            <a:r>
              <a:rPr lang="ru-RU" sz="1800" b="1" dirty="0">
                <a:cs typeface="Times New Roman" panose="02020603050405020304" pitchFamily="18" charset="0"/>
              </a:rPr>
              <a:t>(НЕ ПРАВИЛЬНО: создать, изготовить, построить, </a:t>
            </a:r>
            <a:r>
              <a:rPr lang="ru-RU" sz="1800" b="1" dirty="0" smtClean="0">
                <a:cs typeface="Times New Roman" panose="02020603050405020304" pitchFamily="18" charset="0"/>
              </a:rPr>
              <a:t>выявить, установить…</a:t>
            </a:r>
            <a:endParaRPr lang="ru-RU" sz="1800" b="1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3908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11161" y="861142"/>
            <a:ext cx="9793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Структура проекта или исследования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1161" y="1320254"/>
            <a:ext cx="9793088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b="1" dirty="0" smtClean="0"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cs typeface="Times New Roman" panose="02020603050405020304" pitchFamily="18" charset="0"/>
              </a:rPr>
              <a:t>Ни  </a:t>
            </a:r>
            <a:r>
              <a:rPr lang="ru-RU" dirty="0">
                <a:cs typeface="Times New Roman" panose="02020603050405020304" pitchFamily="18" charset="0"/>
              </a:rPr>
              <a:t>одна исследовательская  задача  не может быть до </a:t>
            </a:r>
            <a:r>
              <a:rPr lang="ru-RU" dirty="0" smtClean="0">
                <a:cs typeface="Times New Roman" panose="02020603050405020304" pitchFamily="18" charset="0"/>
              </a:rPr>
              <a:t>конца разрешена </a:t>
            </a:r>
            <a:r>
              <a:rPr lang="ru-RU" dirty="0">
                <a:cs typeface="Times New Roman" panose="02020603050405020304" pitchFamily="18" charset="0"/>
              </a:rPr>
              <a:t>без применения </a:t>
            </a:r>
            <a:r>
              <a:rPr lang="ru-RU" b="1" dirty="0">
                <a:cs typeface="Times New Roman" panose="02020603050405020304" pitchFamily="18" charset="0"/>
              </a:rPr>
              <a:t>технологии проектирования </a:t>
            </a:r>
            <a:r>
              <a:rPr lang="ru-RU" dirty="0">
                <a:cs typeface="Times New Roman" panose="02020603050405020304" pitchFamily="18" charset="0"/>
              </a:rPr>
              <a:t>–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cs typeface="Times New Roman" panose="02020603050405020304" pitchFamily="18" charset="0"/>
              </a:rPr>
              <a:t>последовательного </a:t>
            </a:r>
            <a:r>
              <a:rPr lang="ru-RU" b="1" dirty="0" smtClean="0">
                <a:cs typeface="Times New Roman" panose="02020603050405020304" pitchFamily="18" charset="0"/>
              </a:rPr>
              <a:t>движения </a:t>
            </a:r>
            <a:r>
              <a:rPr lang="ru-RU" b="1" dirty="0">
                <a:cs typeface="Times New Roman" panose="02020603050405020304" pitchFamily="18" charset="0"/>
              </a:rPr>
              <a:t>к поставленной цели. </a:t>
            </a:r>
            <a:endParaRPr lang="ru-RU" b="1" dirty="0" smtClean="0"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endParaRPr lang="ru-RU" dirty="0" smtClean="0"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dirty="0" smtClean="0">
                <a:cs typeface="Times New Roman" panose="02020603050405020304" pitchFamily="18" charset="0"/>
              </a:rPr>
              <a:t>Именно </a:t>
            </a:r>
            <a:r>
              <a:rPr lang="ru-RU" dirty="0">
                <a:cs typeface="Times New Roman" panose="02020603050405020304" pitchFamily="18" charset="0"/>
              </a:rPr>
              <a:t>поэтому </a:t>
            </a:r>
            <a:r>
              <a:rPr lang="ru-RU" b="1" dirty="0">
                <a:cs typeface="Times New Roman" panose="02020603050405020304" pitchFamily="18" charset="0"/>
              </a:rPr>
              <a:t>структура </a:t>
            </a:r>
            <a:r>
              <a:rPr lang="ru-RU" b="1" dirty="0" smtClean="0">
                <a:cs typeface="Times New Roman" panose="02020603050405020304" pitchFamily="18" charset="0"/>
              </a:rPr>
              <a:t> </a:t>
            </a:r>
            <a:r>
              <a:rPr lang="ru-RU" b="1" dirty="0">
                <a:cs typeface="Times New Roman" panose="02020603050405020304" pitchFamily="18" charset="0"/>
              </a:rPr>
              <a:t>исследования включает </a:t>
            </a:r>
            <a:r>
              <a:rPr lang="ru-RU" dirty="0">
                <a:cs typeface="Times New Roman" panose="02020603050405020304" pitchFamily="18" charset="0"/>
              </a:rPr>
              <a:t>в себя все </a:t>
            </a:r>
            <a:r>
              <a:rPr lang="ru-RU" b="1" dirty="0" smtClean="0">
                <a:cs typeface="Times New Roman" panose="02020603050405020304" pitchFamily="18" charset="0"/>
              </a:rPr>
              <a:t>типично </a:t>
            </a:r>
            <a:r>
              <a:rPr lang="ru-RU" b="1" dirty="0">
                <a:cs typeface="Times New Roman" panose="02020603050405020304" pitchFamily="18" charset="0"/>
              </a:rPr>
              <a:t>проектные этапы.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27260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16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1884" y="260648"/>
            <a:ext cx="9793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>
                <a:solidFill>
                  <a:srgbClr val="C00000"/>
                </a:solidFill>
              </a:rPr>
              <a:t>Структура проекта или исследования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1161" y="1320254"/>
            <a:ext cx="9793088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dirty="0"/>
              <a:t>1.Титульный лист</a:t>
            </a:r>
            <a:endParaRPr lang="ru-RU" sz="3200" dirty="0"/>
          </a:p>
          <a:p>
            <a:r>
              <a:rPr lang="ru-RU" sz="3200" b="1" dirty="0"/>
              <a:t>2. Оглавление</a:t>
            </a:r>
            <a:endParaRPr lang="ru-RU" sz="3200" dirty="0"/>
          </a:p>
          <a:p>
            <a:r>
              <a:rPr lang="ru-RU" sz="3200" b="1" dirty="0"/>
              <a:t>3. </a:t>
            </a:r>
            <a:r>
              <a:rPr lang="ru-RU" sz="3200" b="1" dirty="0">
                <a:solidFill>
                  <a:srgbClr val="C00000"/>
                </a:solidFill>
              </a:rPr>
              <a:t>Введение</a:t>
            </a:r>
            <a:endParaRPr lang="ru-RU" sz="3200" dirty="0">
              <a:solidFill>
                <a:srgbClr val="C00000"/>
              </a:solidFill>
            </a:endParaRPr>
          </a:p>
          <a:p>
            <a:r>
              <a:rPr lang="ru-RU" sz="3200" b="1" dirty="0"/>
              <a:t>4. Теоретическая часть</a:t>
            </a:r>
            <a:endParaRPr lang="ru-RU" sz="3200" dirty="0"/>
          </a:p>
          <a:p>
            <a:r>
              <a:rPr lang="ru-RU" sz="3200" b="1" dirty="0"/>
              <a:t>5. Практическая часть</a:t>
            </a:r>
            <a:endParaRPr lang="ru-RU" sz="3200" dirty="0"/>
          </a:p>
          <a:p>
            <a:r>
              <a:rPr lang="ru-RU" sz="3200" b="1" dirty="0"/>
              <a:t>6. Заключение</a:t>
            </a:r>
            <a:endParaRPr lang="ru-RU" sz="3200" dirty="0"/>
          </a:p>
          <a:p>
            <a:r>
              <a:rPr lang="ru-RU" sz="3200" b="1" dirty="0"/>
              <a:t>7. Список литературы и интернет-источников</a:t>
            </a:r>
            <a:endParaRPr lang="ru-RU" sz="3200" dirty="0"/>
          </a:p>
          <a:p>
            <a:r>
              <a:rPr lang="ru-RU" sz="3200" b="1" dirty="0"/>
              <a:t>8. Приложения</a:t>
            </a:r>
            <a:endParaRPr lang="ru-RU" sz="3200" dirty="0"/>
          </a:p>
        </p:txBody>
      </p:sp>
      <p:pic>
        <p:nvPicPr>
          <p:cNvPr id="7" name="Рисунок 6" descr="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42684" y="2344931"/>
            <a:ext cx="4509120" cy="450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79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endParaRPr lang="ru-RU" sz="6000" b="1" dirty="0" smtClean="0">
              <a:solidFill>
                <a:srgbClr val="C00000"/>
              </a:solidFill>
            </a:endParaRP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1884" y="260648"/>
            <a:ext cx="97930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Введение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11161" y="1320254"/>
            <a:ext cx="9793088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проблема исследования </a:t>
            </a:r>
            <a:r>
              <a:rPr lang="en-US" sz="1800" b="1" dirty="0"/>
              <a:t>/</a:t>
            </a:r>
            <a:r>
              <a:rPr lang="ru-RU" sz="1800" b="1" dirty="0"/>
              <a:t> проекта;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актуальность (2-3 предложения) выбранной темы;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>
                <a:solidFill>
                  <a:srgbClr val="C00000"/>
                </a:solidFill>
              </a:rPr>
              <a:t>гипотеза исследования (гипотеза может подтвердиться, частично подтвердиться или не подтвердиться);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>
                <a:solidFill>
                  <a:srgbClr val="C00000"/>
                </a:solidFill>
              </a:rPr>
              <a:t>объект исследования;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>
                <a:solidFill>
                  <a:srgbClr val="C00000"/>
                </a:solidFill>
              </a:rPr>
              <a:t>предмет исследования;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цель исследования </a:t>
            </a:r>
            <a:r>
              <a:rPr lang="en-US" sz="1800" b="1" dirty="0"/>
              <a:t>/</a:t>
            </a:r>
            <a:r>
              <a:rPr lang="ru-RU" sz="1800" b="1" dirty="0"/>
              <a:t> проекта;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задачи исследования </a:t>
            </a:r>
            <a:r>
              <a:rPr lang="en-US" sz="1800" b="1" dirty="0"/>
              <a:t>/</a:t>
            </a:r>
            <a:r>
              <a:rPr lang="ru-RU" sz="1800" b="1" dirty="0"/>
              <a:t> проекта;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методики, используемые в ходе работы;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новизна;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практическая значимость</a:t>
            </a:r>
            <a:r>
              <a:rPr lang="ru-RU" sz="1800" b="1" dirty="0" smtClean="0"/>
              <a:t>.</a:t>
            </a:r>
          </a:p>
          <a:p>
            <a:pPr marL="952393" lvl="1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800" b="1" dirty="0"/>
              <a:t>т</a:t>
            </a:r>
            <a:r>
              <a:rPr lang="ru-RU" sz="1800" b="1" dirty="0" smtClean="0"/>
              <a:t>ехнические средства, приборы, инструменты</a:t>
            </a:r>
            <a:endParaRPr lang="ru-RU" sz="18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724" y="3068960"/>
            <a:ext cx="333361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0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5008984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Сформулируем основные составляющие </a:t>
            </a:r>
            <a:r>
              <a:rPr lang="ru-RU" b="1" dirty="0" smtClean="0">
                <a:solidFill>
                  <a:srgbClr val="C00000"/>
                </a:solidFill>
              </a:rPr>
              <a:t>«Введения» </a:t>
            </a:r>
            <a:r>
              <a:rPr lang="ru-RU" b="1" dirty="0" smtClean="0">
                <a:solidFill>
                  <a:srgbClr val="002060"/>
                </a:solidFill>
              </a:rPr>
              <a:t>для творческого проекта и для исследования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18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72455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19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26428" y="2780928"/>
            <a:ext cx="7875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Что такое проблема?</a:t>
            </a:r>
          </a:p>
        </p:txBody>
      </p:sp>
    </p:spTree>
    <p:extLst>
      <p:ext uri="{BB962C8B-B14F-4D97-AF65-F5344CB8AC3E}">
        <p14:creationId xmlns:p14="http://schemas.microsoft.com/office/powerpoint/2010/main" val="237186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6060" y="-99392"/>
            <a:ext cx="6192688" cy="1418580"/>
          </a:xfrm>
        </p:spPr>
        <p:txBody>
          <a:bodyPr>
            <a:normAutofit/>
          </a:bodyPr>
          <a:lstStyle/>
          <a:p>
            <a:pPr algn="ctr">
              <a:lnSpc>
                <a:spcPct val="101000"/>
              </a:lnSpc>
            </a:pPr>
            <a:r>
              <a:rPr lang="ru-RU" b="1" dirty="0" smtClean="0"/>
              <a:t>Л И Ч Н О С Т Ь</a:t>
            </a:r>
            <a:endParaRPr lang="ru-RU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</a:t>
            </a:fld>
            <a:endParaRPr lang="ru-RU" noProof="0" dirty="0"/>
          </a:p>
        </p:txBody>
      </p:sp>
      <p:pic>
        <p:nvPicPr>
          <p:cNvPr id="1026" name="Picture 2" descr="https://www.samoraskrytie.ru/wp-content/uploads/2018/05/13ce5ebd27d1310c74c2e3c62acacc9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044" y="2132856"/>
            <a:ext cx="6544866" cy="4363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0403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2645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проблема?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20</a:t>
            </a:fld>
            <a:endParaRPr lang="ru-RU" noProof="0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684173" y="1868086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не понимаю…, но хочу понять</a:t>
            </a:r>
            <a:endParaRPr lang="ru-RU" sz="2000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7966620" y="3257330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не умею…, но хочу научиться</a:t>
            </a:r>
            <a:endParaRPr lang="ru-RU" sz="20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728117" y="3329372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хочу сделать…, но не знаю как</a:t>
            </a:r>
            <a:endParaRPr lang="ru-RU" sz="20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022404" y="1879686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не знаю, но хочу разобраться…</a:t>
            </a:r>
            <a:endParaRPr lang="ru-RU" sz="20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28933" y="4897406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хочу исправить…, но не знаю как</a:t>
            </a:r>
            <a:endParaRPr lang="ru-RU" sz="2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7102524" y="4897406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хочу помочь…, но не знаю как</a:t>
            </a:r>
            <a:endParaRPr lang="ru-RU" sz="20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294212" y="6021288"/>
            <a:ext cx="3286405" cy="632284"/>
          </a:xfrm>
          <a:prstGeom prst="rect">
            <a:avLst/>
          </a:prstGeom>
        </p:spPr>
        <p:txBody>
          <a:bodyPr vert="horz" lIns="121899" tIns="60949" rIns="121899" bIns="60949" rtlCol="0" anchor="b">
            <a:no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dirty="0" smtClean="0"/>
              <a:t>Я хочу улучшить…, но не знаю как</a:t>
            </a:r>
            <a:endParaRPr lang="ru-RU" sz="2000" dirty="0"/>
          </a:p>
        </p:txBody>
      </p:sp>
      <p:sp>
        <p:nvSpPr>
          <p:cNvPr id="13" name="AutoShape 6" descr="https://lookaside.fbsbx.com/lookaside/crawler/media/?media_id=137250766403604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8" descr="https://lookaside.fbsbx.com/lookaside/crawler/media/?media_id=137250766403604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82" name="Picture 10" descr="https://hk.ulifestyle.com.hk/cms/images/topic/1024/201610/20161107120926_11_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6260" y="3180514"/>
            <a:ext cx="2268252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95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21</a:t>
            </a:fld>
            <a:endParaRPr lang="ru-RU" noProof="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7828" y="0"/>
            <a:ext cx="10661243" cy="4968552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endParaRPr lang="ru-RU" sz="2800" b="1" dirty="0" smtClean="0">
              <a:solidFill>
                <a:srgbClr val="C00000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Проблема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smtClean="0"/>
              <a:t>– это сложный </a:t>
            </a:r>
            <a:r>
              <a:rPr lang="ru-RU" dirty="0"/>
              <a:t>теоретический или практический вопрос, требующий изучения, </a:t>
            </a:r>
            <a:r>
              <a:rPr lang="ru-RU" dirty="0" smtClean="0"/>
              <a:t>разрешения.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881040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4936976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В формулировании проблемы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нам поможет вопрос: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dirty="0" smtClean="0"/>
              <a:t>Почему </a:t>
            </a:r>
            <a:r>
              <a:rPr lang="ru-RU" dirty="0"/>
              <a:t>это важно? (для меня лично</a:t>
            </a:r>
            <a:r>
              <a:rPr lang="ru-RU" dirty="0" smtClean="0"/>
              <a:t>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22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50429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23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13892" y="1903765"/>
            <a:ext cx="930094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1.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Формулировка проблемы</a:t>
            </a:r>
          </a:p>
        </p:txBody>
      </p:sp>
    </p:spTree>
    <p:extLst>
      <p:ext uri="{BB962C8B-B14F-4D97-AF65-F5344CB8AC3E}">
        <p14:creationId xmlns:p14="http://schemas.microsoft.com/office/powerpoint/2010/main" val="282718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24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982459" y="404664"/>
            <a:ext cx="59538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Проблема </a:t>
            </a:r>
            <a:r>
              <a:rPr lang="ru-RU" sz="5400" b="1" dirty="0" smtClean="0">
                <a:solidFill>
                  <a:srgbClr val="C00000"/>
                </a:solidFill>
              </a:rPr>
              <a:t>  № 1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9876" y="1323937"/>
            <a:ext cx="9721080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Педагог моего объединения по интересам «</a:t>
            </a:r>
            <a:r>
              <a:rPr lang="ru-RU" b="1" dirty="0" err="1" smtClean="0">
                <a:solidFill>
                  <a:srgbClr val="002060"/>
                </a:solidFill>
              </a:rPr>
              <a:t>Рисовашки</a:t>
            </a:r>
            <a:r>
              <a:rPr lang="ru-RU" b="1" dirty="0" smtClean="0">
                <a:solidFill>
                  <a:srgbClr val="002060"/>
                </a:solidFill>
              </a:rPr>
              <a:t>» предложил мне поучаствовать в творческом конкурсе «Юные дарования». Ознакомившись с требованиями конкурса, я узнала, что для участия можно предоставить не только рисунки, но и различные поделки. Мне всегда нравились ловцы снов, </a:t>
            </a:r>
            <a:r>
              <a:rPr lang="ru-RU" b="1" u="sng" dirty="0" smtClean="0">
                <a:solidFill>
                  <a:srgbClr val="C00000"/>
                </a:solidFill>
              </a:rPr>
              <a:t>но я их никогда не делала. </a:t>
            </a:r>
            <a:r>
              <a:rPr lang="ru-RU" b="1" dirty="0" smtClean="0">
                <a:solidFill>
                  <a:srgbClr val="002060"/>
                </a:solidFill>
              </a:rPr>
              <a:t>Почерпнув информацию в интернете и рассмотрев работы других мастеров я решила, что тоже </a:t>
            </a:r>
            <a:r>
              <a:rPr lang="ru-RU" b="1" u="sng" dirty="0" smtClean="0">
                <a:solidFill>
                  <a:srgbClr val="C00000"/>
                </a:solidFill>
              </a:rPr>
              <a:t>хочу создать </a:t>
            </a:r>
            <a:r>
              <a:rPr lang="ru-RU" b="1" dirty="0" smtClean="0">
                <a:solidFill>
                  <a:srgbClr val="002060"/>
                </a:solidFill>
              </a:rPr>
              <a:t>своего ловца снов, а заодно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предоставить его на конкурс.</a:t>
            </a:r>
          </a:p>
        </p:txBody>
      </p:sp>
    </p:spTree>
    <p:extLst>
      <p:ext uri="{BB962C8B-B14F-4D97-AF65-F5344CB8AC3E}">
        <p14:creationId xmlns:p14="http://schemas.microsoft.com/office/powerpoint/2010/main" val="784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49930" y="548680"/>
            <a:ext cx="8227509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После того, как мы определились с тем,</a:t>
            </a: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какая стоит перед нами проблема,</a:t>
            </a: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мы </a:t>
            </a:r>
            <a:r>
              <a:rPr lang="ru-RU" sz="3600" b="1" u="sng" dirty="0" smtClean="0">
                <a:solidFill>
                  <a:srgbClr val="002060"/>
                </a:solidFill>
              </a:rPr>
              <a:t>примерно</a:t>
            </a:r>
            <a:r>
              <a:rPr lang="ru-RU" sz="3600" b="1" dirty="0" smtClean="0">
                <a:solidFill>
                  <a:srgbClr val="002060"/>
                </a:solidFill>
              </a:rPr>
              <a:t> можем</a:t>
            </a:r>
          </a:p>
          <a:p>
            <a:pPr algn="ctr">
              <a:lnSpc>
                <a:spcPct val="200000"/>
              </a:lnSpc>
            </a:pPr>
            <a:r>
              <a:rPr lang="ru-RU" sz="3600" b="1" dirty="0">
                <a:solidFill>
                  <a:srgbClr val="C00000"/>
                </a:solidFill>
              </a:rPr>
              <a:t>д</a:t>
            </a:r>
            <a:r>
              <a:rPr lang="ru-RU" sz="3600" b="1" dirty="0" smtClean="0">
                <a:solidFill>
                  <a:srgbClr val="C00000"/>
                </a:solidFill>
              </a:rPr>
              <a:t>ать название </a:t>
            </a:r>
            <a:r>
              <a:rPr lang="ru-RU" sz="3600" b="1" dirty="0" smtClean="0">
                <a:solidFill>
                  <a:srgbClr val="002060"/>
                </a:solidFill>
              </a:rPr>
              <a:t>нашей работе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(сформулировать тему)</a:t>
            </a:r>
          </a:p>
        </p:txBody>
      </p:sp>
    </p:spTree>
    <p:extLst>
      <p:ext uri="{BB962C8B-B14F-4D97-AF65-F5344CB8AC3E}">
        <p14:creationId xmlns:p14="http://schemas.microsoft.com/office/powerpoint/2010/main" val="423653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26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05611" y="1903765"/>
            <a:ext cx="19175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2.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Тема</a:t>
            </a:r>
          </a:p>
        </p:txBody>
      </p:sp>
    </p:spTree>
    <p:extLst>
      <p:ext uri="{BB962C8B-B14F-4D97-AF65-F5344CB8AC3E}">
        <p14:creationId xmlns:p14="http://schemas.microsoft.com/office/powerpoint/2010/main" val="390420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3852" y="692696"/>
            <a:ext cx="10157354" cy="1408584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rgbClr val="C00000"/>
                </a:solidFill>
              </a:rPr>
              <a:t>Как назвать то, чем мы собираемся заниматься</a:t>
            </a:r>
            <a:r>
              <a:rPr lang="ru-RU" b="1" dirty="0" smtClean="0">
                <a:solidFill>
                  <a:srgbClr val="C00000"/>
                </a:solidFill>
              </a:rPr>
              <a:t>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27</a:t>
            </a:fld>
            <a:endParaRPr lang="ru-RU" noProof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1221967"/>
              </p:ext>
            </p:extLst>
          </p:nvPr>
        </p:nvGraphicFramePr>
        <p:xfrm>
          <a:off x="765820" y="2492896"/>
          <a:ext cx="10801200" cy="3532336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3600400"/>
                <a:gridCol w="3600400"/>
                <a:gridCol w="3600400"/>
              </a:tblGrid>
              <a:tr h="1171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Простое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Метафорическое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Описательное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1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Название звучит просто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Название звучит ярко и образно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Описывает вид деятельности,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предполагаемый результат</a:t>
                      </a:r>
                      <a:r>
                        <a:rPr lang="ru-RU" sz="1800" baseline="0" dirty="0" smtClean="0"/>
                        <a:t> (предмет исследования)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1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b="1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b="1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13892" y="5157192"/>
            <a:ext cx="2175596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b="1" dirty="0"/>
              <a:t>« Ловец снов 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42284" y="5172628"/>
            <a:ext cx="2310249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b="1" dirty="0"/>
              <a:t>« </a:t>
            </a:r>
            <a:r>
              <a:rPr lang="ru-RU" b="1" dirty="0" smtClean="0"/>
              <a:t>Ловим сны ! »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038629" y="4987961"/>
            <a:ext cx="345638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lnSpc>
                <a:spcPct val="100000"/>
              </a:lnSpc>
            </a:pPr>
            <a:r>
              <a:rPr lang="ru-RU" b="1" dirty="0"/>
              <a:t>« </a:t>
            </a:r>
            <a:r>
              <a:rPr lang="ru-RU" b="1" dirty="0" smtClean="0"/>
              <a:t>Изготовление ловца снов»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314847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28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17948" y="548680"/>
            <a:ext cx="7416824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Что повлияло на выбор темы проекта</a:t>
            </a:r>
            <a:r>
              <a:rPr lang="ru-RU" sz="2800" b="1" dirty="0" smtClean="0">
                <a:solidFill>
                  <a:srgbClr val="C00000"/>
                </a:solidFill>
              </a:rPr>
              <a:t>?</a:t>
            </a:r>
          </a:p>
          <a:p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</a:t>
            </a:r>
            <a:r>
              <a:rPr lang="ru-RU" sz="2800" dirty="0"/>
              <a:t>  </a:t>
            </a:r>
            <a:r>
              <a:rPr lang="ru-RU" sz="2800" b="1" dirty="0"/>
              <a:t>Мнение учителя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Совет специалиста 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Желание узнать или изучать новое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Решить актуальную проблему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Совет родителей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Случайная встреча</a:t>
            </a:r>
            <a:endParaRPr lang="ru-RU" sz="2800" dirty="0"/>
          </a:p>
          <a:p>
            <a:pPr>
              <a:lnSpc>
                <a:spcPct val="150000"/>
              </a:lnSpc>
            </a:pPr>
            <a:r>
              <a:rPr lang="ru-RU" sz="2800" b="1" dirty="0"/>
              <a:t>-  Отдельная информация в СМИ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72034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29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37072" y="1903765"/>
            <a:ext cx="50545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3.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Актуальность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5911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820" y="260648"/>
            <a:ext cx="10657184" cy="5616624"/>
          </a:xfrm>
        </p:spPr>
        <p:txBody>
          <a:bodyPr>
            <a:normAutofit fontScale="90000"/>
          </a:bodyPr>
          <a:lstStyle/>
          <a:p>
            <a:pPr algn="ctr">
              <a:lnSpc>
                <a:spcPct val="200000"/>
              </a:lnSpc>
            </a:pPr>
            <a:r>
              <a:rPr lang="ru-RU" b="1" dirty="0" smtClean="0">
                <a:solidFill>
                  <a:srgbClr val="002060"/>
                </a:solidFill>
              </a:rPr>
              <a:t>Л И Ч Н О С Т Ь –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600" dirty="0" smtClean="0"/>
              <a:t>это </a:t>
            </a:r>
            <a:r>
              <a:rPr lang="ru-RU" sz="3600" dirty="0"/>
              <a:t>человек, обладающий определённым набором свойств и качеств, на которых основываются его поступки, имеющие значение для общества; это внутреннее отличие одного человека от </a:t>
            </a:r>
            <a:r>
              <a:rPr lang="ru-RU" sz="3600" dirty="0" smtClean="0"/>
              <a:t>остальных.</a:t>
            </a:r>
            <a:endParaRPr lang="ru-RU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18147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860" y="1988840"/>
            <a:ext cx="10157354" cy="12645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актуальность?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30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83182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5860" y="531270"/>
            <a:ext cx="10157354" cy="126456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Что такое актуальность?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31</a:t>
            </a:fld>
            <a:endParaRPr lang="ru-RU" noProof="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37828" y="1700808"/>
            <a:ext cx="10661243" cy="3384376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85000" lnSpcReduction="10000"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ru-RU" sz="3200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r>
              <a:rPr lang="ru-RU" sz="3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– это </a:t>
            </a:r>
            <a:r>
              <a:rPr lang="ru-RU" sz="3200" dirty="0" smtClean="0">
                <a:latin typeface="+mn-lt"/>
              </a:rPr>
              <a:t>важность</a:t>
            </a:r>
            <a:r>
              <a:rPr lang="ru-RU" sz="3200" dirty="0">
                <a:latin typeface="+mn-lt"/>
              </a:rPr>
              <a:t>, </a:t>
            </a:r>
            <a:r>
              <a:rPr lang="ru-RU" sz="3200" dirty="0" smtClean="0">
                <a:latin typeface="+mn-lt"/>
              </a:rPr>
              <a:t>значительность</a:t>
            </a: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ru-RU" sz="3200" dirty="0" smtClean="0">
                <a:latin typeface="+mn-lt"/>
              </a:rPr>
              <a:t>чего-либо </a:t>
            </a:r>
            <a:r>
              <a:rPr lang="ru-RU" sz="3200" dirty="0">
                <a:latin typeface="+mn-lt"/>
              </a:rPr>
              <a:t>для настоящего момента, современность, </a:t>
            </a:r>
            <a:r>
              <a:rPr lang="ru-RU" sz="3200" dirty="0" smtClean="0">
                <a:latin typeface="+mn-lt"/>
              </a:rPr>
              <a:t>злободневность</a:t>
            </a: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ru-RU" sz="3200" dirty="0" smtClean="0">
                <a:latin typeface="+mn-lt"/>
              </a:rPr>
              <a:t>( Почему этим нужно заниматься ? )</a:t>
            </a:r>
            <a:endParaRPr lang="ru-RU" sz="3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6607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32</a:t>
            </a:fld>
            <a:endParaRPr lang="ru-RU" noProof="0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65819" y="1052736"/>
            <a:ext cx="10661243" cy="4968552"/>
          </a:xfrm>
          <a:prstGeom prst="rect">
            <a:avLst/>
          </a:prstGeom>
        </p:spPr>
        <p:txBody>
          <a:bodyPr vert="horz" lIns="121899" tIns="60949" rIns="121899" bIns="60949" rtlCol="0" anchor="b">
            <a:normAutofit fontScale="92500" lnSpcReduction="10000"/>
          </a:bodyPr>
          <a:lstStyle>
            <a:lvl1pPr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/>
              <a:defRPr sz="4400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solidFill>
                  <a:srgbClr val="FF000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r>
              <a:rPr lang="ru-R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может состоять, например, в необходимости получения новых данных; необходимости проверки новых методов и т.п. </a:t>
            </a: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темы всегда обосновывается с учётом практической необходимости разрешения поставленных </a:t>
            </a:r>
            <a:r>
              <a:rPr lang="ru-RU" sz="4000" dirty="0" smtClean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вопросов</a:t>
            </a:r>
            <a:r>
              <a:rPr lang="ru-RU" sz="4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+mn-lt"/>
            </a:endParaRPr>
          </a:p>
          <a:p>
            <a:pPr algn="just">
              <a:lnSpc>
                <a:spcPct val="150000"/>
              </a:lnSpc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98528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22726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В формулировании актуальности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нам помогут фразы: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33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7534" y="2060848"/>
            <a:ext cx="9733754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/>
              <a:t>… стало сегодня неотъемлемой частью нашей </a:t>
            </a:r>
            <a:r>
              <a:rPr lang="ru-RU" sz="1400" b="1" dirty="0" smtClean="0"/>
              <a:t>жизни.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Мы </a:t>
            </a:r>
            <a:r>
              <a:rPr lang="ru-RU" sz="1400" b="1" dirty="0"/>
              <a:t>используем … не задумываясь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Актуальность </a:t>
            </a:r>
            <a:r>
              <a:rPr lang="ru-RU" sz="1400" b="1" dirty="0"/>
              <a:t>темы нашей работы определяется тем, что в настоящее время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современном мире … имеет большое значение, так как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последние годы мы часто слышим и употребляем слово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многие интересуются/ увлекаются/ задумываются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проблема … является одной из самых актуальных, потому что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Объясняется </a:t>
            </a:r>
            <a:r>
              <a:rPr lang="ru-RU" sz="1400" b="1" dirty="0"/>
              <a:t>это тем, что … влияет на наше здоровье / настроение / </a:t>
            </a:r>
            <a:r>
              <a:rPr lang="ru-RU" sz="1400" b="1" dirty="0" smtClean="0"/>
              <a:t>успешность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Проблема </a:t>
            </a:r>
            <a:r>
              <a:rPr lang="ru-RU" sz="1400" b="1" dirty="0"/>
              <a:t>… привлекает к себе пристальное внимание учёных и общественности из-за того, что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последнее время появилось … и люди стали все чаще задумываться над тем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На </a:t>
            </a:r>
            <a:r>
              <a:rPr lang="ru-RU" sz="1400" b="1" dirty="0"/>
              <a:t>сегодняшний день существует два противоположных взгляда на данную проблему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ведутся споры / нет единого мнения по данному вопросу …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3768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7868" y="908720"/>
            <a:ext cx="10157354" cy="468052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Почему создание ловца снов актуально?</a:t>
            </a: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/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Сформулируйте</a:t>
            </a: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34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3952376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24810" y="1903765"/>
            <a:ext cx="167911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4.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150295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36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49996" y="612726"/>
            <a:ext cx="7757556" cy="12100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>
                <a:solidFill>
                  <a:srgbClr val="C00000"/>
                </a:solidFill>
              </a:rPr>
              <a:t>Что </a:t>
            </a:r>
            <a:r>
              <a:rPr lang="ru-RU" sz="5400" b="1" dirty="0" smtClean="0">
                <a:solidFill>
                  <a:srgbClr val="C00000"/>
                </a:solidFill>
              </a:rPr>
              <a:t>такое цель?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28" b="89892" l="8595" r="89905">
                        <a14:foregroundMark x1="8595" y1="39170" x2="8595" y2="39170"/>
                        <a14:foregroundMark x1="78990" y1="15343" x2="78990" y2="15343"/>
                        <a14:foregroundMark x1="77353" y1="12455" x2="77353" y2="12455"/>
                        <a14:foregroundMark x1="70396" y1="13177" x2="70396" y2="13177"/>
                        <a14:foregroundMark x1="70396" y1="11372" x2="70396" y2="11372"/>
                        <a14:foregroundMark x1="80082" y1="11191" x2="80082" y2="11191"/>
                        <a14:foregroundMark x1="78035" y1="10830" x2="78035" y2="10830"/>
                        <a14:foregroundMark x1="74352" y1="11191" x2="74352" y2="11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196" y="2420887"/>
            <a:ext cx="4248472" cy="321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06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0098" y="1268760"/>
            <a:ext cx="7757556" cy="36711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>
                <a:solidFill>
                  <a:srgbClr val="C00000"/>
                </a:solidFill>
              </a:rPr>
              <a:t>Что мы хотим получить в </a:t>
            </a:r>
            <a:r>
              <a:rPr lang="ru-RU" sz="5400" b="1" dirty="0" smtClean="0">
                <a:solidFill>
                  <a:srgbClr val="C00000"/>
                </a:solidFill>
              </a:rPr>
              <a:t>результате ?</a:t>
            </a:r>
          </a:p>
        </p:txBody>
      </p:sp>
    </p:spTree>
    <p:extLst>
      <p:ext uri="{BB962C8B-B14F-4D97-AF65-F5344CB8AC3E}">
        <p14:creationId xmlns:p14="http://schemas.microsoft.com/office/powerpoint/2010/main" val="248965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684" y="2636912"/>
            <a:ext cx="3861048" cy="386104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38</a:t>
            </a:fld>
            <a:endParaRPr lang="ru-RU" noProof="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7495" y="404664"/>
            <a:ext cx="930531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altLang="ru-RU" sz="28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b="1" dirty="0" err="1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en-GB" alt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–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это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конечный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ожидаемый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результат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которого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мы хотим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достичь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в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завершени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и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своей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работы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  <a:b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формулируется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кратко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и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предельно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точно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выражая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то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основное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что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мы намеревались </a:t>
            </a:r>
            <a:r>
              <a:rPr lang="ru-RU" altLang="ru-RU" sz="2800" b="1" u="sng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сделать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она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конкретизируется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и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развивается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в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задачах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.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8254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39</a:t>
            </a:fld>
            <a:endParaRPr lang="ru-RU" noProof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239887"/>
              </p:ext>
            </p:extLst>
          </p:nvPr>
        </p:nvGraphicFramePr>
        <p:xfrm>
          <a:off x="3286100" y="476672"/>
          <a:ext cx="4608993" cy="4328922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4608993"/>
              </a:tblGrid>
              <a:tr h="277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Проектирование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7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Цель проекта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latin typeface="+mn-lt"/>
                          <a:cs typeface="Times New Roman" panose="02020603050405020304" pitchFamily="18" charset="0"/>
                        </a:rPr>
                        <a:t>формулируется: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создание, изготовление, постройка, разработка, оформление…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85900" y="5229200"/>
            <a:ext cx="9217024" cy="11535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Цель принято формулировать в существительной форме (разработка, организация, создание и т.д.), задачи – в форме глагола (проанализировать, выявить, разработать, организовать, обеспечить и др.).</a:t>
            </a:r>
          </a:p>
        </p:txBody>
      </p:sp>
    </p:spTree>
    <p:extLst>
      <p:ext uri="{BB962C8B-B14F-4D97-AF65-F5344CB8AC3E}">
        <p14:creationId xmlns:p14="http://schemas.microsoft.com/office/powerpoint/2010/main" val="36854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5820" y="836712"/>
            <a:ext cx="10657184" cy="3528392"/>
          </a:xfrm>
        </p:spPr>
        <p:txBody>
          <a:bodyPr>
            <a:normAutofit fontScale="90000"/>
          </a:bodyPr>
          <a:lstStyle/>
          <a:p>
            <a:pPr algn="ctr">
              <a:lnSpc>
                <a:spcPct val="101000"/>
              </a:lnSpc>
            </a:pPr>
            <a:r>
              <a:rPr lang="ru-RU" dirty="0" smtClean="0"/>
              <a:t>Какими качествами должна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обладать    </a:t>
            </a:r>
            <a:r>
              <a:rPr lang="ru-RU" b="1" dirty="0" smtClean="0"/>
              <a:t>Л И Ч Н О С Т Ь  ?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</a:t>
            </a:fld>
            <a:endParaRPr lang="ru-RU" noProof="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941024"/>
              </p:ext>
            </p:extLst>
          </p:nvPr>
        </p:nvGraphicFramePr>
        <p:xfrm>
          <a:off x="4318335" y="2636912"/>
          <a:ext cx="2520280" cy="374441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520280"/>
              </a:tblGrid>
              <a:tr h="374441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solidFill>
                            <a:schemeClr val="tx2"/>
                          </a:solidFill>
                          <a:effectLst/>
                        </a:rPr>
                        <a:t>     </a:t>
                      </a:r>
                      <a:r>
                        <a:rPr lang="ru-RU" sz="1400" dirty="0" smtClean="0">
                          <a:solidFill>
                            <a:schemeClr val="tx2"/>
                          </a:solidFill>
                          <a:effectLst/>
                        </a:rPr>
                        <a:t>Личность</a:t>
                      </a:r>
                      <a:endParaRPr lang="ru-RU" sz="1400" dirty="0">
                        <a:solidFill>
                          <a:schemeClr val="tx2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1" descr="https://avatars.mds.yandex.net/get-pdb/1583023/720e53c4-b19f-46a6-a909-23fecd1f15c4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14" y="4725144"/>
            <a:ext cx="894409" cy="120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66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58708" y="2683151"/>
            <a:ext cx="3861048" cy="386104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40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02196" y="476672"/>
            <a:ext cx="930531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altLang="ru-RU" sz="28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4000" b="1" dirty="0" err="1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ru-RU" altLang="ru-RU" sz="40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нашего проекта</a:t>
            </a:r>
            <a:r>
              <a:rPr lang="en-GB" altLang="ru-RU" sz="40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40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– </a:t>
            </a:r>
            <a:r>
              <a:rPr lang="ru-RU" altLang="ru-RU" sz="40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изготовление ловца снов для участия в конкурсе «Юные дарования»</a:t>
            </a:r>
          </a:p>
        </p:txBody>
      </p:sp>
    </p:spTree>
    <p:extLst>
      <p:ext uri="{BB962C8B-B14F-4D97-AF65-F5344CB8AC3E}">
        <p14:creationId xmlns:p14="http://schemas.microsoft.com/office/powerpoint/2010/main" val="301047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41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4542" y="1903765"/>
            <a:ext cx="102596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6.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Уточнение (корректировка темы)</a:t>
            </a:r>
          </a:p>
        </p:txBody>
      </p:sp>
    </p:spTree>
    <p:extLst>
      <p:ext uri="{BB962C8B-B14F-4D97-AF65-F5344CB8AC3E}">
        <p14:creationId xmlns:p14="http://schemas.microsoft.com/office/powerpoint/2010/main" val="632160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772" y="1844824"/>
            <a:ext cx="11233248" cy="246366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– это </a:t>
            </a:r>
            <a:r>
              <a:rPr lang="ru-RU" sz="2400" dirty="0">
                <a:latin typeface="+mn-lt"/>
                <a:cs typeface="Times New Roman" panose="02020603050405020304" pitchFamily="18" charset="0"/>
              </a:rPr>
              <a:t>выбор путей и средств для достижения цели в соответствии с выдвинутой гипотезой, а также действия по достижению промежуточных результатов, направленных на достижение цели</a:t>
            </a: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.</a:t>
            </a:r>
            <a:endParaRPr lang="ru-RU" sz="24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812" y="3258344"/>
            <a:ext cx="3068960" cy="30689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pPr/>
              <a:t>42</a:t>
            </a:fld>
            <a:endParaRPr lang="ru-RU" noProof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72514" y="4581128"/>
            <a:ext cx="83529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Одно вытекает из другого, а все </a:t>
            </a:r>
            <a:r>
              <a:rPr lang="ru-RU" sz="2000" b="1" dirty="0" smtClean="0">
                <a:solidFill>
                  <a:srgbClr val="C00000"/>
                </a:solidFill>
              </a:rPr>
              <a:t>они – логически </a:t>
            </a:r>
            <a:r>
              <a:rPr lang="ru-RU" sz="2000" b="1" dirty="0">
                <a:solidFill>
                  <a:srgbClr val="C00000"/>
                </a:solidFill>
              </a:rPr>
              <a:t>связанные причинной связью звенья единой цепи: проблема – цель – задачи.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01229" y="332656"/>
            <a:ext cx="23262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7.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Задачи</a:t>
            </a:r>
          </a:p>
        </p:txBody>
      </p:sp>
    </p:spTree>
    <p:extLst>
      <p:ext uri="{BB962C8B-B14F-4D97-AF65-F5344CB8AC3E}">
        <p14:creationId xmlns:p14="http://schemas.microsoft.com/office/powerpoint/2010/main" val="184805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43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9441" y="404664"/>
            <a:ext cx="57599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Проблема </a:t>
            </a:r>
            <a:r>
              <a:rPr lang="ru-RU" sz="5400" b="1" dirty="0" smtClean="0">
                <a:solidFill>
                  <a:srgbClr val="C00000"/>
                </a:solidFill>
              </a:rPr>
              <a:t>  № 2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69876" y="1628800"/>
            <a:ext cx="9721080" cy="387798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dirty="0" smtClean="0">
                <a:solidFill>
                  <a:srgbClr val="002060"/>
                </a:solidFill>
              </a:rPr>
              <a:t>Моя мама очень любит йогурты. Однажды она купила несколько йогуртов: </a:t>
            </a:r>
            <a:r>
              <a:rPr lang="ru-RU" sz="2800" b="1" dirty="0">
                <a:solidFill>
                  <a:srgbClr val="002060"/>
                </a:solidFill>
              </a:rPr>
              <a:t>«</a:t>
            </a:r>
            <a:r>
              <a:rPr lang="en-US" sz="2800" b="1" dirty="0" err="1">
                <a:solidFill>
                  <a:srgbClr val="002060"/>
                </a:solidFill>
              </a:rPr>
              <a:t>Danone</a:t>
            </a:r>
            <a:r>
              <a:rPr lang="ru-RU" sz="2800" b="1" dirty="0" smtClean="0">
                <a:solidFill>
                  <a:srgbClr val="002060"/>
                </a:solidFill>
              </a:rPr>
              <a:t>», «</a:t>
            </a:r>
            <a:r>
              <a:rPr lang="ru-RU" sz="2800" b="1" dirty="0" err="1" smtClean="0">
                <a:solidFill>
                  <a:srgbClr val="002060"/>
                </a:solidFill>
              </a:rPr>
              <a:t>Активиа</a:t>
            </a:r>
            <a:r>
              <a:rPr lang="ru-RU" sz="2800" b="1" dirty="0" smtClean="0">
                <a:solidFill>
                  <a:srgbClr val="002060"/>
                </a:solidFill>
              </a:rPr>
              <a:t>», «Услада». Мне </a:t>
            </a:r>
            <a:r>
              <a:rPr lang="ru-RU" sz="2800" b="1" dirty="0">
                <a:solidFill>
                  <a:srgbClr val="002060"/>
                </a:solidFill>
              </a:rPr>
              <a:t>стало </a:t>
            </a:r>
            <a:r>
              <a:rPr lang="ru-RU" sz="2800" b="1" u="sng" dirty="0">
                <a:solidFill>
                  <a:srgbClr val="C00000"/>
                </a:solidFill>
              </a:rPr>
              <a:t>интересно, из чего состоят</a:t>
            </a:r>
            <a:r>
              <a:rPr lang="ru-RU" sz="2800" b="1" dirty="0">
                <a:solidFill>
                  <a:srgbClr val="002060"/>
                </a:solidFill>
              </a:rPr>
              <a:t> данные йогурты и </a:t>
            </a:r>
            <a:r>
              <a:rPr lang="ru-RU" sz="2800" b="1" u="sng" dirty="0">
                <a:solidFill>
                  <a:srgbClr val="C00000"/>
                </a:solidFill>
              </a:rPr>
              <a:t>безопасен ли для здоровья человека их состав</a:t>
            </a:r>
            <a:r>
              <a:rPr lang="ru-RU" sz="2800" b="1" dirty="0">
                <a:solidFill>
                  <a:srgbClr val="002060"/>
                </a:solidFill>
              </a:rPr>
              <a:t>?</a:t>
            </a:r>
          </a:p>
          <a:p>
            <a:pPr algn="ctr">
              <a:lnSpc>
                <a:spcPct val="150000"/>
              </a:lnSpc>
            </a:pPr>
            <a:endParaRPr lang="ru-RU" sz="2600" b="1" cap="none" spc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endParaRPr lang="ru-RU" sz="2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5210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44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49930" y="548680"/>
            <a:ext cx="8227509" cy="563231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После того, как мы определились с тем,</a:t>
            </a: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какая стоит перед нами проблема,</a:t>
            </a: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мы </a:t>
            </a:r>
            <a:r>
              <a:rPr lang="ru-RU" sz="3600" b="1" u="sng" dirty="0" smtClean="0">
                <a:solidFill>
                  <a:srgbClr val="002060"/>
                </a:solidFill>
              </a:rPr>
              <a:t>примерно</a:t>
            </a:r>
            <a:r>
              <a:rPr lang="ru-RU" sz="3600" b="1" dirty="0" smtClean="0">
                <a:solidFill>
                  <a:srgbClr val="002060"/>
                </a:solidFill>
              </a:rPr>
              <a:t> можем</a:t>
            </a:r>
          </a:p>
          <a:p>
            <a:pPr algn="ctr">
              <a:lnSpc>
                <a:spcPct val="200000"/>
              </a:lnSpc>
            </a:pPr>
            <a:r>
              <a:rPr lang="ru-RU" sz="3600" b="1" dirty="0">
                <a:solidFill>
                  <a:srgbClr val="C00000"/>
                </a:solidFill>
              </a:rPr>
              <a:t>д</a:t>
            </a:r>
            <a:r>
              <a:rPr lang="ru-RU" sz="3600" b="1" dirty="0" smtClean="0">
                <a:solidFill>
                  <a:srgbClr val="C00000"/>
                </a:solidFill>
              </a:rPr>
              <a:t>ать название </a:t>
            </a:r>
            <a:r>
              <a:rPr lang="ru-RU" sz="3600" b="1" dirty="0" smtClean="0">
                <a:solidFill>
                  <a:srgbClr val="002060"/>
                </a:solidFill>
              </a:rPr>
              <a:t>нашей работе</a:t>
            </a:r>
            <a:endParaRPr lang="ru-RU" sz="3600" b="1" dirty="0">
              <a:solidFill>
                <a:srgbClr val="002060"/>
              </a:solidFill>
            </a:endParaRPr>
          </a:p>
          <a:p>
            <a:pPr algn="ctr">
              <a:lnSpc>
                <a:spcPct val="20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(сформулировать тему)</a:t>
            </a:r>
          </a:p>
        </p:txBody>
      </p:sp>
    </p:spTree>
    <p:extLst>
      <p:ext uri="{BB962C8B-B14F-4D97-AF65-F5344CB8AC3E}">
        <p14:creationId xmlns:p14="http://schemas.microsoft.com/office/powerpoint/2010/main" val="198475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05611" y="1903765"/>
            <a:ext cx="19175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2.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Тема</a:t>
            </a:r>
          </a:p>
        </p:txBody>
      </p:sp>
    </p:spTree>
    <p:extLst>
      <p:ext uri="{BB962C8B-B14F-4D97-AF65-F5344CB8AC3E}">
        <p14:creationId xmlns:p14="http://schemas.microsoft.com/office/powerpoint/2010/main" val="77686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332656"/>
            <a:ext cx="10157354" cy="108012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rgbClr val="C00000"/>
                </a:solidFill>
              </a:rPr>
              <a:t>Как назвать то, чем мы собираемся заниматься</a:t>
            </a:r>
            <a:r>
              <a:rPr lang="ru-RU" sz="3600" b="1" dirty="0" smtClean="0">
                <a:solidFill>
                  <a:srgbClr val="C00000"/>
                </a:solidFill>
              </a:rPr>
              <a:t>?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46</a:t>
            </a:fld>
            <a:endParaRPr lang="ru-RU" noProof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280699"/>
              </p:ext>
            </p:extLst>
          </p:nvPr>
        </p:nvGraphicFramePr>
        <p:xfrm>
          <a:off x="693812" y="1700808"/>
          <a:ext cx="10801200" cy="4704144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80319"/>
                <a:gridCol w="3096344"/>
                <a:gridCol w="4824537"/>
              </a:tblGrid>
              <a:tr h="1171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Простое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Метафорическое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400" dirty="0" smtClean="0">
                        <a:solidFill>
                          <a:srgbClr val="002060"/>
                        </a:solidFill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2400" dirty="0" smtClean="0">
                          <a:solidFill>
                            <a:srgbClr val="002060"/>
                          </a:solidFill>
                        </a:rPr>
                        <a:t>Описательное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7180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Название звучит просто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Название звучит ярко и образно</a:t>
                      </a:r>
                      <a:endParaRPr lang="ru-RU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dirty="0" smtClean="0"/>
                        <a:t>Описывает вид деятельности,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dirty="0" smtClean="0"/>
                        <a:t>предполагаемый результат</a:t>
                      </a:r>
                      <a:r>
                        <a:rPr lang="ru-RU" sz="1800" baseline="0" dirty="0" smtClean="0"/>
                        <a:t> (предмет исследования)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436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000" b="1" dirty="0" smtClean="0"/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2000" b="1" dirty="0" smtClean="0"/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2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1600" b="1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837828" y="4149081"/>
            <a:ext cx="2592288" cy="203132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arenR"/>
              <a:defRPr/>
            </a:pPr>
            <a:r>
              <a:rPr lang="ru-RU" sz="1400" b="1" dirty="0"/>
              <a:t>« Состав йогуртов »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« Из чего состоят йогурты? »</a:t>
            </a:r>
          </a:p>
          <a:p>
            <a:pPr marL="457200" lvl="0" indent="-457200">
              <a:lnSpc>
                <a:spcPct val="150000"/>
              </a:lnSpc>
              <a:buFont typeface="+mj-lt"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« Полезен или опасен состав йогуртов для нашего здоровья? 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18148" y="4301480"/>
            <a:ext cx="273630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/>
              <a:t>« Правильный выбор за вами! 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318548" y="4437112"/>
            <a:ext cx="36004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b="1" dirty="0"/>
              <a:t>« </a:t>
            </a:r>
            <a:r>
              <a:rPr lang="ru-RU" b="1" dirty="0" smtClean="0"/>
              <a:t>Сравнение составов йогуртов 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3506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37072" y="1903765"/>
            <a:ext cx="505458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3.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Актуальность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115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227268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В формулировании актуальности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нам помогут фразы: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48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27534" y="2060848"/>
            <a:ext cx="9733754" cy="39703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/>
              <a:t>… стало сегодня неотъемлемой частью нашей </a:t>
            </a:r>
            <a:r>
              <a:rPr lang="ru-RU" sz="1400" b="1" dirty="0" smtClean="0"/>
              <a:t>жизни.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Мы </a:t>
            </a:r>
            <a:r>
              <a:rPr lang="ru-RU" sz="1400" b="1" dirty="0"/>
              <a:t>используем … не задумываясь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Актуальность </a:t>
            </a:r>
            <a:r>
              <a:rPr lang="ru-RU" sz="1400" b="1" dirty="0"/>
              <a:t>темы нашей работы определяется тем, что в настоящее время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современном мире … имеет большое значение, так как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последние годы мы часто слышим и употребляем слово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многие интересуются/ увлекаются/ задумываются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проблема … является одной из самых актуальных, потому что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Объясняется </a:t>
            </a:r>
            <a:r>
              <a:rPr lang="ru-RU" sz="1400" b="1" dirty="0"/>
              <a:t>это тем, что … влияет на наше здоровье / настроение / </a:t>
            </a:r>
            <a:r>
              <a:rPr lang="ru-RU" sz="1400" b="1" dirty="0" smtClean="0"/>
              <a:t>успешность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Проблема </a:t>
            </a:r>
            <a:r>
              <a:rPr lang="ru-RU" sz="1400" b="1" dirty="0"/>
              <a:t>… привлекает к себе пристальное внимание учёных и общественности из-за того, что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В </a:t>
            </a:r>
            <a:r>
              <a:rPr lang="ru-RU" sz="1400" b="1" dirty="0"/>
              <a:t>последнее время появилось … и люди стали все чаще задумываться над тем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На </a:t>
            </a:r>
            <a:r>
              <a:rPr lang="ru-RU" sz="1400" b="1" dirty="0"/>
              <a:t>сегодняшний день существует два противоположных взгляда на данную проблему </a:t>
            </a:r>
            <a:r>
              <a:rPr lang="ru-RU" sz="1400" b="1" dirty="0" smtClean="0"/>
              <a:t>…</a:t>
            </a:r>
          </a:p>
          <a:p>
            <a:pPr marL="285750" indent="-28575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1400" b="1" dirty="0" smtClean="0"/>
              <a:t>Сегодня </a:t>
            </a:r>
            <a:r>
              <a:rPr lang="ru-RU" sz="1400" b="1" dirty="0"/>
              <a:t>ведутся споры / нет единого мнения по данному вопросу …</a:t>
            </a:r>
            <a:endParaRPr lang="ru-RU" sz="1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933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5823" y="-327248"/>
            <a:ext cx="10157354" cy="227268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C00000"/>
                </a:solidFill>
              </a:rPr>
              <a:t>Актуальность нашего исследования:</a:t>
            </a:r>
            <a:br>
              <a:rPr lang="ru-RU" b="1" dirty="0" smtClean="0">
                <a:solidFill>
                  <a:srgbClr val="C00000"/>
                </a:solidFill>
              </a:rPr>
            </a:b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49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9796" y="1772816"/>
            <a:ext cx="10873208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dirty="0" smtClean="0">
                <a:solidFill>
                  <a:srgbClr val="002060"/>
                </a:solidFill>
              </a:rPr>
              <a:t>В </a:t>
            </a:r>
            <a:r>
              <a:rPr lang="ru-RU" dirty="0">
                <a:solidFill>
                  <a:srgbClr val="002060"/>
                </a:solidFill>
              </a:rPr>
              <a:t>современном мире выпускается много </a:t>
            </a:r>
            <a:r>
              <a:rPr lang="ru-RU" dirty="0" smtClean="0">
                <a:solidFill>
                  <a:srgbClr val="002060"/>
                </a:solidFill>
              </a:rPr>
              <a:t>продуктов питания, </a:t>
            </a:r>
            <a:r>
              <a:rPr lang="ru-RU" dirty="0">
                <a:solidFill>
                  <a:srgbClr val="002060"/>
                </a:solidFill>
              </a:rPr>
              <a:t>в </a:t>
            </a:r>
            <a:r>
              <a:rPr lang="ru-RU" dirty="0" smtClean="0">
                <a:solidFill>
                  <a:srgbClr val="002060"/>
                </a:solidFill>
              </a:rPr>
              <a:t>которые </a:t>
            </a:r>
            <a:r>
              <a:rPr lang="ru-RU" dirty="0">
                <a:solidFill>
                  <a:srgbClr val="002060"/>
                </a:solidFill>
              </a:rPr>
              <a:t>добавляют различные вредные консерванты. У многих людей в связи с этим проблемы с ЖКТ (желудочно-кишечным трактом). Употребление йогуртов (как говорят в рекламе) благоприятно воздействует на кишечник человека, однако и в йогурты добавляют консерванты, чтобы увеличить срок их хранения. Поэтому я решила ознакомиться с составами йогуртов, сравнить их и выявить, какой из них более полезен </a:t>
            </a:r>
            <a:r>
              <a:rPr lang="ru-RU" dirty="0" smtClean="0">
                <a:solidFill>
                  <a:srgbClr val="002060"/>
                </a:solidFill>
              </a:rPr>
              <a:t>(безопасен) для </a:t>
            </a:r>
            <a:r>
              <a:rPr lang="ru-RU" dirty="0">
                <a:solidFill>
                  <a:srgbClr val="002060"/>
                </a:solidFill>
              </a:rPr>
              <a:t>здоровья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27289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58721" y="836712"/>
            <a:ext cx="9217024" cy="46782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/>
              <a:t>Образованный </a:t>
            </a:r>
            <a:r>
              <a:rPr lang="ru-RU" sz="3600" dirty="0"/>
              <a:t>человек в современном обществе – это не только </a:t>
            </a:r>
            <a:r>
              <a:rPr lang="ru-RU" sz="3600" dirty="0" smtClean="0"/>
              <a:t>человек</a:t>
            </a:r>
            <a:r>
              <a:rPr lang="ru-RU" sz="3600" dirty="0"/>
              <a:t>, </a:t>
            </a:r>
            <a:r>
              <a:rPr lang="ru-RU" sz="3600" dirty="0" err="1" smtClean="0"/>
              <a:t>обладающй</a:t>
            </a:r>
            <a:r>
              <a:rPr lang="ru-RU" sz="3600" dirty="0" smtClean="0"/>
              <a:t> </a:t>
            </a:r>
            <a:r>
              <a:rPr lang="ru-RU" sz="3600" dirty="0"/>
              <a:t>знаниями, но </a:t>
            </a:r>
            <a:r>
              <a:rPr lang="ru-RU" sz="3600" b="1" i="1" dirty="0">
                <a:solidFill>
                  <a:srgbClr val="C00000"/>
                </a:solidFill>
              </a:rPr>
              <a:t>умеющий добывать, приобретать знания </a:t>
            </a:r>
            <a:r>
              <a:rPr lang="ru-RU" sz="3600" b="1" i="1" dirty="0" smtClean="0">
                <a:solidFill>
                  <a:srgbClr val="C00000"/>
                </a:solidFill>
              </a:rPr>
              <a:t>САМ и </a:t>
            </a:r>
            <a:r>
              <a:rPr lang="ru-RU" sz="3600" b="1" i="1" dirty="0">
                <a:solidFill>
                  <a:srgbClr val="C00000"/>
                </a:solidFill>
              </a:rPr>
              <a:t>применять их в любой ситуации</a:t>
            </a:r>
            <a:r>
              <a:rPr lang="ru-RU" sz="3600" b="1" i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2800" dirty="0" smtClean="0"/>
              <a:t> </a:t>
            </a: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37091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50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85900" y="932501"/>
            <a:ext cx="6957354" cy="36933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4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</a:p>
          <a:p>
            <a:pPr marL="408600" lvl="1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4000" b="1" dirty="0" smtClean="0">
                <a:solidFill>
                  <a:srgbClr val="C00000"/>
                </a:solidFill>
              </a:rPr>
              <a:t>объект исследования</a:t>
            </a:r>
            <a:endParaRPr lang="ru-RU" sz="4000" b="1" dirty="0">
              <a:solidFill>
                <a:srgbClr val="C00000"/>
              </a:solidFill>
            </a:endParaRPr>
          </a:p>
          <a:p>
            <a:pPr marL="408600" lvl="1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4000" b="1" dirty="0">
                <a:solidFill>
                  <a:srgbClr val="C00000"/>
                </a:solidFill>
              </a:rPr>
              <a:t>предмет </a:t>
            </a:r>
            <a:r>
              <a:rPr lang="ru-RU" sz="4000" b="1" dirty="0" smtClean="0">
                <a:solidFill>
                  <a:srgbClr val="C00000"/>
                </a:solidFill>
              </a:rPr>
              <a:t>исследования</a:t>
            </a:r>
          </a:p>
          <a:p>
            <a:pPr marL="408600" lvl="1" indent="-571500">
              <a:lnSpc>
                <a:spcPct val="150000"/>
              </a:lnSpc>
              <a:buFont typeface="Wingdings" pitchFamily="2" charset="2"/>
              <a:buChar char="Ø"/>
            </a:pPr>
            <a:r>
              <a:rPr lang="ru-RU" sz="4000" b="1" dirty="0">
                <a:solidFill>
                  <a:srgbClr val="C00000"/>
                </a:solidFill>
              </a:rPr>
              <a:t>гипотеза </a:t>
            </a:r>
            <a:r>
              <a:rPr lang="ru-RU" sz="4000" b="1" dirty="0" smtClean="0">
                <a:solidFill>
                  <a:srgbClr val="C00000"/>
                </a:solidFill>
              </a:rPr>
              <a:t>исследования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036" y="2276872"/>
            <a:ext cx="396044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56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51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40513" y="404664"/>
            <a:ext cx="80377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Объект исследования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6353" y="1484784"/>
            <a:ext cx="10560667" cy="2213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200" b="1" dirty="0">
                <a:solidFill>
                  <a:srgbClr val="002060"/>
                </a:solidFill>
                <a:cs typeface="Times New Roman" panose="02020603050405020304" pitchFamily="18" charset="0"/>
              </a:rPr>
              <a:t>это своеобразный носитель проблемы, то, на что направлена исследовательская деятельность</a:t>
            </a:r>
            <a:r>
              <a:rPr lang="ru-RU" sz="32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33972" y="4652629"/>
            <a:ext cx="6253635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Вопрос-помощник: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Что </a:t>
            </a:r>
            <a:r>
              <a:rPr lang="ru-RU" sz="3600" b="1" dirty="0">
                <a:solidFill>
                  <a:srgbClr val="002060"/>
                </a:solidFill>
              </a:rPr>
              <a:t>необходимо изучить</a:t>
            </a:r>
            <a:r>
              <a:rPr lang="ru-RU" sz="3600" b="1" dirty="0" smtClean="0">
                <a:solidFill>
                  <a:srgbClr val="002060"/>
                </a:solidFill>
              </a:rPr>
              <a:t>?</a:t>
            </a:r>
            <a:endParaRPr lang="ru-RU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88" y="4797152"/>
            <a:ext cx="2276872" cy="1522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88" y="2780928"/>
            <a:ext cx="1728192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40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52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84888" y="692696"/>
            <a:ext cx="8260596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Объект нашего исследования:</a:t>
            </a:r>
            <a:endParaRPr lang="ru-RU" sz="40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37827" y="1844824"/>
            <a:ext cx="10560667" cy="8374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002060"/>
                </a:solidFill>
              </a:rPr>
              <a:t>Йогурты </a:t>
            </a:r>
            <a:r>
              <a:rPr lang="ru-RU" sz="3600" b="1" dirty="0">
                <a:solidFill>
                  <a:srgbClr val="002060"/>
                </a:solidFill>
              </a:rPr>
              <a:t>«</a:t>
            </a:r>
            <a:r>
              <a:rPr lang="en-US" sz="3600" b="1" dirty="0" err="1">
                <a:solidFill>
                  <a:srgbClr val="002060"/>
                </a:solidFill>
              </a:rPr>
              <a:t>Danone</a:t>
            </a:r>
            <a:r>
              <a:rPr lang="ru-RU" sz="3600" b="1" dirty="0">
                <a:solidFill>
                  <a:srgbClr val="002060"/>
                </a:solidFill>
              </a:rPr>
              <a:t>», «</a:t>
            </a:r>
            <a:r>
              <a:rPr lang="ru-RU" sz="3600" b="1" dirty="0" err="1">
                <a:solidFill>
                  <a:srgbClr val="002060"/>
                </a:solidFill>
              </a:rPr>
              <a:t>Активиа</a:t>
            </a:r>
            <a:r>
              <a:rPr lang="ru-RU" sz="3600" b="1" dirty="0">
                <a:solidFill>
                  <a:srgbClr val="002060"/>
                </a:solidFill>
              </a:rPr>
              <a:t>», «Услада</a:t>
            </a:r>
            <a:r>
              <a:rPr lang="ru-RU" sz="3600" b="1" dirty="0" smtClean="0">
                <a:solidFill>
                  <a:srgbClr val="002060"/>
                </a:solidFill>
              </a:rPr>
              <a:t>»</a:t>
            </a:r>
            <a:endParaRPr lang="ru-RU" sz="3600" b="1" dirty="0" smtClean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fantasticbook.ru/pict/10227204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812" y="3586697"/>
            <a:ext cx="2808312" cy="2218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online.globus.ru/upload/pim_images/269/326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6220" y="3573016"/>
            <a:ext cx="268201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aigul.openbig.ru/images/detailed/168/img_5533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2644" y="3573016"/>
            <a:ext cx="2376264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32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53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62394" y="404664"/>
            <a:ext cx="85940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Предмет исследования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53753" y="1484784"/>
            <a:ext cx="11881320" cy="18928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216000" algn="ctr">
              <a:lnSpc>
                <a:spcPct val="150000"/>
              </a:lnSpc>
              <a:spcBef>
                <a:spcPts val="0"/>
              </a:spcBef>
            </a:pPr>
            <a:r>
              <a:rPr lang="ru-RU" sz="2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2600" b="1" dirty="0">
                <a:solidFill>
                  <a:srgbClr val="002060"/>
                </a:solidFill>
                <a:cs typeface="Times New Roman" panose="02020603050405020304" pitchFamily="18" charset="0"/>
              </a:rPr>
              <a:t>это </a:t>
            </a:r>
            <a:r>
              <a:rPr lang="ru-RU" sz="2600" b="1" u="sng" dirty="0">
                <a:solidFill>
                  <a:srgbClr val="C00000"/>
                </a:solidFill>
                <a:cs typeface="Times New Roman" panose="02020603050405020304" pitchFamily="18" charset="0"/>
              </a:rPr>
              <a:t>конкретная часть объекта</a:t>
            </a:r>
            <a:r>
              <a:rPr lang="ru-RU" sz="2600" b="1" dirty="0">
                <a:solidFill>
                  <a:srgbClr val="002060"/>
                </a:solidFill>
                <a:cs typeface="Times New Roman" panose="02020603050405020304" pitchFamily="18" charset="0"/>
              </a:rPr>
              <a:t>, внутри которой ведется поиск.</a:t>
            </a:r>
          </a:p>
          <a:p>
            <a:pPr marL="216000" algn="ctr">
              <a:lnSpc>
                <a:spcPct val="150000"/>
              </a:lnSpc>
              <a:spcBef>
                <a:spcPts val="0"/>
              </a:spcBef>
            </a:pPr>
            <a:endParaRPr lang="ru-RU" sz="2600" b="1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  <a:p>
            <a:pPr marL="216000" algn="ctr">
              <a:lnSpc>
                <a:spcPct val="150000"/>
              </a:lnSpc>
              <a:spcBef>
                <a:spcPts val="0"/>
              </a:spcBef>
            </a:pPr>
            <a:r>
              <a:rPr lang="ru-RU" sz="2600" b="1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В </a:t>
            </a:r>
            <a:r>
              <a:rPr lang="ru-RU" sz="2600" b="1" dirty="0">
                <a:solidFill>
                  <a:srgbClr val="002060"/>
                </a:solidFill>
                <a:cs typeface="Times New Roman" panose="02020603050405020304" pitchFamily="18" charset="0"/>
              </a:rPr>
              <a:t>каждом объекте </a:t>
            </a:r>
            <a:r>
              <a:rPr lang="ru-RU" sz="2600" b="1" u="sng" dirty="0">
                <a:solidFill>
                  <a:srgbClr val="002060"/>
                </a:solidFill>
                <a:cs typeface="Times New Roman" panose="02020603050405020304" pitchFamily="18" charset="0"/>
              </a:rPr>
              <a:t>можно выделять несколько предметов </a:t>
            </a:r>
            <a:r>
              <a:rPr lang="ru-RU" sz="2600" b="1" dirty="0">
                <a:solidFill>
                  <a:srgbClr val="002060"/>
                </a:solidFill>
                <a:cs typeface="Times New Roman" panose="02020603050405020304" pitchFamily="18" charset="0"/>
              </a:rPr>
              <a:t>исследования.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716" y="3778291"/>
            <a:ext cx="2590800" cy="229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65825" y="4608912"/>
            <a:ext cx="7912679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Вопрос-помощник:</a:t>
            </a:r>
          </a:p>
          <a:p>
            <a:pPr algn="ctr">
              <a:lnSpc>
                <a:spcPct val="150000"/>
              </a:lnSpc>
            </a:pPr>
            <a:r>
              <a:rPr lang="ru-RU" sz="3600" b="1" u="sng" dirty="0" smtClean="0">
                <a:solidFill>
                  <a:srgbClr val="002060"/>
                </a:solidFill>
              </a:rPr>
              <a:t>Что именно </a:t>
            </a:r>
            <a:r>
              <a:rPr lang="ru-RU" sz="3600" b="1" dirty="0" smtClean="0">
                <a:solidFill>
                  <a:srgbClr val="002060"/>
                </a:solidFill>
              </a:rPr>
              <a:t>нас интересует в объекте?</a:t>
            </a:r>
          </a:p>
        </p:txBody>
      </p:sp>
    </p:spTree>
    <p:extLst>
      <p:ext uri="{BB962C8B-B14F-4D97-AF65-F5344CB8AC3E}">
        <p14:creationId xmlns:p14="http://schemas.microsoft.com/office/powerpoint/2010/main" val="16926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54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78570" y="548680"/>
            <a:ext cx="10517174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Предметом нашего исследования могут быть:</a:t>
            </a:r>
            <a:endParaRPr lang="ru-RU" sz="40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31100" y="1844824"/>
            <a:ext cx="1056066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600" dirty="0">
                <a:solidFill>
                  <a:srgbClr val="002060"/>
                </a:solidFill>
              </a:rPr>
              <a:t>В</a:t>
            </a:r>
            <a:r>
              <a:rPr lang="ru-RU" sz="3600" dirty="0" smtClean="0">
                <a:solidFill>
                  <a:srgbClr val="002060"/>
                </a:solidFill>
              </a:rPr>
              <a:t>лияние </a:t>
            </a:r>
            <a:r>
              <a:rPr lang="ru-RU" sz="3600" dirty="0">
                <a:solidFill>
                  <a:srgbClr val="002060"/>
                </a:solidFill>
              </a:rPr>
              <a:t>йогуртов «</a:t>
            </a:r>
            <a:r>
              <a:rPr lang="en-US" sz="3600" dirty="0" err="1">
                <a:solidFill>
                  <a:srgbClr val="002060"/>
                </a:solidFill>
              </a:rPr>
              <a:t>Danone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err="1">
                <a:solidFill>
                  <a:srgbClr val="002060"/>
                </a:solidFill>
              </a:rPr>
              <a:t>Активиа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smtClean="0">
                <a:solidFill>
                  <a:srgbClr val="002060"/>
                </a:solidFill>
              </a:rPr>
              <a:t>Услада» на </a:t>
            </a:r>
            <a:r>
              <a:rPr lang="ru-RU" sz="3600" dirty="0">
                <a:solidFill>
                  <a:srgbClr val="002060"/>
                </a:solidFill>
              </a:rPr>
              <a:t>здоровье человека.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>
                <a:solidFill>
                  <a:srgbClr val="002060"/>
                </a:solidFill>
              </a:rPr>
              <a:t>Состав </a:t>
            </a:r>
            <a:r>
              <a:rPr lang="ru-RU" sz="3600" dirty="0">
                <a:solidFill>
                  <a:srgbClr val="002060"/>
                </a:solidFill>
              </a:rPr>
              <a:t>йогуртов «</a:t>
            </a:r>
            <a:r>
              <a:rPr lang="en-US" sz="3600" dirty="0" err="1">
                <a:solidFill>
                  <a:srgbClr val="002060"/>
                </a:solidFill>
              </a:rPr>
              <a:t>Danone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err="1">
                <a:solidFill>
                  <a:srgbClr val="002060"/>
                </a:solidFill>
              </a:rPr>
              <a:t>Активиа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smtClean="0">
                <a:solidFill>
                  <a:srgbClr val="002060"/>
                </a:solidFill>
              </a:rPr>
              <a:t>Услада</a:t>
            </a:r>
            <a:r>
              <a:rPr lang="ru-RU" sz="3600" dirty="0" smtClean="0">
                <a:solidFill>
                  <a:srgbClr val="002060"/>
                </a:solidFill>
              </a:rPr>
              <a:t>».</a:t>
            </a:r>
            <a:endParaRPr lang="ru-RU" sz="3600" dirty="0" smtClean="0">
              <a:solidFill>
                <a:srgbClr val="002060"/>
              </a:solidFill>
            </a:endParaRPr>
          </a:p>
          <a:p>
            <a:pPr marL="742950" indent="-742950">
              <a:lnSpc>
                <a:spcPct val="150000"/>
              </a:lnSpc>
              <a:buFont typeface="+mj-lt"/>
              <a:buAutoNum type="arabicPeriod"/>
            </a:pPr>
            <a:r>
              <a:rPr lang="ru-RU" sz="3600" dirty="0" smtClean="0">
                <a:solidFill>
                  <a:srgbClr val="002060"/>
                </a:solidFill>
              </a:rPr>
              <a:t>Физические свойства </a:t>
            </a:r>
            <a:r>
              <a:rPr lang="ru-RU" sz="3600" dirty="0">
                <a:solidFill>
                  <a:srgbClr val="002060"/>
                </a:solidFill>
              </a:rPr>
              <a:t>йогуртов «</a:t>
            </a:r>
            <a:r>
              <a:rPr lang="en-US" sz="3600" dirty="0" err="1">
                <a:solidFill>
                  <a:srgbClr val="002060"/>
                </a:solidFill>
              </a:rPr>
              <a:t>Danone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err="1">
                <a:solidFill>
                  <a:srgbClr val="002060"/>
                </a:solidFill>
              </a:rPr>
              <a:t>Активиа</a:t>
            </a:r>
            <a:r>
              <a:rPr lang="ru-RU" sz="3600" dirty="0">
                <a:solidFill>
                  <a:srgbClr val="002060"/>
                </a:solidFill>
              </a:rPr>
              <a:t>», «Услада» 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37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55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81844" y="332656"/>
            <a:ext cx="10585176" cy="33824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Предмет нашего исследования, исходя из проблемы:</a:t>
            </a:r>
          </a:p>
          <a:p>
            <a:pPr algn="ctr">
              <a:lnSpc>
                <a:spcPct val="20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</a:rPr>
              <a:t>Моя </a:t>
            </a:r>
            <a:r>
              <a:rPr lang="ru-RU" b="1" dirty="0">
                <a:solidFill>
                  <a:srgbClr val="002060"/>
                </a:solidFill>
              </a:rPr>
              <a:t>мама очень любит йогурты. Однажды она купила несколько йогуртов: «</a:t>
            </a:r>
            <a:r>
              <a:rPr lang="en-US" b="1" dirty="0" err="1">
                <a:solidFill>
                  <a:srgbClr val="002060"/>
                </a:solidFill>
              </a:rPr>
              <a:t>Danone</a:t>
            </a:r>
            <a:r>
              <a:rPr lang="ru-RU" b="1" dirty="0">
                <a:solidFill>
                  <a:srgbClr val="002060"/>
                </a:solidFill>
              </a:rPr>
              <a:t>», «</a:t>
            </a:r>
            <a:r>
              <a:rPr lang="ru-RU" b="1" dirty="0" err="1">
                <a:solidFill>
                  <a:srgbClr val="002060"/>
                </a:solidFill>
              </a:rPr>
              <a:t>Активиа</a:t>
            </a:r>
            <a:r>
              <a:rPr lang="ru-RU" b="1" dirty="0">
                <a:solidFill>
                  <a:srgbClr val="002060"/>
                </a:solidFill>
              </a:rPr>
              <a:t>», «Услада». Мне стало </a:t>
            </a:r>
            <a:r>
              <a:rPr lang="ru-RU" b="1" u="sng" dirty="0">
                <a:solidFill>
                  <a:srgbClr val="C00000"/>
                </a:solidFill>
              </a:rPr>
              <a:t>интересно, из чего состоят </a:t>
            </a:r>
            <a:r>
              <a:rPr lang="ru-RU" b="1" dirty="0">
                <a:solidFill>
                  <a:srgbClr val="002060"/>
                </a:solidFill>
              </a:rPr>
              <a:t>данные йогурты и </a:t>
            </a:r>
            <a:r>
              <a:rPr lang="ru-RU" b="1" u="sng" dirty="0">
                <a:solidFill>
                  <a:srgbClr val="C00000"/>
                </a:solidFill>
              </a:rPr>
              <a:t>безопасен ли для здоровья человека их состав</a:t>
            </a:r>
            <a:r>
              <a:rPr lang="ru-RU" b="1" dirty="0">
                <a:solidFill>
                  <a:srgbClr val="002060"/>
                </a:solidFill>
              </a:rPr>
              <a:t>?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81844" y="4581128"/>
            <a:ext cx="10560667" cy="139147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Предмет нашего </a:t>
            </a:r>
            <a:r>
              <a:rPr lang="ru-RU" sz="36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исследования:</a:t>
            </a:r>
          </a:p>
          <a:p>
            <a:pPr algn="ctr">
              <a:lnSpc>
                <a:spcPct val="150000"/>
              </a:lnSpc>
            </a:pPr>
            <a:r>
              <a:rPr lang="ru-RU" sz="3600" u="sng" dirty="0" smtClean="0">
                <a:solidFill>
                  <a:srgbClr val="002060"/>
                </a:solidFill>
              </a:rPr>
              <a:t>Состав </a:t>
            </a:r>
            <a:r>
              <a:rPr lang="ru-RU" sz="3600" dirty="0" smtClean="0">
                <a:solidFill>
                  <a:srgbClr val="002060"/>
                </a:solidFill>
              </a:rPr>
              <a:t>йогуртов </a:t>
            </a:r>
            <a:r>
              <a:rPr lang="ru-RU" sz="3600" dirty="0">
                <a:solidFill>
                  <a:srgbClr val="002060"/>
                </a:solidFill>
              </a:rPr>
              <a:t>«</a:t>
            </a:r>
            <a:r>
              <a:rPr lang="en-US" sz="3600" dirty="0" err="1">
                <a:solidFill>
                  <a:srgbClr val="002060"/>
                </a:solidFill>
              </a:rPr>
              <a:t>Danone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err="1">
                <a:solidFill>
                  <a:srgbClr val="002060"/>
                </a:solidFill>
              </a:rPr>
              <a:t>Активиа</a:t>
            </a:r>
            <a:r>
              <a:rPr lang="ru-RU" sz="3600" dirty="0">
                <a:solidFill>
                  <a:srgbClr val="002060"/>
                </a:solidFill>
              </a:rPr>
              <a:t>», «Услада».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8746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56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78490" y="404664"/>
            <a:ext cx="33618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Гипотеза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6353" y="1484784"/>
            <a:ext cx="10560667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Гипотеза </a:t>
            </a:r>
            <a:r>
              <a:rPr lang="ru-RU" sz="36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3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это научно </a:t>
            </a: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обоснованное </a:t>
            </a:r>
            <a:r>
              <a:rPr lang="ru-RU" sz="3600" b="1" u="sng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предположение</a:t>
            </a: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о </a:t>
            </a:r>
            <a:r>
              <a:rPr lang="ru-RU" sz="3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наблюдаемом </a:t>
            </a:r>
            <a:r>
              <a:rPr lang="ru-RU" sz="36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явлении. Это утверждение вида: «если А, то В», которое описывает, как намереваемся разрешить проблему</a:t>
            </a:r>
            <a:r>
              <a:rPr lang="ru-RU" sz="36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6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774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61964" y="404664"/>
            <a:ext cx="8149988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Основные свойства гипотезы: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006353" y="1484784"/>
            <a:ext cx="10560667" cy="33239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Неопределенность </a:t>
            </a: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истинного значения</a:t>
            </a: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Направленность на раскрытие данного явления</a:t>
            </a: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Выдвижение предположения о результатах разрешения </a:t>
            </a:r>
            <a:r>
              <a:rPr lang="ru-RU" sz="28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проблемы</a:t>
            </a:r>
          </a:p>
          <a:p>
            <a:pPr marL="342900" lvl="0" indent="-342900" algn="ctr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dirty="0" smtClean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Возможность сформулировать решение </a:t>
            </a:r>
            <a:r>
              <a:rPr lang="ru-RU" sz="28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проблемы.</a:t>
            </a:r>
            <a:endParaRPr lang="ru-RU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34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58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37828" y="404664"/>
            <a:ext cx="10225136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4800" b="1" dirty="0" smtClean="0">
                <a:solidFill>
                  <a:srgbClr val="C00000"/>
                </a:solidFill>
              </a:rPr>
              <a:t>При формулировании гипотезы</a:t>
            </a:r>
          </a:p>
          <a:p>
            <a:pPr algn="ctr">
              <a:lnSpc>
                <a:spcPct val="150000"/>
              </a:lnSpc>
            </a:pPr>
            <a:r>
              <a:rPr lang="ru-RU" sz="4800" b="1" dirty="0" smtClean="0">
                <a:solidFill>
                  <a:srgbClr val="C00000"/>
                </a:solidFill>
              </a:rPr>
              <a:t>нам поможет вопрос: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73932" y="3284984"/>
            <a:ext cx="8223868" cy="11781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5400" b="1" dirty="0">
                <a:solidFill>
                  <a:srgbClr val="002060"/>
                </a:solidFill>
              </a:rPr>
              <a:t>Что будет, если</a:t>
            </a:r>
            <a:r>
              <a:rPr lang="ru-RU" sz="5400" b="1" dirty="0" smtClean="0">
                <a:solidFill>
                  <a:srgbClr val="002060"/>
                </a:solidFill>
              </a:rPr>
              <a:t>…?</a:t>
            </a:r>
            <a:endParaRPr lang="ru-RU" sz="5400" b="1" dirty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28" b="89892" l="8595" r="89905">
                        <a14:foregroundMark x1="8595" y1="39170" x2="8595" y2="39170"/>
                        <a14:foregroundMark x1="78990" y1="15343" x2="78990" y2="15343"/>
                        <a14:foregroundMark x1="77353" y1="12455" x2="77353" y2="12455"/>
                        <a14:foregroundMark x1="70396" y1="13177" x2="70396" y2="13177"/>
                        <a14:foregroundMark x1="70396" y1="11372" x2="70396" y2="11372"/>
                        <a14:foregroundMark x1="80082" y1="11191" x2="80082" y2="11191"/>
                        <a14:foregroundMark x1="78035" y1="10830" x2="78035" y2="10830"/>
                        <a14:foregroundMark x1="74352" y1="11191" x2="74352" y2="1119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713" y="4797152"/>
            <a:ext cx="2376780" cy="179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350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59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01484" y="404664"/>
            <a:ext cx="8670964" cy="80021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Гипотеза нашего исследования:</a:t>
            </a:r>
            <a:endParaRPr lang="ru-RU" sz="4000" b="1" dirty="0">
              <a:solidFill>
                <a:srgbClr val="C0000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06353" y="1484784"/>
            <a:ext cx="10560667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3600" dirty="0">
                <a:solidFill>
                  <a:srgbClr val="002060"/>
                </a:solidFill>
              </a:rPr>
              <a:t>Е</a:t>
            </a:r>
            <a:r>
              <a:rPr lang="ru-RU" sz="3600" dirty="0" smtClean="0">
                <a:solidFill>
                  <a:srgbClr val="002060"/>
                </a:solidFill>
              </a:rPr>
              <a:t>сли </a:t>
            </a:r>
            <a:r>
              <a:rPr lang="ru-RU" sz="3600" dirty="0">
                <a:solidFill>
                  <a:srgbClr val="002060"/>
                </a:solidFill>
              </a:rPr>
              <a:t>мы сравним составы йогуртов «</a:t>
            </a:r>
            <a:r>
              <a:rPr lang="en-US" sz="3600" dirty="0" err="1">
                <a:solidFill>
                  <a:srgbClr val="002060"/>
                </a:solidFill>
              </a:rPr>
              <a:t>Danone</a:t>
            </a:r>
            <a:r>
              <a:rPr lang="ru-RU" sz="3600" dirty="0">
                <a:solidFill>
                  <a:srgbClr val="002060"/>
                </a:solidFill>
              </a:rPr>
              <a:t>», «</a:t>
            </a:r>
            <a:r>
              <a:rPr lang="ru-RU" sz="3600" dirty="0" err="1">
                <a:solidFill>
                  <a:srgbClr val="002060"/>
                </a:solidFill>
              </a:rPr>
              <a:t>Активиа</a:t>
            </a:r>
            <a:r>
              <a:rPr lang="ru-RU" sz="3600" dirty="0">
                <a:solidFill>
                  <a:srgbClr val="002060"/>
                </a:solidFill>
              </a:rPr>
              <a:t>», «Услада» </a:t>
            </a:r>
            <a:r>
              <a:rPr lang="ru-RU" sz="3600" dirty="0" smtClean="0">
                <a:solidFill>
                  <a:srgbClr val="002060"/>
                </a:solidFill>
              </a:rPr>
              <a:t>то </a:t>
            </a:r>
            <a:r>
              <a:rPr lang="ru-RU" sz="3600" dirty="0">
                <a:solidFill>
                  <a:srgbClr val="002060"/>
                </a:solidFill>
              </a:rPr>
              <a:t>сможем сделать вывод  об их опасности/безопасности </a:t>
            </a:r>
            <a:r>
              <a:rPr lang="ru-RU" sz="3600" dirty="0" smtClean="0">
                <a:solidFill>
                  <a:srgbClr val="002060"/>
                </a:solidFill>
              </a:rPr>
              <a:t>(полезности) для </a:t>
            </a:r>
            <a:r>
              <a:rPr lang="ru-RU" sz="3600" dirty="0">
                <a:solidFill>
                  <a:srgbClr val="002060"/>
                </a:solidFill>
              </a:rPr>
              <a:t>здоровья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1492112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404664"/>
            <a:ext cx="9217024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2000" b="1" dirty="0" smtClean="0"/>
          </a:p>
          <a:p>
            <a:pPr algn="ctr"/>
            <a:endParaRPr lang="ru-RU" sz="2000" b="1" dirty="0" smtClean="0"/>
          </a:p>
          <a:p>
            <a:pPr algn="ctr"/>
            <a:endParaRPr lang="ru-RU" sz="3600" dirty="0"/>
          </a:p>
          <a:p>
            <a:pPr algn="ctr">
              <a:lnSpc>
                <a:spcPct val="200000"/>
              </a:lnSpc>
            </a:pPr>
            <a:r>
              <a:rPr lang="ru-RU" sz="4800" dirty="0" err="1" smtClean="0"/>
              <a:t>Проективность</a:t>
            </a:r>
            <a:r>
              <a:rPr lang="ru-RU" sz="4800" dirty="0" smtClean="0"/>
              <a:t> </a:t>
            </a:r>
            <a:r>
              <a:rPr lang="ru-RU" sz="4800" dirty="0"/>
              <a:t>– образовательная тенденция будущего. </a:t>
            </a:r>
            <a:endParaRPr lang="ru-RU" sz="4800" dirty="0" smtClean="0"/>
          </a:p>
          <a:p>
            <a:pPr algn="ctr"/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821677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60</a:t>
            </a:fld>
            <a:endParaRPr lang="ru-RU" noProof="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69876" y="692696"/>
            <a:ext cx="1036915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</a:rPr>
              <a:t>Тема: </a:t>
            </a:r>
            <a:r>
              <a:rPr lang="ru-RU" sz="1800" dirty="0">
                <a:solidFill>
                  <a:srgbClr val="002060"/>
                </a:solidFill>
              </a:rPr>
              <a:t>« Из чего состоят йогурты? </a:t>
            </a:r>
            <a:r>
              <a:rPr lang="ru-RU" sz="1800" dirty="0" smtClean="0">
                <a:solidFill>
                  <a:srgbClr val="002060"/>
                </a:solidFill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</a:rPr>
              <a:t>Проблема: </a:t>
            </a:r>
            <a:r>
              <a:rPr lang="ru-RU" sz="1800" dirty="0" smtClean="0">
                <a:solidFill>
                  <a:srgbClr val="002060"/>
                </a:solidFill>
              </a:rPr>
              <a:t>Моя </a:t>
            </a:r>
            <a:r>
              <a:rPr lang="ru-RU" sz="1800" dirty="0">
                <a:solidFill>
                  <a:srgbClr val="002060"/>
                </a:solidFill>
              </a:rPr>
              <a:t>мама очень любит йогурты. Однажды она купила несколько йогуртов: «</a:t>
            </a:r>
            <a:r>
              <a:rPr lang="en-US" sz="1800" dirty="0" err="1">
                <a:solidFill>
                  <a:srgbClr val="002060"/>
                </a:solidFill>
              </a:rPr>
              <a:t>Danone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err="1">
                <a:solidFill>
                  <a:srgbClr val="002060"/>
                </a:solidFill>
              </a:rPr>
              <a:t>Активиа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smtClean="0">
                <a:solidFill>
                  <a:srgbClr val="002060"/>
                </a:solidFill>
              </a:rPr>
              <a:t>Услада». Мне </a:t>
            </a:r>
            <a:r>
              <a:rPr lang="ru-RU" sz="1800" dirty="0">
                <a:solidFill>
                  <a:srgbClr val="002060"/>
                </a:solidFill>
              </a:rPr>
              <a:t>стало </a:t>
            </a:r>
            <a:r>
              <a:rPr lang="ru-RU" sz="1800" u="sng" dirty="0">
                <a:solidFill>
                  <a:srgbClr val="002060"/>
                </a:solidFill>
              </a:rPr>
              <a:t>интересно, из чего </a:t>
            </a:r>
            <a:r>
              <a:rPr lang="ru-RU" sz="1800" u="sng" dirty="0" smtClean="0">
                <a:solidFill>
                  <a:srgbClr val="002060"/>
                </a:solidFill>
              </a:rPr>
              <a:t>состоят</a:t>
            </a:r>
            <a:r>
              <a:rPr lang="ru-RU" sz="1800" dirty="0" smtClean="0">
                <a:solidFill>
                  <a:srgbClr val="002060"/>
                </a:solidFill>
              </a:rPr>
              <a:t> данные </a:t>
            </a:r>
            <a:r>
              <a:rPr lang="ru-RU" sz="1800" dirty="0">
                <a:solidFill>
                  <a:srgbClr val="002060"/>
                </a:solidFill>
              </a:rPr>
              <a:t>йогурты и </a:t>
            </a:r>
            <a:r>
              <a:rPr lang="ru-RU" sz="1800" u="sng" dirty="0">
                <a:solidFill>
                  <a:srgbClr val="002060"/>
                </a:solidFill>
              </a:rPr>
              <a:t>безопасен ли для здоровья человека их состав</a:t>
            </a:r>
            <a:r>
              <a:rPr lang="ru-RU" sz="1800" dirty="0" smtClean="0">
                <a:solidFill>
                  <a:srgbClr val="002060"/>
                </a:solidFill>
              </a:rPr>
              <a:t>?</a:t>
            </a:r>
          </a:p>
          <a:p>
            <a:pPr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</a:rPr>
              <a:t>Актуальность: </a:t>
            </a:r>
            <a:r>
              <a:rPr lang="ru-RU" sz="1800" dirty="0" smtClean="0">
                <a:solidFill>
                  <a:srgbClr val="002060"/>
                </a:solidFill>
              </a:rPr>
              <a:t>В современном мире выпускается много продуктов питания, в которые добавляют различные вредные консерванты. У многих людей в связи с этим проблемы с ЖКТ (желудочно-кишечным трактом). Употребление йогуртов (как говорят в рекламе) благоприятно воздействует на кишечник человека, однако и в йогурты добавляют консерванты, чтобы увеличить срок их хранения. Поэтому я решила ознакомиться с составами йогуртов, сравнить их и выявить, какой из них более полезен для здоровья человека.</a:t>
            </a:r>
          </a:p>
          <a:p>
            <a:pPr lvl="0"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</a:rPr>
              <a:t>Объект исследования: </a:t>
            </a:r>
            <a:r>
              <a:rPr lang="ru-RU" sz="1800" dirty="0">
                <a:solidFill>
                  <a:srgbClr val="002060"/>
                </a:solidFill>
              </a:rPr>
              <a:t>Йогурты «</a:t>
            </a:r>
            <a:r>
              <a:rPr lang="en-US" sz="1800" dirty="0" err="1">
                <a:solidFill>
                  <a:srgbClr val="002060"/>
                </a:solidFill>
              </a:rPr>
              <a:t>Danone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err="1">
                <a:solidFill>
                  <a:srgbClr val="002060"/>
                </a:solidFill>
              </a:rPr>
              <a:t>Активиа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smtClean="0">
                <a:solidFill>
                  <a:srgbClr val="002060"/>
                </a:solidFill>
              </a:rPr>
              <a:t>Услада»</a:t>
            </a:r>
          </a:p>
          <a:p>
            <a:pPr lvl="0"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</a:rPr>
              <a:t>Предмет исследования: </a:t>
            </a:r>
            <a:r>
              <a:rPr lang="ru-RU" sz="1800" dirty="0" smtClean="0">
                <a:solidFill>
                  <a:srgbClr val="002060"/>
                </a:solidFill>
              </a:rPr>
              <a:t>Состав йогуртов </a:t>
            </a:r>
            <a:r>
              <a:rPr lang="ru-RU" sz="1800" dirty="0">
                <a:solidFill>
                  <a:srgbClr val="002060"/>
                </a:solidFill>
              </a:rPr>
              <a:t>«</a:t>
            </a:r>
            <a:r>
              <a:rPr lang="en-US" sz="1800" dirty="0" err="1">
                <a:solidFill>
                  <a:srgbClr val="002060"/>
                </a:solidFill>
              </a:rPr>
              <a:t>Danone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err="1">
                <a:solidFill>
                  <a:srgbClr val="002060"/>
                </a:solidFill>
              </a:rPr>
              <a:t>Активиа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smtClean="0">
                <a:solidFill>
                  <a:srgbClr val="002060"/>
                </a:solidFill>
              </a:rPr>
              <a:t>Услада»</a:t>
            </a:r>
          </a:p>
          <a:p>
            <a:pPr lvl="0" algn="ctr">
              <a:lnSpc>
                <a:spcPct val="150000"/>
              </a:lnSpc>
            </a:pPr>
            <a:r>
              <a:rPr lang="ru-RU" sz="1800" b="1" dirty="0" smtClean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Гипотеза: </a:t>
            </a:r>
            <a:r>
              <a:rPr lang="ru-RU" sz="1800" dirty="0" smtClean="0"/>
              <a:t>Если </a:t>
            </a:r>
            <a:r>
              <a:rPr lang="ru-RU" sz="1800" dirty="0"/>
              <a:t>мы сравним составы йогуртов </a:t>
            </a:r>
            <a:r>
              <a:rPr lang="ru-RU" sz="1800" dirty="0">
                <a:solidFill>
                  <a:srgbClr val="002060"/>
                </a:solidFill>
              </a:rPr>
              <a:t>«</a:t>
            </a:r>
            <a:r>
              <a:rPr lang="en-US" sz="1800" dirty="0" err="1">
                <a:solidFill>
                  <a:srgbClr val="002060"/>
                </a:solidFill>
              </a:rPr>
              <a:t>Danone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err="1">
                <a:solidFill>
                  <a:srgbClr val="002060"/>
                </a:solidFill>
              </a:rPr>
              <a:t>Активиа</a:t>
            </a:r>
            <a:r>
              <a:rPr lang="ru-RU" sz="1800" dirty="0">
                <a:solidFill>
                  <a:srgbClr val="002060"/>
                </a:solidFill>
              </a:rPr>
              <a:t>», «</a:t>
            </a:r>
            <a:r>
              <a:rPr lang="ru-RU" sz="1800" dirty="0" smtClean="0">
                <a:solidFill>
                  <a:srgbClr val="002060"/>
                </a:solidFill>
              </a:rPr>
              <a:t>Услада», </a:t>
            </a:r>
            <a:r>
              <a:rPr lang="ru-RU" sz="1800" dirty="0" smtClean="0"/>
              <a:t>то </a:t>
            </a:r>
            <a:r>
              <a:rPr lang="ru-RU" sz="1800" dirty="0"/>
              <a:t>сможем сделать вывод  об их опасности/безопасности (полезности) для здоровья </a:t>
            </a:r>
            <a:r>
              <a:rPr lang="ru-RU" sz="1800" dirty="0" smtClean="0"/>
              <a:t>человека</a:t>
            </a:r>
            <a:r>
              <a:rPr lang="ru-RU" sz="1800" dirty="0"/>
              <a:t>.</a:t>
            </a:r>
            <a:endParaRPr lang="ru-RU" sz="1200" b="1" dirty="0" smtClean="0">
              <a:solidFill>
                <a:srgbClr val="002060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792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61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125648" y="1903765"/>
            <a:ext cx="187743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solidFill>
                  <a:srgbClr val="C00000"/>
                </a:solidFill>
              </a:rPr>
              <a:t>5</a:t>
            </a:r>
            <a:r>
              <a:rPr lang="ru-RU" sz="5400" b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237981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62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77988" y="1196752"/>
            <a:ext cx="7757556" cy="36711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dirty="0">
                <a:solidFill>
                  <a:srgbClr val="C00000"/>
                </a:solidFill>
              </a:rPr>
              <a:t>Что мы хотим получить в </a:t>
            </a:r>
            <a:r>
              <a:rPr lang="ru-RU" sz="5400" b="1" dirty="0" smtClean="0">
                <a:solidFill>
                  <a:srgbClr val="C00000"/>
                </a:solidFill>
              </a:rPr>
              <a:t>результате ?</a:t>
            </a:r>
          </a:p>
        </p:txBody>
      </p:sp>
    </p:spTree>
    <p:extLst>
      <p:ext uri="{BB962C8B-B14F-4D97-AF65-F5344CB8AC3E}">
        <p14:creationId xmlns:p14="http://schemas.microsoft.com/office/powerpoint/2010/main" val="2857571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42684" y="2636912"/>
            <a:ext cx="3861048" cy="386104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63</a:t>
            </a:fld>
            <a:endParaRPr lang="ru-RU" noProof="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7495" y="404664"/>
            <a:ext cx="9305310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altLang="ru-RU" sz="28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b="1" dirty="0" err="1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en-GB" altLang="ru-RU" sz="2800" b="1" dirty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–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это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конечный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ожидаемый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результат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которого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мы хотим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достичь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в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завершени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и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своей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работы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.</a:t>
            </a:r>
            <a:b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</a:b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формулируется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кратко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и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предельно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точно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выражая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то</a:t>
            </a:r>
            <a:r>
              <a:rPr lang="en-GB" altLang="ru-RU" sz="2800" dirty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>
                <a:ea typeface="Arial Unicode MS" panose="020B0604020202020204" pitchFamily="34" charset="-128"/>
                <a:cs typeface="Times New Roman" panose="02020603050405020304" pitchFamily="18" charset="0"/>
              </a:rPr>
              <a:t>основное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что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ru-RU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мы намеревались </a:t>
            </a:r>
            <a:r>
              <a:rPr lang="ru-RU" altLang="ru-RU" sz="2800" b="1" u="sng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сделать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,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она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конкретизируется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и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развивается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 в </a:t>
            </a:r>
            <a:r>
              <a:rPr lang="en-GB" altLang="ru-RU" sz="2800" dirty="0" err="1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задачах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. 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28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64</a:t>
            </a:fld>
            <a:endParaRPr lang="ru-RU" noProof="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2304768"/>
              </p:ext>
            </p:extLst>
          </p:nvPr>
        </p:nvGraphicFramePr>
        <p:xfrm>
          <a:off x="3502124" y="692696"/>
          <a:ext cx="4608031" cy="4300093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4608031"/>
              </a:tblGrid>
              <a:tr h="2772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 smtClean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Исследование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1676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</a:endParaRP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Цель исследования</a:t>
                      </a:r>
                      <a:r>
                        <a:rPr lang="ru-RU" sz="2800" b="1" dirty="0" smtClean="0">
                          <a:solidFill>
                            <a:srgbClr val="FF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800" b="1" dirty="0" smtClean="0">
                          <a:latin typeface="+mn-lt"/>
                          <a:cs typeface="Times New Roman" panose="02020603050405020304" pitchFamily="18" charset="0"/>
                        </a:rPr>
                        <a:t>формулируется:</a:t>
                      </a:r>
                    </a:p>
                    <a:p>
                      <a:pPr marL="0" marR="0" indent="0" algn="ctr" defTabSz="1218987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выяснение, выявление, установление, обоснование, </a:t>
                      </a:r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anose="02020603050405020304" pitchFamily="18" charset="0"/>
                        </a:rPr>
                        <a:t>уточнение, заключение…</a:t>
                      </a:r>
                      <a:endParaRPr lang="ru-RU" sz="2800" b="1" kern="1200" dirty="0" smtClean="0"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1485900" y="5229200"/>
            <a:ext cx="9217024" cy="11535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/>
              <a:t>Цель принято формулировать в существительной форме (разработка, организация, создание и т.д.), задачи – в форме глагола (проанализировать, выявить, разработать, организовать, обеспечить и др.).</a:t>
            </a:r>
          </a:p>
        </p:txBody>
      </p:sp>
    </p:spTree>
    <p:extLst>
      <p:ext uri="{BB962C8B-B14F-4D97-AF65-F5344CB8AC3E}">
        <p14:creationId xmlns:p14="http://schemas.microsoft.com/office/powerpoint/2010/main" val="46549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58708" y="2683151"/>
            <a:ext cx="3861048" cy="3861048"/>
          </a:xfrm>
          <a:prstGeom prst="rect">
            <a:avLst/>
          </a:prstGeom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65</a:t>
            </a:fld>
            <a:endParaRPr lang="ru-RU" noProof="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53852" y="913436"/>
            <a:ext cx="9305310" cy="35394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altLang="ru-RU" sz="2800" b="1" dirty="0">
                <a:solidFill>
                  <a:srgbClr val="FF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b="1" dirty="0" err="1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Цель</a:t>
            </a:r>
            <a:r>
              <a:rPr lang="ru-RU" alt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нашего исследования</a:t>
            </a:r>
            <a:r>
              <a:rPr lang="en-GB" altLang="ru-RU" sz="2800" b="1" dirty="0" smtClean="0">
                <a:solidFill>
                  <a:srgbClr val="C00000"/>
                </a:solidFill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en-GB" altLang="ru-RU" sz="2800" dirty="0" smtClean="0">
                <a:ea typeface="Arial Unicode MS" panose="020B0604020202020204" pitchFamily="34" charset="-128"/>
                <a:cs typeface="Times New Roman" panose="02020603050405020304" pitchFamily="18" charset="0"/>
              </a:rPr>
              <a:t>– </a:t>
            </a:r>
            <a:r>
              <a:rPr lang="ru-RU" altLang="ru-RU" sz="2800" dirty="0"/>
              <a:t>з</a:t>
            </a:r>
            <a:r>
              <a:rPr lang="ru-RU" sz="2800" dirty="0" smtClean="0"/>
              <a:t>аключение </a:t>
            </a:r>
            <a:r>
              <a:rPr lang="ru-RU" sz="2800" dirty="0"/>
              <a:t>об опасности/безопасности </a:t>
            </a:r>
            <a:r>
              <a:rPr lang="ru-RU" sz="2800" dirty="0" smtClean="0"/>
              <a:t>(полезности) йогуртов </a:t>
            </a:r>
            <a:r>
              <a:rPr lang="ru-RU" sz="2800" dirty="0">
                <a:solidFill>
                  <a:srgbClr val="002060"/>
                </a:solidFill>
              </a:rPr>
              <a:t>«</a:t>
            </a:r>
            <a:r>
              <a:rPr lang="en-US" sz="2800" dirty="0" err="1">
                <a:solidFill>
                  <a:srgbClr val="002060"/>
                </a:solidFill>
              </a:rPr>
              <a:t>Danone</a:t>
            </a:r>
            <a:r>
              <a:rPr lang="ru-RU" sz="2800" dirty="0">
                <a:solidFill>
                  <a:srgbClr val="002060"/>
                </a:solidFill>
              </a:rPr>
              <a:t>», «</a:t>
            </a:r>
            <a:r>
              <a:rPr lang="ru-RU" sz="2800" dirty="0" err="1">
                <a:solidFill>
                  <a:srgbClr val="002060"/>
                </a:solidFill>
              </a:rPr>
              <a:t>Активиа</a:t>
            </a:r>
            <a:r>
              <a:rPr lang="ru-RU" sz="2800" dirty="0">
                <a:solidFill>
                  <a:srgbClr val="002060"/>
                </a:solidFill>
              </a:rPr>
              <a:t>», «Услада» </a:t>
            </a:r>
            <a:r>
              <a:rPr lang="ru-RU" sz="2800" dirty="0" smtClean="0"/>
              <a:t>для </a:t>
            </a:r>
            <a:r>
              <a:rPr lang="ru-RU" sz="2800" dirty="0"/>
              <a:t>здоровья человека посредством сравнения их </a:t>
            </a:r>
            <a:r>
              <a:rPr lang="ru-RU" sz="2800" dirty="0" smtClean="0"/>
              <a:t>составов.</a:t>
            </a:r>
            <a:endParaRPr lang="ru-RU" altLang="ru-RU" sz="2800" dirty="0" smtClean="0"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723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66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34542" y="1903765"/>
            <a:ext cx="1025966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6.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Уточнение (корректировка темы)</a:t>
            </a:r>
          </a:p>
        </p:txBody>
      </p:sp>
    </p:spTree>
    <p:extLst>
      <p:ext uri="{BB962C8B-B14F-4D97-AF65-F5344CB8AC3E}">
        <p14:creationId xmlns:p14="http://schemas.microsoft.com/office/powerpoint/2010/main" val="313214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01229" y="1903765"/>
            <a:ext cx="23262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7.</a:t>
            </a:r>
          </a:p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Задачи</a:t>
            </a:r>
          </a:p>
        </p:txBody>
      </p:sp>
    </p:spTree>
    <p:extLst>
      <p:ext uri="{BB962C8B-B14F-4D97-AF65-F5344CB8AC3E}">
        <p14:creationId xmlns:p14="http://schemas.microsoft.com/office/powerpoint/2010/main" val="2752970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772" y="980728"/>
            <a:ext cx="11233248" cy="246366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solidFill>
                  <a:srgbClr val="C00000"/>
                </a:solidFill>
                <a:latin typeface="+mn-lt"/>
                <a:cs typeface="Times New Roman" panose="02020603050405020304" pitchFamily="18" charset="0"/>
              </a:rPr>
              <a:t>Задачи</a:t>
            </a:r>
            <a:r>
              <a:rPr lang="ru-RU" sz="2400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– это </a:t>
            </a:r>
            <a:r>
              <a:rPr lang="ru-RU" sz="2400" dirty="0">
                <a:latin typeface="+mn-lt"/>
                <a:cs typeface="Times New Roman" panose="02020603050405020304" pitchFamily="18" charset="0"/>
              </a:rPr>
              <a:t>выбор путей и средств для достижения цели в соответствии с выдвинутой гипотезой, а также действия по достижению промежуточных результатов, направленных на достижение цели</a:t>
            </a:r>
            <a:r>
              <a:rPr lang="ru-RU" sz="2400" dirty="0" smtClean="0">
                <a:latin typeface="+mn-lt"/>
                <a:cs typeface="Times New Roman" panose="02020603050405020304" pitchFamily="18" charset="0"/>
              </a:rPr>
              <a:t>.</a:t>
            </a:r>
            <a:endParaRPr lang="ru-RU" sz="2400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812" y="3258344"/>
            <a:ext cx="3068960" cy="306896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BB78A-01B4-41F2-96B0-677A4A282832}" type="slidenum">
              <a:rPr lang="ru-RU" noProof="0" smtClean="0"/>
              <a:pPr/>
              <a:t>68</a:t>
            </a:fld>
            <a:endParaRPr lang="ru-RU" noProof="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97868" y="3573016"/>
            <a:ext cx="83529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2000" b="1" dirty="0">
                <a:solidFill>
                  <a:srgbClr val="C00000"/>
                </a:solidFill>
              </a:rPr>
              <a:t>Одно вытекает из другого, а все </a:t>
            </a:r>
            <a:r>
              <a:rPr lang="ru-RU" sz="2000" b="1" dirty="0" smtClean="0">
                <a:solidFill>
                  <a:srgbClr val="C00000"/>
                </a:solidFill>
              </a:rPr>
              <a:t>они – логически </a:t>
            </a:r>
            <a:r>
              <a:rPr lang="ru-RU" sz="2000" b="1" dirty="0">
                <a:solidFill>
                  <a:srgbClr val="C00000"/>
                </a:solidFill>
              </a:rPr>
              <a:t>связанные причинной связью звенья единой цепи: проблема – цель – задачи.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92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69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5820" y="980728"/>
            <a:ext cx="1082057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C00000"/>
                </a:solidFill>
              </a:rPr>
              <a:t>Также во введении необходимо:</a:t>
            </a:r>
          </a:p>
          <a:p>
            <a:pPr algn="ctr">
              <a:lnSpc>
                <a:spcPct val="150000"/>
              </a:lnSpc>
            </a:pPr>
            <a:r>
              <a:rPr lang="ru-RU" sz="3600" b="1" dirty="0" smtClean="0">
                <a:solidFill>
                  <a:srgbClr val="002060"/>
                </a:solidFill>
              </a:rPr>
              <a:t>- Написать используемые в работе методики;</a:t>
            </a:r>
          </a:p>
          <a:p>
            <a:pPr marL="571500" indent="-571500" algn="ctr">
              <a:lnSpc>
                <a:spcPct val="150000"/>
              </a:lnSpc>
              <a:buFontTx/>
              <a:buChar char="-"/>
            </a:pPr>
            <a:r>
              <a:rPr lang="ru-RU" sz="3600" b="1" dirty="0">
                <a:solidFill>
                  <a:srgbClr val="002060"/>
                </a:solidFill>
              </a:rPr>
              <a:t>О</a:t>
            </a:r>
            <a:r>
              <a:rPr lang="ru-RU" sz="3600" b="1" dirty="0" smtClean="0">
                <a:solidFill>
                  <a:srgbClr val="002060"/>
                </a:solidFill>
              </a:rPr>
              <a:t>писать новизну и практическую значимость вашей работы.</a:t>
            </a:r>
          </a:p>
        </p:txBody>
      </p:sp>
    </p:spTree>
    <p:extLst>
      <p:ext uri="{BB962C8B-B14F-4D97-AF65-F5344CB8AC3E}">
        <p14:creationId xmlns:p14="http://schemas.microsoft.com/office/powerpoint/2010/main" val="323886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7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764704"/>
            <a:ext cx="9217024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dirty="0"/>
              <a:t>Какие проекты вы уже </a:t>
            </a:r>
            <a:r>
              <a:rPr lang="ru-RU" sz="6000" dirty="0" smtClean="0"/>
              <a:t>создали?</a:t>
            </a:r>
          </a:p>
          <a:p>
            <a:pPr algn="ctr"/>
            <a:endParaRPr lang="ru-RU" sz="6000" dirty="0"/>
          </a:p>
          <a:p>
            <a:pPr algn="ctr"/>
            <a:r>
              <a:rPr lang="ru-RU" sz="6000" dirty="0" smtClean="0"/>
              <a:t>Какие </a:t>
            </a:r>
            <a:r>
              <a:rPr lang="ru-RU" sz="6000" dirty="0"/>
              <a:t>исследования провели?</a:t>
            </a:r>
          </a:p>
          <a:p>
            <a:pPr algn="ctr"/>
            <a:endParaRPr lang="ru-RU" sz="2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98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8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93812" y="980728"/>
            <a:ext cx="10729192" cy="46166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проводят наблюдения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ставят </a:t>
            </a:r>
            <a:r>
              <a:rPr lang="ru-RU" sz="2800" dirty="0"/>
              <a:t>опыты и </a:t>
            </a:r>
            <a:r>
              <a:rPr lang="ru-RU" sz="2800" dirty="0" smtClean="0"/>
              <a:t>эксперименты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проводят опросы и </a:t>
            </a:r>
            <a:r>
              <a:rPr lang="ru-RU" sz="2800" dirty="0" err="1" smtClean="0"/>
              <a:t>мн.др</a:t>
            </a:r>
            <a:r>
              <a:rPr lang="ru-RU" sz="2800" dirty="0" smtClean="0"/>
              <a:t>.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/>
              <a:t>создают творческие, информационные и другие </a:t>
            </a:r>
            <a:r>
              <a:rPr lang="ru-RU" sz="2800" dirty="0" smtClean="0"/>
              <a:t>проекты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проводят </a:t>
            </a:r>
            <a:r>
              <a:rPr lang="ru-RU" sz="2800" dirty="0"/>
              <a:t>презентации своих </a:t>
            </a:r>
            <a:r>
              <a:rPr lang="ru-RU" sz="2800" dirty="0" smtClean="0"/>
              <a:t>работ</a:t>
            </a:r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защищают </a:t>
            </a:r>
            <a:r>
              <a:rPr lang="ru-RU" sz="2800" dirty="0"/>
              <a:t>свои проекты и исследования на </a:t>
            </a:r>
            <a:r>
              <a:rPr lang="ru-RU" sz="2800" dirty="0" smtClean="0"/>
              <a:t>конференциях</a:t>
            </a:r>
            <a:endParaRPr lang="ru-RU" sz="2800" dirty="0"/>
          </a:p>
          <a:p>
            <a:pPr marL="457200" indent="-457200" algn="ctr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800" dirty="0" smtClean="0"/>
              <a:t> публикуют </a:t>
            </a:r>
            <a:r>
              <a:rPr lang="ru-RU" sz="2800" dirty="0"/>
              <a:t>их в различных журналах и на </a:t>
            </a:r>
            <a:r>
              <a:rPr lang="ru-RU" sz="2800" dirty="0" smtClean="0"/>
              <a:t>сайтах</a:t>
            </a:r>
            <a:endParaRPr lang="ru-RU" sz="28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430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37DED6-D4C7-42EE-AB49-D2E39E64FDE4}" type="slidenum">
              <a:rPr lang="ru-RU" noProof="0" smtClean="0"/>
              <a:pPr/>
              <a:t>9</a:t>
            </a:fld>
            <a:endParaRPr lang="ru-RU" noProof="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269876" y="1196752"/>
            <a:ext cx="9217024" cy="43150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6000" dirty="0" smtClean="0"/>
              <a:t>Чему вас учит данный вид деятельности?</a:t>
            </a:r>
            <a:endParaRPr lang="ru-RU" sz="6000" dirty="0"/>
          </a:p>
          <a:p>
            <a:pPr algn="ctr">
              <a:lnSpc>
                <a:spcPct val="200000"/>
              </a:lnSpc>
            </a:pPr>
            <a:endParaRPr lang="ru-RU" sz="2000" b="1" dirty="0" smtClean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3689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opka-knig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Books16x9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5F3C251-2A44-472B-8189-0695C2D7422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2189</Words>
  <Application>Microsoft Office PowerPoint</Application>
  <PresentationFormat>Произвольный</PresentationFormat>
  <Paragraphs>401</Paragraphs>
  <Slides>69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69</vt:i4>
      </vt:variant>
    </vt:vector>
  </HeadingPairs>
  <TitlesOfParts>
    <vt:vector size="70" baseType="lpstr">
      <vt:lpstr>Stopka-knig</vt:lpstr>
      <vt:lpstr>Семинар-практикум НОУиП МУДО «ДТДиМ» г.Воркуты:  «Развитие интеллектуального потенциала. Мышление. Логика. Интеллект». </vt:lpstr>
      <vt:lpstr>Л И Ч Н О С Т Ь</vt:lpstr>
      <vt:lpstr>Л И Ч Н О С Т Ь – это человек, обладающий определённым набором свойств и качеств, на которых основываются его поступки, имеющие значение для общества; это внутреннее отличие одного человека от остальных.</vt:lpstr>
      <vt:lpstr>Какими качествами должна  обладать    Л И Ч Н О С Т Ь  ?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Сформулируем основные составляющие «Введения» для творческого проекта и для исследования</vt:lpstr>
      <vt:lpstr>Презентация PowerPoint</vt:lpstr>
      <vt:lpstr>Что такое проблема?</vt:lpstr>
      <vt:lpstr>Презентация PowerPoint</vt:lpstr>
      <vt:lpstr>  В формулировании проблемы нам поможет вопрос:  Почему это важно? (для меня лично)</vt:lpstr>
      <vt:lpstr>Презентация PowerPoint</vt:lpstr>
      <vt:lpstr>Презентация PowerPoint</vt:lpstr>
      <vt:lpstr>Презентация PowerPoint</vt:lpstr>
      <vt:lpstr>Презентация PowerPoint</vt:lpstr>
      <vt:lpstr>Как назвать то, чем мы собираемся заниматься?</vt:lpstr>
      <vt:lpstr>Презентация PowerPoint</vt:lpstr>
      <vt:lpstr>Презентация PowerPoint</vt:lpstr>
      <vt:lpstr>Что такое актуальность?</vt:lpstr>
      <vt:lpstr>Что такое актуальность?</vt:lpstr>
      <vt:lpstr>Презентация PowerPoint</vt:lpstr>
      <vt:lpstr>В формулировании актуальности нам помогут фразы: </vt:lpstr>
      <vt:lpstr>Почему создание ловца снов актуально?  Сформулируйте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– это выбор путей и средств для достижения цели в соответствии с выдвинутой гипотезой, а также действия по достижению промежуточных результатов, направленных на достижение цели.</vt:lpstr>
      <vt:lpstr>Презентация PowerPoint</vt:lpstr>
      <vt:lpstr>Презентация PowerPoint</vt:lpstr>
      <vt:lpstr>Презентация PowerPoint</vt:lpstr>
      <vt:lpstr>Как назвать то, чем мы собираемся заниматься?</vt:lpstr>
      <vt:lpstr>Презентация PowerPoint</vt:lpstr>
      <vt:lpstr>В формулировании актуальности нам помогут фразы: </vt:lpstr>
      <vt:lpstr>Актуальность нашего исследования: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Задачи – это выбор путей и средств для достижения цели в соответствии с выдвинутой гипотезой, а также действия по достижению промежуточных результатов, направленных на достижение цели.</vt:lpstr>
      <vt:lpstr>Презентация PowerPoint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2016-04-21T08:42:35Z</dcterms:created>
  <dcterms:modified xsi:type="dcterms:W3CDTF">2019-11-30T08:58:30Z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TC027879409991</vt:lpwstr>
  </property>
</Properties>
</file>