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8" r:id="rId1"/>
  </p:sldMasterIdLst>
  <p:notesMasterIdLst>
    <p:notesMasterId r:id="rId35"/>
  </p:notesMasterIdLst>
  <p:sldIdLst>
    <p:sldId id="387" r:id="rId2"/>
    <p:sldId id="431" r:id="rId3"/>
    <p:sldId id="438" r:id="rId4"/>
    <p:sldId id="439" r:id="rId5"/>
    <p:sldId id="440" r:id="rId6"/>
    <p:sldId id="441" r:id="rId7"/>
    <p:sldId id="442" r:id="rId8"/>
    <p:sldId id="443" r:id="rId9"/>
    <p:sldId id="392" r:id="rId10"/>
    <p:sldId id="391" r:id="rId11"/>
    <p:sldId id="395" r:id="rId12"/>
    <p:sldId id="396" r:id="rId13"/>
    <p:sldId id="385" r:id="rId14"/>
    <p:sldId id="397" r:id="rId15"/>
    <p:sldId id="399" r:id="rId16"/>
    <p:sldId id="306" r:id="rId17"/>
    <p:sldId id="307" r:id="rId18"/>
    <p:sldId id="308" r:id="rId19"/>
    <p:sldId id="309" r:id="rId20"/>
    <p:sldId id="401" r:id="rId21"/>
    <p:sldId id="409" r:id="rId22"/>
    <p:sldId id="410" r:id="rId23"/>
    <p:sldId id="411" r:id="rId24"/>
    <p:sldId id="412" r:id="rId25"/>
    <p:sldId id="413" r:id="rId26"/>
    <p:sldId id="375" r:id="rId27"/>
    <p:sldId id="417" r:id="rId28"/>
    <p:sldId id="295" r:id="rId29"/>
    <p:sldId id="297" r:id="rId30"/>
    <p:sldId id="298" r:id="rId31"/>
    <p:sldId id="299" r:id="rId32"/>
    <p:sldId id="300" r:id="rId33"/>
    <p:sldId id="393" r:id="rId3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030AE"/>
    <a:srgbClr val="870778"/>
    <a:srgbClr val="7643F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 autoAdjust="0"/>
    <p:restoredTop sz="94667" autoAdjust="0"/>
  </p:normalViewPr>
  <p:slideViewPr>
    <p:cSldViewPr>
      <p:cViewPr varScale="1">
        <p:scale>
          <a:sx n="83" d="100"/>
          <a:sy n="83" d="100"/>
        </p:scale>
        <p:origin x="-1426" y="-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BA7EA76-49B1-4D2E-AF19-5C58D0C6B5C4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6974F5-E8AB-4217-B91E-C2550AB01B5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F860B4B-CDD8-444D-822C-B4EF04A9CB75}" type="slidenum">
              <a:rPr lang="ru-RU"/>
              <a:pPr/>
              <a:t>17</a:t>
            </a:fld>
            <a:endParaRPr lang="ru-RU"/>
          </a:p>
        </p:txBody>
      </p:sp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ru-RU"/>
              <a:t>Заметки к слайду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BDD3F-24CA-417B-891B-D9AF35EFC76B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09954-5EF9-4433-B2A5-8D9AA5479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BDD3F-24CA-417B-891B-D9AF35EFC76B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09954-5EF9-4433-B2A5-8D9AA5479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BDD3F-24CA-417B-891B-D9AF35EFC76B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09954-5EF9-4433-B2A5-8D9AA5479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>
  <p:cSld name="Заголовок, текст и кли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Клип 3"/>
          <p:cNvSpPr>
            <a:spLocks noGrp="1"/>
          </p:cNvSpPr>
          <p:nvPr>
            <p:ph type="clipArt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EEAAFB8-32D1-4285-9FB4-D0AD5E9C0CA7}" type="slidenum">
              <a:rPr lang="ru-RU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BDD3F-24CA-417B-891B-D9AF35EFC76B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09954-5EF9-4433-B2A5-8D9AA5479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BDD3F-24CA-417B-891B-D9AF35EFC76B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09954-5EF9-4433-B2A5-8D9AA5479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BDD3F-24CA-417B-891B-D9AF35EFC76B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09954-5EF9-4433-B2A5-8D9AA5479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BDD3F-24CA-417B-891B-D9AF35EFC76B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09954-5EF9-4433-B2A5-8D9AA5479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BDD3F-24CA-417B-891B-D9AF35EFC76B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09954-5EF9-4433-B2A5-8D9AA5479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BDD3F-24CA-417B-891B-D9AF35EFC76B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09954-5EF9-4433-B2A5-8D9AA5479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BDD3F-24CA-417B-891B-D9AF35EFC76B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09954-5EF9-4433-B2A5-8D9AA5479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BBDD3F-24CA-417B-891B-D9AF35EFC76B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E09954-5EF9-4433-B2A5-8D9AA5479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BBDD3F-24CA-417B-891B-D9AF35EFC76B}" type="datetimeFigureOut">
              <a:rPr lang="ru-RU" smtClean="0"/>
              <a:pPr/>
              <a:t>21.08.2022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E09954-5EF9-4433-B2A5-8D9AA5479D3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2" r:id="rId4"/>
    <p:sldLayoutId id="2147483733" r:id="rId5"/>
    <p:sldLayoutId id="2147483734" r:id="rId6"/>
    <p:sldLayoutId id="2147483735" r:id="rId7"/>
    <p:sldLayoutId id="2147483736" r:id="rId8"/>
    <p:sldLayoutId id="2147483737" r:id="rId9"/>
    <p:sldLayoutId id="2147483738" r:id="rId10"/>
    <p:sldLayoutId id="2147483739" r:id="rId11"/>
    <p:sldLayoutId id="214748374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gif"/><Relationship Id="rId7" Type="http://schemas.openxmlformats.org/officeDocument/2006/relationships/slide" Target="slide1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slide" Target="slide17.xml"/><Relationship Id="rId5" Type="http://schemas.openxmlformats.org/officeDocument/2006/relationships/slide" Target="slide31.xml"/><Relationship Id="rId4" Type="http://schemas.openxmlformats.org/officeDocument/2006/relationships/image" Target="../media/image12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gif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gif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gif"/><Relationship Id="rId5" Type="http://schemas.openxmlformats.org/officeDocument/2006/relationships/image" Target="../media/image38.gif"/><Relationship Id="rId4" Type="http://schemas.openxmlformats.org/officeDocument/2006/relationships/image" Target="../media/image37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gi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gif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gif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 descr="C:\Users\asd\AppData\Local\Temp\Rar$DI46.861\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4338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0" y="1214422"/>
            <a:ext cx="9511308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Применение 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игровых </a:t>
            </a:r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</a:t>
            </a:r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ехно</a:t>
            </a:r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логий 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на уроках </a:t>
            </a:r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литературы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</a:t>
            </a:r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условиях </a:t>
            </a:r>
            <a:r>
              <a:rPr lang="ru-RU" sz="5400" b="1" cap="none" spc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реализации </a:t>
            </a:r>
            <a:r>
              <a:rPr lang="ru-RU" sz="5400" b="1" cap="none" spc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обновленных ФГОС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43372" y="4714884"/>
            <a:ext cx="471490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Подготовила: учитель русского языка и литературы</a:t>
            </a:r>
          </a:p>
          <a:p>
            <a:r>
              <a:rPr lang="ru-RU" sz="2800" b="1" dirty="0" smtClean="0"/>
              <a:t>Ковалева Т. А.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sd\AppData\Local\Temp\Rar$DI46.861\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357422" y="857232"/>
            <a:ext cx="454804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Функции игры</a:t>
            </a:r>
            <a:endParaRPr lang="ru-RU" sz="5400" b="1" cap="none" spc="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0" y="2714620"/>
            <a:ext cx="2857520" cy="1771656"/>
          </a:xfrm>
          <a:prstGeom prst="ellips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err="1" smtClean="0">
                <a:solidFill>
                  <a:schemeClr val="tx1"/>
                </a:solidFill>
              </a:rPr>
              <a:t>Познаватель-ный</a:t>
            </a:r>
            <a:endParaRPr lang="ru-RU" sz="2400" b="1" dirty="0" smtClean="0">
              <a:solidFill>
                <a:schemeClr val="tx1"/>
              </a:solidFill>
            </a:endParaRP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интерес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57158" y="4786322"/>
            <a:ext cx="3857652" cy="1571636"/>
          </a:xfrm>
          <a:prstGeom prst="ellips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Коммуникативная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2928926" y="2285992"/>
            <a:ext cx="3000396" cy="2000264"/>
          </a:xfrm>
          <a:prstGeom prst="ellips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Развитие творческих способностей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4786314" y="4786322"/>
            <a:ext cx="4000528" cy="1571636"/>
          </a:xfrm>
          <a:prstGeom prst="ellips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Повышение 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самооценки</a:t>
            </a:r>
            <a:endParaRPr lang="ru-RU" sz="2400" b="1" dirty="0">
              <a:solidFill>
                <a:schemeClr val="tx1"/>
              </a:solidFill>
            </a:endParaRPr>
          </a:p>
        </p:txBody>
      </p:sp>
      <p:sp>
        <p:nvSpPr>
          <p:cNvPr id="11" name="Овал 10"/>
          <p:cNvSpPr/>
          <p:nvPr/>
        </p:nvSpPr>
        <p:spPr>
          <a:xfrm>
            <a:off x="6000760" y="2714620"/>
            <a:ext cx="3143240" cy="1857388"/>
          </a:xfrm>
          <a:prstGeom prst="ellipse">
            <a:avLst/>
          </a:prstGeom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Социализация,</a:t>
            </a:r>
          </a:p>
          <a:p>
            <a:pPr algn="ctr"/>
            <a:r>
              <a:rPr lang="ru-RU" sz="2400" b="1" dirty="0" smtClean="0">
                <a:solidFill>
                  <a:schemeClr val="tx1"/>
                </a:solidFill>
              </a:rPr>
              <a:t>толерантность</a:t>
            </a:r>
            <a:endParaRPr lang="ru-RU" sz="2400" b="1" dirty="0">
              <a:solidFill>
                <a:schemeClr val="tx1"/>
              </a:solidFill>
            </a:endParaRPr>
          </a:p>
        </p:txBody>
      </p:sp>
      <p:cxnSp>
        <p:nvCxnSpPr>
          <p:cNvPr id="14" name="Прямая со стрелкой 13"/>
          <p:cNvCxnSpPr/>
          <p:nvPr/>
        </p:nvCxnSpPr>
        <p:spPr>
          <a:xfrm>
            <a:off x="-1071602" y="3429000"/>
            <a:ext cx="914400" cy="91440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rot="5400000">
            <a:off x="1893075" y="1607331"/>
            <a:ext cx="1071570" cy="1000132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 стрелкой 17"/>
          <p:cNvCxnSpPr/>
          <p:nvPr/>
        </p:nvCxnSpPr>
        <p:spPr>
          <a:xfrm rot="16200000" flipH="1">
            <a:off x="6429388" y="1714488"/>
            <a:ext cx="928694" cy="785818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Прямая со стрелкой 19"/>
          <p:cNvCxnSpPr/>
          <p:nvPr/>
        </p:nvCxnSpPr>
        <p:spPr>
          <a:xfrm rot="5400000">
            <a:off x="4179091" y="1964521"/>
            <a:ext cx="642942" cy="1588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>
            <a:off x="1535885" y="2678901"/>
            <a:ext cx="3000396" cy="928694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 стрелкой 24"/>
          <p:cNvCxnSpPr/>
          <p:nvPr/>
        </p:nvCxnSpPr>
        <p:spPr>
          <a:xfrm rot="16200000" flipH="1">
            <a:off x="4214810" y="2786058"/>
            <a:ext cx="3071834" cy="642942"/>
          </a:xfrm>
          <a:prstGeom prst="straightConnector1">
            <a:avLst/>
          </a:prstGeom>
          <a:ln w="38100">
            <a:solidFill>
              <a:schemeClr val="accent1">
                <a:lumMod val="50000"/>
              </a:schemeClr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sd\AppData\Local\Temp\Rar$DI46.861\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928670"/>
            <a:ext cx="789030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</a:t>
            </a:r>
            <a:r>
              <a:rPr lang="ru-RU" sz="4800" b="1" dirty="0" smtClean="0">
                <a:ln w="11430"/>
                <a:solidFill>
                  <a:srgbClr val="3030A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Игровые формы на уроке</a:t>
            </a:r>
            <a:endParaRPr lang="ru-RU" sz="4800" b="1" cap="none" spc="0" dirty="0">
              <a:ln w="11430"/>
              <a:solidFill>
                <a:srgbClr val="3030A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928926" y="1928802"/>
            <a:ext cx="3398046" cy="41549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Викторина</a:t>
            </a:r>
          </a:p>
          <a:p>
            <a:r>
              <a:rPr lang="ru-RU" sz="2400" b="1" dirty="0" smtClean="0"/>
              <a:t>Конкурс</a:t>
            </a:r>
          </a:p>
          <a:p>
            <a:r>
              <a:rPr lang="ru-RU" sz="2400" b="1" dirty="0" smtClean="0"/>
              <a:t>Путешествие</a:t>
            </a:r>
          </a:p>
          <a:p>
            <a:r>
              <a:rPr lang="ru-RU" sz="2400" b="1" dirty="0" smtClean="0"/>
              <a:t>Экскурсия</a:t>
            </a:r>
          </a:p>
          <a:p>
            <a:r>
              <a:rPr lang="ru-RU" sz="2400" b="1" dirty="0" smtClean="0"/>
              <a:t>Ролевая игра</a:t>
            </a:r>
          </a:p>
          <a:p>
            <a:r>
              <a:rPr lang="ru-RU" sz="2400" b="1" dirty="0" smtClean="0"/>
              <a:t>Игра в слова</a:t>
            </a:r>
          </a:p>
          <a:p>
            <a:r>
              <a:rPr lang="ru-RU" sz="2400" b="1" dirty="0" smtClean="0"/>
              <a:t>Концерт</a:t>
            </a:r>
          </a:p>
          <a:p>
            <a:r>
              <a:rPr lang="ru-RU" sz="2400" b="1" dirty="0" smtClean="0"/>
              <a:t>Литературная гостиная</a:t>
            </a:r>
          </a:p>
          <a:p>
            <a:r>
              <a:rPr lang="ru-RU" sz="2400" b="1" dirty="0" smtClean="0"/>
              <a:t>Бал, салон, ассамблея…</a:t>
            </a:r>
          </a:p>
          <a:p>
            <a:endParaRPr lang="ru-RU" sz="2400" b="1" dirty="0" smtClean="0"/>
          </a:p>
          <a:p>
            <a:endParaRPr lang="ru-RU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sd\AppData\Local\Temp\Rar$DI46.861\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488" y="1071546"/>
            <a:ext cx="341215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3030A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Викторина</a:t>
            </a:r>
            <a:endParaRPr lang="ru-RU" sz="5400" b="1" cap="none" spc="0" dirty="0">
              <a:ln w="11430"/>
              <a:solidFill>
                <a:srgbClr val="3030A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643174" y="2357430"/>
            <a:ext cx="3919919" cy="18158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err="1" smtClean="0"/>
              <a:t>Брейн</a:t>
            </a:r>
            <a:r>
              <a:rPr lang="ru-RU" sz="2800" b="1" dirty="0" smtClean="0"/>
              <a:t> – ринг</a:t>
            </a:r>
          </a:p>
          <a:p>
            <a:r>
              <a:rPr lang="ru-RU" sz="2800" b="1" dirty="0" smtClean="0"/>
              <a:t>Что? Где? Когда?</a:t>
            </a:r>
          </a:p>
          <a:p>
            <a:r>
              <a:rPr lang="ru-RU" sz="2800" b="1" dirty="0" smtClean="0"/>
              <a:t>Виртуальная викторина</a:t>
            </a:r>
          </a:p>
          <a:p>
            <a:r>
              <a:rPr lang="ru-RU" sz="2800" b="1" dirty="0" smtClean="0"/>
              <a:t>Викторина – диалог…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C:\Users\asd\AppData\Local\Temp\Rar$DI34.158\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21" y="0"/>
            <a:ext cx="9129757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428728" y="1142984"/>
            <a:ext cx="6000707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7200" b="1" i="1" dirty="0" err="1" smtClean="0">
                <a:ln/>
                <a:solidFill>
                  <a:srgbClr val="7643F7"/>
                </a:solidFill>
              </a:rPr>
              <a:t>Брейн</a:t>
            </a:r>
            <a:r>
              <a:rPr lang="ru-RU" sz="7200" b="1" i="1" dirty="0" smtClean="0">
                <a:ln/>
                <a:solidFill>
                  <a:srgbClr val="7643F7"/>
                </a:solidFill>
              </a:rPr>
              <a:t> - ринг</a:t>
            </a:r>
            <a:endParaRPr lang="ru-RU" sz="7200" b="1" i="1" cap="none" spc="0" dirty="0">
              <a:ln/>
              <a:solidFill>
                <a:srgbClr val="7643F7"/>
              </a:solidFill>
              <a:effectLst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t="7495" r="5709"/>
          <a:stretch>
            <a:fillRect/>
          </a:stretch>
        </p:blipFill>
        <p:spPr bwMode="auto">
          <a:xfrm>
            <a:off x="2041046" y="0"/>
            <a:ext cx="481697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928934"/>
            <a:ext cx="4261877" cy="3576634"/>
          </a:xfrm>
          <a:prstGeom prst="rect">
            <a:avLst/>
          </a:prstGeom>
          <a:ln w="76200">
            <a:solidFill>
              <a:schemeClr val="accent1">
                <a:lumMod val="50000"/>
              </a:schemeClr>
            </a:solidFill>
          </a:ln>
          <a:effectLst>
            <a:reflection blurRad="12700" stA="30000" endPos="30000" dist="5000" dir="5400000" sy="-100000" algn="bl" rotWithShape="0"/>
          </a:effectLst>
          <a:scene3d>
            <a:camera prst="perspectiveContrastingLeftFacing">
              <a:rot lat="300000" lon="19800000" rev="0"/>
            </a:camera>
            <a:lightRig rig="threePt" dir="t">
              <a:rot lat="0" lon="0" rev="2700000"/>
            </a:lightRig>
          </a:scene3d>
          <a:sp3d>
            <a:bevelT w="63500" h="50800"/>
          </a:sp3d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 r="10411"/>
          <a:stretch>
            <a:fillRect/>
          </a:stretch>
        </p:blipFill>
        <p:spPr bwMode="auto">
          <a:xfrm>
            <a:off x="4143372" y="2428868"/>
            <a:ext cx="4703318" cy="3357586"/>
          </a:xfrm>
          <a:prstGeom prst="rect">
            <a:avLst/>
          </a:prstGeom>
          <a:solidFill>
            <a:srgbClr val="FFFFFF">
              <a:shade val="85000"/>
            </a:srgbClr>
          </a:solidFill>
          <a:ln w="57150" cap="rnd">
            <a:solidFill>
              <a:schemeClr val="accent1">
                <a:lumMod val="50000"/>
              </a:schemeClr>
            </a:solidFill>
          </a:ln>
          <a:effectLst>
            <a:outerShdw blurRad="36195" dist="12700" dir="11400000" algn="tl" rotWithShape="0">
              <a:srgbClr val="000000">
                <a:alpha val="33000"/>
              </a:srgbClr>
            </a:outerShdw>
          </a:effectLst>
          <a:scene3d>
            <a:camera prst="perspectiveContrastingLeftFacing">
              <a:rot lat="540000" lon="2100000" rev="0"/>
            </a:camera>
            <a:lightRig rig="soft" dir="t"/>
          </a:scene3d>
          <a:sp3d contourW="12700" prstMaterial="matte">
            <a:bevelT w="63500" h="5080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sd\AppData\Local\Temp\Rar$DI34.158\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75" y="214338"/>
            <a:ext cx="9129757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786182" y="1428736"/>
            <a:ext cx="149592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en-US" sz="5400" b="1" dirty="0" smtClean="0">
                <a:ln w="11430"/>
                <a:solidFill>
                  <a:srgbClr val="7643F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I </a:t>
            </a:r>
            <a:r>
              <a:rPr lang="ru-RU" sz="5400" b="1" dirty="0" smtClean="0">
                <a:ln w="11430"/>
                <a:solidFill>
                  <a:srgbClr val="7643F7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тур</a:t>
            </a:r>
            <a:endParaRPr lang="ru-RU" sz="5400" b="1" cap="none" spc="0" dirty="0">
              <a:ln w="11430"/>
              <a:solidFill>
                <a:srgbClr val="7643F7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2643182"/>
            <a:ext cx="5894178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1">
                    <a:lumMod val="50000"/>
                  </a:schemeClr>
                </a:solidFill>
              </a:rPr>
              <a:t>К какой басне этот </a:t>
            </a:r>
          </a:p>
          <a:p>
            <a:pPr algn="ctr"/>
            <a:r>
              <a:rPr lang="ru-RU" sz="5400" b="1" cap="none" spc="0" dirty="0" smtClean="0">
                <a:ln/>
                <a:solidFill>
                  <a:schemeClr val="accent1">
                    <a:lumMod val="50000"/>
                  </a:schemeClr>
                </a:solidFill>
                <a:effectLst/>
              </a:rPr>
              <a:t>рисунок?</a:t>
            </a:r>
            <a:endParaRPr lang="ru-RU" sz="5400" b="1" cap="none" spc="0" dirty="0">
              <a:ln/>
              <a:solidFill>
                <a:schemeClr val="accent1">
                  <a:lumMod val="50000"/>
                </a:schemeClr>
              </a:solidFill>
              <a:effectLst/>
            </a:endParaRPr>
          </a:p>
        </p:txBody>
      </p:sp>
      <p:pic>
        <p:nvPicPr>
          <p:cNvPr id="5" name="Picture 4" descr="Лебедь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214422"/>
            <a:ext cx="8423276" cy="4032250"/>
          </a:xfrm>
          <a:prstGeom prst="rect">
            <a:avLst/>
          </a:prstGeom>
          <a:noFill/>
          <a:ln w="9525">
            <a:solidFill>
              <a:srgbClr val="7643F7"/>
            </a:solidFill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1144891" y="5445224"/>
            <a:ext cx="6798784" cy="92333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lvl="0" algn="ctr"/>
            <a:r>
              <a:rPr lang="ru-RU" sz="5400" b="1" dirty="0" smtClean="0">
                <a:ln/>
                <a:solidFill>
                  <a:srgbClr val="3030AE"/>
                </a:solidFill>
              </a:rPr>
              <a:t>«Лебедь, рак и щука»</a:t>
            </a:r>
            <a:endParaRPr lang="ru-RU" sz="5400" b="1" dirty="0">
              <a:ln/>
              <a:solidFill>
                <a:srgbClr val="3030AE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sd\AppData\Local\Temp\Rar$DI34.158\6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243" y="0"/>
            <a:ext cx="9129757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428860" y="1000108"/>
            <a:ext cx="433163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Чёрный ящик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071678"/>
            <a:ext cx="7786742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smtClean="0"/>
              <a:t>      С помощью предмета, который находится</a:t>
            </a:r>
          </a:p>
          <a:p>
            <a:r>
              <a:rPr lang="ru-RU" sz="2800" b="1" i="1" dirty="0" smtClean="0"/>
              <a:t>    в этом ящике, можно увидеть, "что там за</a:t>
            </a:r>
          </a:p>
          <a:p>
            <a:r>
              <a:rPr lang="ru-RU" sz="2800" b="1" i="1" dirty="0" smtClean="0"/>
              <a:t>    рожа". Что это за предмет?</a:t>
            </a:r>
            <a:endParaRPr lang="ru-RU" sz="2800" i="1" dirty="0"/>
          </a:p>
        </p:txBody>
      </p:sp>
      <p:pic>
        <p:nvPicPr>
          <p:cNvPr id="5" name="Picture 4" descr="no41_2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70" y="3643314"/>
            <a:ext cx="3198813" cy="2957513"/>
          </a:xfrm>
          <a:prstGeom prst="rect">
            <a:avLst/>
          </a:prstGeom>
          <a:solidFill>
            <a:schemeClr val="bg2">
              <a:lumMod val="50000"/>
            </a:schemeClr>
          </a:solidFill>
          <a:ln w="57150">
            <a:solidFill>
              <a:schemeClr val="tx1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2" name="Picture 4" descr="ser5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7046913"/>
          </a:xfrm>
          <a:prstGeom prst="rect">
            <a:avLst/>
          </a:prstGeom>
          <a:noFill/>
        </p:spPr>
      </p:pic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2339975" y="908050"/>
            <a:ext cx="45720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Викторина по сказке</a:t>
            </a:r>
          </a:p>
        </p:txBody>
      </p:sp>
      <p:sp>
        <p:nvSpPr>
          <p:cNvPr id="2056" name="WordArt 8"/>
          <p:cNvSpPr>
            <a:spLocks noChangeArrowheads="1" noChangeShapeType="1" noTextEdit="1"/>
          </p:cNvSpPr>
          <p:nvPr/>
        </p:nvSpPr>
        <p:spPr bwMode="auto">
          <a:xfrm>
            <a:off x="1042988" y="1700213"/>
            <a:ext cx="7129462" cy="7921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Ханса Кристиана Андерсена </a:t>
            </a:r>
          </a:p>
        </p:txBody>
      </p:sp>
      <p:sp>
        <p:nvSpPr>
          <p:cNvPr id="2058" name="WordArt 10"/>
          <p:cNvSpPr>
            <a:spLocks noChangeArrowheads="1" noChangeShapeType="1" noTextEdit="1"/>
          </p:cNvSpPr>
          <p:nvPr/>
        </p:nvSpPr>
        <p:spPr bwMode="auto">
          <a:xfrm>
            <a:off x="1403350" y="2708275"/>
            <a:ext cx="6985000" cy="10080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"Снежная королева</a:t>
            </a:r>
            <a:r>
              <a:rPr lang="ru-RU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66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"</a:t>
            </a:r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0066FF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2059" name="Picture 11" descr="Безымянный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00338" y="3933825"/>
            <a:ext cx="3743325" cy="2924175"/>
          </a:xfrm>
          <a:prstGeom prst="rect">
            <a:avLst/>
          </a:prstGeom>
          <a:noFill/>
        </p:spPr>
      </p:pic>
    </p:spTree>
  </p:cSld>
  <p:clrMapOvr>
    <a:masterClrMapping/>
  </p:clrMapOvr>
  <p:transition>
    <p:wheel spokes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6" presetClass="emph" presetSubtype="0" autoRev="1" fill="hold" grpId="1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13"/>
                                    </p:cond>
                                  </p:endCondLst>
                                  <p:childTnLst>
                                    <p:animScale>
                                      <p:cBhvr>
                                        <p:cTn id="14" dur="449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50000" y="150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23" presetClass="entr" presetSubtype="16" fill="hold" grpId="0" nodeType="withEffect" nodePh="1">
                                  <p:stCondLst>
                                    <p:cond delay="400"/>
                                  </p:stCondLst>
                                  <p:endCondLst>
                                    <p:cond evt="begin" delay="0">
                                      <p:tn val="1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xit" presetSubtype="32" fill="hold" grpId="2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1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23" presetClass="exit" presetSubtype="32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0" grpId="1"/>
      <p:bldP spid="2050" grpId="2"/>
      <p:bldP spid="2051" grpId="0" build="p"/>
      <p:bldP spid="2051" grpId="1" build="allAtOnce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89" name="Picture 17" descr="golub234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3088" name="Picture 16" descr="1238679743_hans_christian_andersen_01"/>
          <p:cNvPicPr>
            <a:picLocks noGrp="1" noChangeAspect="1" noChangeArrowheads="1"/>
          </p:cNvPicPr>
          <p:nvPr>
            <p:ph type="clipArt" sz="half" idx="2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5429256" y="1643050"/>
            <a:ext cx="2895600" cy="3810000"/>
          </a:xfrm>
          <a:noFill/>
          <a:ln/>
        </p:spPr>
      </p:pic>
      <p:sp>
        <p:nvSpPr>
          <p:cNvPr id="3078" name="AutoShape 6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971550" y="1916113"/>
            <a:ext cx="936625" cy="1081087"/>
          </a:xfrm>
          <a:prstGeom prst="actionButtonBlank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3081" name="AutoShape 9">
            <a:hlinkClick r:id="rId5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1908175" y="1916113"/>
            <a:ext cx="1008063" cy="1081087"/>
          </a:xfrm>
          <a:prstGeom prst="actionButtonBlank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083" name="AutoShape 1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916238" y="1916113"/>
            <a:ext cx="935037" cy="1081087"/>
          </a:xfrm>
          <a:prstGeom prst="actionButtonBlank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endParaRPr lang="ru-RU"/>
          </a:p>
        </p:txBody>
      </p:sp>
      <p:sp>
        <p:nvSpPr>
          <p:cNvPr id="3090" name="AutoShape 1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851275" y="1916113"/>
            <a:ext cx="1008063" cy="1081087"/>
          </a:xfrm>
          <a:prstGeom prst="actionButtonBlank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FF0000"/>
                </a:solidFill>
              </a:rPr>
              <a:t>4</a:t>
            </a:r>
          </a:p>
        </p:txBody>
      </p:sp>
      <p:sp>
        <p:nvSpPr>
          <p:cNvPr id="3091" name="AutoShape 1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971550" y="2997200"/>
            <a:ext cx="936625" cy="1008063"/>
          </a:xfrm>
          <a:prstGeom prst="actionButtonBlank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3092" name="AutoShape 2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916238" y="2997200"/>
            <a:ext cx="935037" cy="1008063"/>
          </a:xfrm>
          <a:prstGeom prst="actionButtonBlank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FF0000"/>
                </a:solidFill>
              </a:rPr>
              <a:t>7</a:t>
            </a:r>
          </a:p>
        </p:txBody>
      </p:sp>
      <p:sp>
        <p:nvSpPr>
          <p:cNvPr id="3093" name="AutoShape 2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851275" y="4005263"/>
            <a:ext cx="1008063" cy="1008062"/>
          </a:xfrm>
          <a:prstGeom prst="actionButtonBlank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FF0000"/>
                </a:solidFill>
              </a:rPr>
              <a:t>12</a:t>
            </a:r>
          </a:p>
        </p:txBody>
      </p:sp>
      <p:sp>
        <p:nvSpPr>
          <p:cNvPr id="3094" name="AutoShape 2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3851275" y="2997200"/>
            <a:ext cx="1008063" cy="1008063"/>
          </a:xfrm>
          <a:prstGeom prst="actionButtonBlank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FF0000"/>
                </a:solidFill>
              </a:rPr>
              <a:t>8</a:t>
            </a:r>
          </a:p>
        </p:txBody>
      </p:sp>
      <p:sp>
        <p:nvSpPr>
          <p:cNvPr id="3095" name="AutoShape 23">
            <a:hlinkClick r:id="rId6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3851275" y="5013325"/>
            <a:ext cx="1008063" cy="1079500"/>
          </a:xfrm>
          <a:prstGeom prst="actionButtonBlank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FF0000"/>
                </a:solidFill>
              </a:rPr>
              <a:t>16</a:t>
            </a:r>
          </a:p>
        </p:txBody>
      </p:sp>
      <p:sp>
        <p:nvSpPr>
          <p:cNvPr id="3096" name="AutoShape 24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908175" y="5013325"/>
            <a:ext cx="1008063" cy="1079500"/>
          </a:xfrm>
          <a:prstGeom prst="actionButtonBlank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FF0000"/>
                </a:solidFill>
              </a:rPr>
              <a:t>14</a:t>
            </a:r>
          </a:p>
        </p:txBody>
      </p:sp>
      <p:sp>
        <p:nvSpPr>
          <p:cNvPr id="3097" name="AutoShape 25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908175" y="2997200"/>
            <a:ext cx="1008063" cy="1008063"/>
          </a:xfrm>
          <a:prstGeom prst="actionButtonBlank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FF0000"/>
                </a:solidFill>
              </a:rPr>
              <a:t>6</a:t>
            </a:r>
          </a:p>
        </p:txBody>
      </p:sp>
      <p:sp>
        <p:nvSpPr>
          <p:cNvPr id="3098" name="AutoShape 2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971550" y="5013325"/>
            <a:ext cx="936625" cy="1079500"/>
          </a:xfrm>
          <a:prstGeom prst="actionButtonBlank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FF0000"/>
                </a:solidFill>
              </a:rPr>
              <a:t>13</a:t>
            </a:r>
          </a:p>
        </p:txBody>
      </p:sp>
      <p:sp>
        <p:nvSpPr>
          <p:cNvPr id="3099" name="AutoShape 27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971550" y="4005263"/>
            <a:ext cx="936625" cy="1008062"/>
          </a:xfrm>
          <a:prstGeom prst="actionButtonBlank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3100" name="AutoShape 28">
            <a:hlinkClick r:id="rId7" action="ppaction://hlinksldjump" highlightClick="1"/>
          </p:cNvPr>
          <p:cNvSpPr>
            <a:spLocks noChangeArrowheads="1"/>
          </p:cNvSpPr>
          <p:nvPr/>
        </p:nvSpPr>
        <p:spPr bwMode="auto">
          <a:xfrm>
            <a:off x="2916238" y="5013325"/>
            <a:ext cx="935037" cy="1079500"/>
          </a:xfrm>
          <a:prstGeom prst="actionButtonBlank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FF0000"/>
                </a:solidFill>
              </a:rPr>
              <a:t>15</a:t>
            </a:r>
          </a:p>
        </p:txBody>
      </p:sp>
      <p:sp>
        <p:nvSpPr>
          <p:cNvPr id="3101" name="AutoShape 2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908175" y="4005263"/>
            <a:ext cx="1008063" cy="1008062"/>
          </a:xfrm>
          <a:prstGeom prst="actionButtonBlank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FF0000"/>
                </a:solidFill>
              </a:rPr>
              <a:t>10</a:t>
            </a:r>
          </a:p>
        </p:txBody>
      </p:sp>
      <p:sp>
        <p:nvSpPr>
          <p:cNvPr id="3102" name="AutoShape 3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2916238" y="4005263"/>
            <a:ext cx="935037" cy="1008062"/>
          </a:xfrm>
          <a:prstGeom prst="actionButtonBlank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sz="3200" b="1">
                <a:solidFill>
                  <a:srgbClr val="FF0000"/>
                </a:solidFill>
              </a:rPr>
              <a:t>11</a:t>
            </a:r>
          </a:p>
        </p:txBody>
      </p:sp>
      <p:sp>
        <p:nvSpPr>
          <p:cNvPr id="3107" name="Text Box 35"/>
          <p:cNvSpPr txBox="1">
            <a:spLocks noChangeArrowheads="1"/>
          </p:cNvSpPr>
          <p:nvPr/>
        </p:nvSpPr>
        <p:spPr bwMode="auto">
          <a:xfrm>
            <a:off x="1239838" y="2224088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ru-RU"/>
          </a:p>
        </p:txBody>
      </p:sp>
      <p:sp>
        <p:nvSpPr>
          <p:cNvPr id="3108" name="Text Box 36"/>
          <p:cNvSpPr txBox="1">
            <a:spLocks noChangeArrowheads="1"/>
          </p:cNvSpPr>
          <p:nvPr/>
        </p:nvSpPr>
        <p:spPr bwMode="auto">
          <a:xfrm>
            <a:off x="3203575" y="2133600"/>
            <a:ext cx="4095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3200" b="1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3122" name="WordArt 50"/>
          <p:cNvSpPr>
            <a:spLocks noChangeArrowheads="1" noChangeShapeType="1" noTextEdit="1"/>
          </p:cNvSpPr>
          <p:nvPr/>
        </p:nvSpPr>
        <p:spPr bwMode="auto">
          <a:xfrm>
            <a:off x="1619250" y="333375"/>
            <a:ext cx="5810270" cy="88265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030AE"/>
                </a:solidFill>
                <a:latin typeface="Arial"/>
                <a:cs typeface="Arial"/>
              </a:rPr>
              <a:t>"Снежная королева"</a:t>
            </a:r>
          </a:p>
        </p:txBody>
      </p:sp>
      <p:sp>
        <p:nvSpPr>
          <p:cNvPr id="3123" name="Text Box 51"/>
          <p:cNvSpPr txBox="1">
            <a:spLocks noChangeArrowheads="1"/>
          </p:cNvSpPr>
          <p:nvPr/>
        </p:nvSpPr>
        <p:spPr bwMode="auto">
          <a:xfrm>
            <a:off x="5143504" y="5429264"/>
            <a:ext cx="350988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ru-RU" sz="3600" b="1" i="1" dirty="0" smtClean="0">
                <a:solidFill>
                  <a:srgbClr val="002060"/>
                </a:solidFill>
              </a:rPr>
              <a:t> </a:t>
            </a:r>
            <a:r>
              <a:rPr lang="ru-RU" sz="3600" b="1" i="1" dirty="0" err="1" smtClean="0">
                <a:solidFill>
                  <a:srgbClr val="002060"/>
                </a:solidFill>
              </a:rPr>
              <a:t>Ханс</a:t>
            </a:r>
            <a:r>
              <a:rPr lang="ru-RU" sz="3600" b="1" i="1" dirty="0" smtClean="0">
                <a:solidFill>
                  <a:srgbClr val="002060"/>
                </a:solidFill>
              </a:rPr>
              <a:t> </a:t>
            </a:r>
            <a:r>
              <a:rPr lang="ru-RU" sz="3600" b="1" i="1" dirty="0" err="1">
                <a:solidFill>
                  <a:srgbClr val="002060"/>
                </a:solidFill>
              </a:rPr>
              <a:t>Кристиан</a:t>
            </a:r>
            <a:r>
              <a:rPr lang="ru-RU" sz="3600" b="1" i="1" dirty="0">
                <a:solidFill>
                  <a:srgbClr val="002060"/>
                </a:solidFill>
              </a:rPr>
              <a:t> </a:t>
            </a:r>
            <a:endParaRPr lang="ru-RU" sz="3600" b="1" i="1" dirty="0" smtClean="0">
              <a:solidFill>
                <a:srgbClr val="002060"/>
              </a:solidFill>
            </a:endParaRPr>
          </a:p>
          <a:p>
            <a:r>
              <a:rPr lang="ru-RU" sz="3600" b="1" i="1" dirty="0" smtClean="0">
                <a:solidFill>
                  <a:srgbClr val="002060"/>
                </a:solidFill>
              </a:rPr>
              <a:t>     Андерсен</a:t>
            </a:r>
            <a:endParaRPr lang="ru-RU" sz="3600" b="1" i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196" name="Picture 4" descr="golub6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474"/>
            <a:ext cx="9144000" cy="6884988"/>
          </a:xfrm>
          <a:prstGeom prst="rect">
            <a:avLst/>
          </a:prstGeom>
          <a:noFill/>
        </p:spPr>
      </p:pic>
      <p:sp>
        <p:nvSpPr>
          <p:cNvPr id="8198" name="WordArt 6"/>
          <p:cNvSpPr>
            <a:spLocks noChangeArrowheads="1" noChangeShapeType="1" noTextEdit="1"/>
          </p:cNvSpPr>
          <p:nvPr/>
        </p:nvSpPr>
        <p:spPr bwMode="auto">
          <a:xfrm>
            <a:off x="2428860" y="214290"/>
            <a:ext cx="3929089" cy="785835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030AE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Вопрос № 1</a:t>
            </a:r>
          </a:p>
        </p:txBody>
      </p:sp>
      <p:sp>
        <p:nvSpPr>
          <p:cNvPr id="8200" name="WordArt 8"/>
          <p:cNvSpPr>
            <a:spLocks noChangeArrowheads="1" noChangeShapeType="1" noTextEdit="1"/>
          </p:cNvSpPr>
          <p:nvPr/>
        </p:nvSpPr>
        <p:spPr bwMode="auto">
          <a:xfrm>
            <a:off x="428596" y="2000240"/>
            <a:ext cx="8286808" cy="130493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Какие цветы росли в деревянных ящичках </a:t>
            </a:r>
          </a:p>
        </p:txBody>
      </p:sp>
      <p:sp>
        <p:nvSpPr>
          <p:cNvPr id="8202" name="WordArt 10"/>
          <p:cNvSpPr>
            <a:spLocks noChangeArrowheads="1" noChangeShapeType="1" noTextEdit="1"/>
          </p:cNvSpPr>
          <p:nvPr/>
        </p:nvSpPr>
        <p:spPr bwMode="auto">
          <a:xfrm>
            <a:off x="1187450" y="4076700"/>
            <a:ext cx="6913563" cy="9366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33FF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у родителей Кая и Герды?</a:t>
            </a:r>
          </a:p>
        </p:txBody>
      </p:sp>
      <p:sp>
        <p:nvSpPr>
          <p:cNvPr id="8203" name="AutoShape 11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323850" y="5445125"/>
            <a:ext cx="1008063" cy="1052513"/>
          </a:xfrm>
          <a:prstGeom prst="actionButtonBlank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/>
            <a:r>
              <a:rPr lang="ru-RU" dirty="0">
                <a:solidFill>
                  <a:srgbClr val="FF0000"/>
                </a:solidFill>
              </a:rPr>
              <a:t>Ответ </a:t>
            </a: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26" name="Picture 10" descr="golub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9228" name="WordArt 12"/>
          <p:cNvSpPr>
            <a:spLocks noChangeArrowheads="1" noChangeShapeType="1" noTextEdit="1"/>
          </p:cNvSpPr>
          <p:nvPr/>
        </p:nvSpPr>
        <p:spPr bwMode="auto">
          <a:xfrm>
            <a:off x="539750" y="404813"/>
            <a:ext cx="381000" cy="5238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1.</a:t>
            </a:r>
          </a:p>
        </p:txBody>
      </p:sp>
      <p:sp>
        <p:nvSpPr>
          <p:cNvPr id="9230" name="WordArt 14"/>
          <p:cNvSpPr>
            <a:spLocks noChangeArrowheads="1" noChangeShapeType="1" noTextEdit="1"/>
          </p:cNvSpPr>
          <p:nvPr/>
        </p:nvSpPr>
        <p:spPr bwMode="auto">
          <a:xfrm>
            <a:off x="2857488" y="285728"/>
            <a:ext cx="3600450" cy="12430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i="1" kern="10" dirty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808080">
                      <a:alpha val="80000"/>
                    </a:srgbClr>
                  </a:outerShdw>
                </a:effectLst>
                <a:latin typeface="Arial"/>
                <a:cs typeface="Arial"/>
              </a:rPr>
              <a:t>Розы</a:t>
            </a:r>
            <a:endParaRPr lang="ru-RU" sz="3600" i="1" kern="10" dirty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FF0000"/>
              </a:solidFill>
              <a:effectLst>
                <a:outerShdw dist="35921" dir="2700000" algn="ctr" rotWithShape="0">
                  <a:srgbClr val="808080">
                    <a:alpha val="80000"/>
                  </a:srgbClr>
                </a:outerShdw>
              </a:effectLst>
              <a:latin typeface="Arial"/>
              <a:cs typeface="Arial"/>
            </a:endParaRPr>
          </a:p>
        </p:txBody>
      </p:sp>
      <p:pic>
        <p:nvPicPr>
          <p:cNvPr id="9231" name="Picture 15" descr="164964_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14414" y="1928802"/>
            <a:ext cx="6852961" cy="4688553"/>
          </a:xfrm>
          <a:prstGeom prst="rect">
            <a:avLst/>
          </a:prstGeom>
          <a:noFill/>
        </p:spPr>
      </p:pic>
      <p:sp>
        <p:nvSpPr>
          <p:cNvPr id="9232" name="AutoShape 16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179388" y="5516563"/>
            <a:ext cx="1042987" cy="1042987"/>
          </a:xfrm>
          <a:prstGeom prst="actionButtonHome">
            <a:avLst/>
          </a:prstGeom>
          <a:solidFill>
            <a:srgbClr val="00CCFF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sd\AppData\Local\Temp\Rar$DI46.861\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357158" y="2000240"/>
            <a:ext cx="8468985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Человеческая культура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возникла и развёртывается</a:t>
            </a:r>
          </a:p>
          <a:p>
            <a:pPr algn="ctr"/>
            <a:r>
              <a:rPr lang="ru-RU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в игре, как игра.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                             Й. </a:t>
            </a:r>
            <a:r>
              <a:rPr lang="ru-RU" sz="5400" b="1" cap="none" spc="0" dirty="0" err="1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Хейзинга</a:t>
            </a:r>
            <a:endParaRPr lang="ru-RU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sd\AppData\Local\Temp\Rar$DI46.861\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857488" y="1071546"/>
            <a:ext cx="314201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chemeClr val="accent1">
                    <a:lumMod val="50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Конкурсы</a:t>
            </a:r>
            <a:endParaRPr lang="ru-RU" sz="5400" b="1" cap="none" spc="0" dirty="0">
              <a:ln w="11430"/>
              <a:solidFill>
                <a:schemeClr val="accent1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500298" y="2357430"/>
            <a:ext cx="4548938" cy="267765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/>
              <a:t>Сказочный калейдоскоп</a:t>
            </a:r>
          </a:p>
          <a:p>
            <a:r>
              <a:rPr lang="ru-RU" sz="2800" b="1" dirty="0" smtClean="0"/>
              <a:t>Лингвистический конкурс</a:t>
            </a:r>
          </a:p>
          <a:p>
            <a:r>
              <a:rPr lang="ru-RU" sz="2800" b="1" dirty="0" smtClean="0"/>
              <a:t>«Картинная галерея»</a:t>
            </a:r>
          </a:p>
          <a:p>
            <a:r>
              <a:rPr lang="ru-RU" sz="2800" b="1" dirty="0" smtClean="0"/>
              <a:t>«Потерялась иллюстрация»</a:t>
            </a:r>
          </a:p>
          <a:p>
            <a:r>
              <a:rPr lang="ru-RU" sz="2800" b="1" smtClean="0"/>
              <a:t>КВН</a:t>
            </a:r>
            <a:endParaRPr lang="ru-RU" sz="2800" b="1" dirty="0" smtClean="0"/>
          </a:p>
          <a:p>
            <a:r>
              <a:rPr lang="ru-RU" sz="2800" b="1" dirty="0" smtClean="0"/>
              <a:t>Турнир знатоков…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sd\AppData\Local\Temp\Rar$DI43.511\77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49"/>
            <a:ext cx="9144000" cy="68473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142976" y="2428868"/>
            <a:ext cx="700092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Сказочный</a:t>
            </a:r>
          </a:p>
          <a:p>
            <a:pPr algn="ctr"/>
            <a:r>
              <a:rPr lang="ru-RU" sz="7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калейдоскоп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sd\AppData\Local\Temp\Rar$DI43.511\77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49"/>
            <a:ext cx="9144000" cy="6847301"/>
          </a:xfrm>
          <a:prstGeom prst="rect">
            <a:avLst/>
          </a:prstGeom>
          <a:noFill/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1571612"/>
            <a:ext cx="7500990" cy="5000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902564">
            <a:off x="347686" y="142964"/>
            <a:ext cx="1643074" cy="22005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142852"/>
            <a:ext cx="1532813" cy="25336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357686" y="142852"/>
            <a:ext cx="1655098" cy="172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7" cstate="print"/>
          <a:srcRect l="1763" t="10656" r="2968" b="14637"/>
          <a:stretch>
            <a:fillRect/>
          </a:stretch>
        </p:blipFill>
        <p:spPr bwMode="auto">
          <a:xfrm rot="673134">
            <a:off x="6333180" y="619907"/>
            <a:ext cx="2409697" cy="1246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143108" y="2786058"/>
            <a:ext cx="2381240" cy="1785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" name="Picture 11"/>
          <p:cNvPicPr>
            <a:picLocks noChangeAspect="1" noChangeArrowheads="1"/>
          </p:cNvPicPr>
          <p:nvPr/>
        </p:nvPicPr>
        <p:blipFill>
          <a:blip r:embed="rId9" cstate="print"/>
          <a:srcRect b="9999"/>
          <a:stretch>
            <a:fillRect/>
          </a:stretch>
        </p:blipFill>
        <p:spPr bwMode="auto">
          <a:xfrm>
            <a:off x="5072066" y="1928802"/>
            <a:ext cx="1785940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Picture 6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215206" y="2500306"/>
            <a:ext cx="1547810" cy="1547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643438" y="4214818"/>
            <a:ext cx="1865919" cy="2486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12" cstate="print"/>
          <a:srcRect l="7407" t="8334" r="7407" b="8332"/>
          <a:stretch>
            <a:fillRect/>
          </a:stretch>
        </p:blipFill>
        <p:spPr bwMode="auto">
          <a:xfrm>
            <a:off x="7215206" y="4429132"/>
            <a:ext cx="1643074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350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4000"/>
                            </p:stCondLst>
                            <p:childTnLst>
                              <p:par>
                                <p:cTn id="61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sd\AppData\Local\Temp\Rar$DI43.511\77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5349"/>
            <a:ext cx="9144000" cy="6847301"/>
          </a:xfrm>
          <a:prstGeom prst="rect">
            <a:avLst/>
          </a:prstGeom>
          <a:noFill/>
        </p:spPr>
      </p:pic>
      <p:pic>
        <p:nvPicPr>
          <p:cNvPr id="3" name="Picture 6" descr="горы и вода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14546" y="0"/>
            <a:ext cx="5143500" cy="6858000"/>
          </a:xfrm>
          <a:prstGeom prst="rect">
            <a:avLst/>
          </a:prstGeom>
          <a:noFill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4" cstate="print"/>
          <a:srcRect l="6835" t="40607" r="7728" b="3299"/>
          <a:stretch>
            <a:fillRect/>
          </a:stretch>
        </p:blipFill>
        <p:spPr bwMode="auto">
          <a:xfrm>
            <a:off x="0" y="1357298"/>
            <a:ext cx="3571900" cy="3643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7554" y="2786058"/>
            <a:ext cx="3102432" cy="40719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6" cstate="print"/>
          <a:srcRect t="5187" b="4903"/>
          <a:stretch>
            <a:fillRect/>
          </a:stretch>
        </p:blipFill>
        <p:spPr bwMode="auto">
          <a:xfrm>
            <a:off x="5929322" y="1428736"/>
            <a:ext cx="3214678" cy="37147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sd\AppData\Local\Temp\Rar$DI43.511\77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0699"/>
            <a:ext cx="9144000" cy="684730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14546" y="1428736"/>
            <a:ext cx="539763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Узнали сказку?</a:t>
            </a:r>
            <a:endParaRPr lang="ru-RU" sz="5400" b="1" cap="all" spc="0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pic>
        <p:nvPicPr>
          <p:cNvPr id="11" name="Picture 6" descr="belka1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57290" y="2500306"/>
            <a:ext cx="2951163" cy="2655888"/>
          </a:xfrm>
          <a:prstGeom prst="rect">
            <a:avLst/>
          </a:prstGeom>
          <a:noFill/>
        </p:spPr>
      </p:pic>
      <p:pic>
        <p:nvPicPr>
          <p:cNvPr id="12" name="Picture 4" descr="041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643834" y="571480"/>
            <a:ext cx="912813" cy="1368425"/>
          </a:xfrm>
          <a:prstGeom prst="rect">
            <a:avLst/>
          </a:prstGeom>
          <a:noFill/>
        </p:spPr>
      </p:pic>
      <p:sp>
        <p:nvSpPr>
          <p:cNvPr id="13" name="AutoShape 18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500958" y="2500306"/>
            <a:ext cx="144463" cy="6477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4" name="AutoShape 19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715272" y="2500306"/>
            <a:ext cx="144463" cy="6477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5" name="AutoShape 20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7929586" y="2500306"/>
            <a:ext cx="144462" cy="6477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6" name="AutoShape 21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143900" y="2500306"/>
            <a:ext cx="144462" cy="6477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7" name="AutoShape 22">
            <a:hlinkClick r:id="" action="ppaction://noaction" highlightClick="1"/>
          </p:cNvPr>
          <p:cNvSpPr>
            <a:spLocks noChangeArrowheads="1"/>
          </p:cNvSpPr>
          <p:nvPr/>
        </p:nvSpPr>
        <p:spPr bwMode="auto">
          <a:xfrm>
            <a:off x="8358214" y="2500306"/>
            <a:ext cx="144462" cy="647700"/>
          </a:xfrm>
          <a:prstGeom prst="actionButtonBlank">
            <a:avLst/>
          </a:prstGeom>
          <a:solidFill>
            <a:schemeClr val="accent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pic>
        <p:nvPicPr>
          <p:cNvPr id="133123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2" y="214290"/>
            <a:ext cx="1947863" cy="2857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3124" name="Picture 4"/>
          <p:cNvPicPr>
            <a:picLocks noChangeAspect="1" noChangeArrowheads="1"/>
          </p:cNvPicPr>
          <p:nvPr/>
        </p:nvPicPr>
        <p:blipFill>
          <a:blip r:embed="rId6" cstate="print"/>
          <a:srcRect r="9297" b="5000"/>
          <a:stretch>
            <a:fillRect/>
          </a:stretch>
        </p:blipFill>
        <p:spPr bwMode="auto">
          <a:xfrm>
            <a:off x="4500562" y="3571876"/>
            <a:ext cx="3857652" cy="2714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1" name="Group 16"/>
          <p:cNvGrpSpPr>
            <a:grpSpLocks/>
          </p:cNvGrpSpPr>
          <p:nvPr/>
        </p:nvGrpSpPr>
        <p:grpSpPr bwMode="auto">
          <a:xfrm>
            <a:off x="4643438" y="3286124"/>
            <a:ext cx="1928826" cy="3214710"/>
            <a:chOff x="3198" y="799"/>
            <a:chExt cx="1335" cy="2177"/>
          </a:xfrm>
        </p:grpSpPr>
        <p:sp>
          <p:nvSpPr>
            <p:cNvPr id="22" name="Freeform 11"/>
            <p:cNvSpPr>
              <a:spLocks/>
            </p:cNvSpPr>
            <p:nvPr/>
          </p:nvSpPr>
          <p:spPr bwMode="auto">
            <a:xfrm>
              <a:off x="3651" y="1071"/>
              <a:ext cx="363" cy="1905"/>
            </a:xfrm>
            <a:custGeom>
              <a:avLst/>
              <a:gdLst/>
              <a:ahLst/>
              <a:cxnLst>
                <a:cxn ang="0">
                  <a:pos x="224" y="0"/>
                </a:cxn>
                <a:cxn ang="0">
                  <a:pos x="172" y="327"/>
                </a:cxn>
                <a:cxn ang="0">
                  <a:pos x="146" y="508"/>
                </a:cxn>
                <a:cxn ang="0">
                  <a:pos x="129" y="559"/>
                </a:cxn>
                <a:cxn ang="0">
                  <a:pos x="120" y="585"/>
                </a:cxn>
                <a:cxn ang="0">
                  <a:pos x="95" y="955"/>
                </a:cxn>
                <a:cxn ang="0">
                  <a:pos x="69" y="1488"/>
                </a:cxn>
                <a:cxn ang="0">
                  <a:pos x="0" y="1909"/>
                </a:cxn>
                <a:cxn ang="0">
                  <a:pos x="352" y="1952"/>
                </a:cxn>
                <a:cxn ang="0">
                  <a:pos x="352" y="1892"/>
                </a:cxn>
                <a:cxn ang="0">
                  <a:pos x="335" y="1832"/>
                </a:cxn>
                <a:cxn ang="0">
                  <a:pos x="292" y="1668"/>
                </a:cxn>
                <a:cxn ang="0">
                  <a:pos x="224" y="1428"/>
                </a:cxn>
                <a:cxn ang="0">
                  <a:pos x="224" y="1333"/>
                </a:cxn>
                <a:cxn ang="0">
                  <a:pos x="232" y="602"/>
                </a:cxn>
                <a:cxn ang="0">
                  <a:pos x="224" y="490"/>
                </a:cxn>
                <a:cxn ang="0">
                  <a:pos x="206" y="439"/>
                </a:cxn>
                <a:cxn ang="0">
                  <a:pos x="241" y="267"/>
                </a:cxn>
                <a:cxn ang="0">
                  <a:pos x="224" y="0"/>
                </a:cxn>
              </a:cxnLst>
              <a:rect l="0" t="0" r="r" b="b"/>
              <a:pathLst>
                <a:path w="352" h="2110">
                  <a:moveTo>
                    <a:pt x="224" y="0"/>
                  </a:moveTo>
                  <a:cubicBezTo>
                    <a:pt x="216" y="240"/>
                    <a:pt x="260" y="212"/>
                    <a:pt x="172" y="327"/>
                  </a:cubicBezTo>
                  <a:cubicBezTo>
                    <a:pt x="155" y="390"/>
                    <a:pt x="157" y="440"/>
                    <a:pt x="146" y="508"/>
                  </a:cubicBezTo>
                  <a:cubicBezTo>
                    <a:pt x="143" y="526"/>
                    <a:pt x="135" y="542"/>
                    <a:pt x="129" y="559"/>
                  </a:cubicBezTo>
                  <a:cubicBezTo>
                    <a:pt x="126" y="568"/>
                    <a:pt x="120" y="585"/>
                    <a:pt x="120" y="585"/>
                  </a:cubicBezTo>
                  <a:cubicBezTo>
                    <a:pt x="113" y="709"/>
                    <a:pt x="101" y="831"/>
                    <a:pt x="95" y="955"/>
                  </a:cubicBezTo>
                  <a:cubicBezTo>
                    <a:pt x="87" y="1331"/>
                    <a:pt x="94" y="1274"/>
                    <a:pt x="69" y="1488"/>
                  </a:cubicBezTo>
                  <a:cubicBezTo>
                    <a:pt x="55" y="2110"/>
                    <a:pt x="171" y="1797"/>
                    <a:pt x="0" y="1909"/>
                  </a:cubicBezTo>
                  <a:cubicBezTo>
                    <a:pt x="39" y="2055"/>
                    <a:pt x="170" y="1957"/>
                    <a:pt x="352" y="1952"/>
                  </a:cubicBezTo>
                  <a:cubicBezTo>
                    <a:pt x="333" y="1889"/>
                    <a:pt x="352" y="1968"/>
                    <a:pt x="352" y="1892"/>
                  </a:cubicBezTo>
                  <a:cubicBezTo>
                    <a:pt x="352" y="1876"/>
                    <a:pt x="341" y="1848"/>
                    <a:pt x="335" y="1832"/>
                  </a:cubicBezTo>
                  <a:cubicBezTo>
                    <a:pt x="349" y="1776"/>
                    <a:pt x="343" y="1701"/>
                    <a:pt x="292" y="1668"/>
                  </a:cubicBezTo>
                  <a:cubicBezTo>
                    <a:pt x="265" y="1580"/>
                    <a:pt x="307" y="1484"/>
                    <a:pt x="224" y="1428"/>
                  </a:cubicBezTo>
                  <a:cubicBezTo>
                    <a:pt x="204" y="1371"/>
                    <a:pt x="222" y="1434"/>
                    <a:pt x="224" y="1333"/>
                  </a:cubicBezTo>
                  <a:cubicBezTo>
                    <a:pt x="229" y="1089"/>
                    <a:pt x="229" y="846"/>
                    <a:pt x="232" y="602"/>
                  </a:cubicBezTo>
                  <a:cubicBezTo>
                    <a:pt x="229" y="565"/>
                    <a:pt x="230" y="527"/>
                    <a:pt x="224" y="490"/>
                  </a:cubicBezTo>
                  <a:cubicBezTo>
                    <a:pt x="221" y="472"/>
                    <a:pt x="206" y="439"/>
                    <a:pt x="206" y="439"/>
                  </a:cubicBezTo>
                  <a:cubicBezTo>
                    <a:pt x="213" y="370"/>
                    <a:pt x="220" y="329"/>
                    <a:pt x="241" y="267"/>
                  </a:cubicBezTo>
                  <a:cubicBezTo>
                    <a:pt x="232" y="17"/>
                    <a:pt x="256" y="103"/>
                    <a:pt x="224" y="0"/>
                  </a:cubicBezTo>
                  <a:close/>
                </a:path>
              </a:pathLst>
            </a:custGeom>
            <a:gradFill rotWithShape="1">
              <a:gsLst>
                <a:gs pos="0">
                  <a:srgbClr val="993300"/>
                </a:gs>
                <a:gs pos="100000">
                  <a:srgbClr val="663300"/>
                </a:gs>
              </a:gsLst>
              <a:lin ang="0" scaled="1"/>
            </a:gradFill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23" name="Group 15"/>
            <p:cNvGrpSpPr>
              <a:grpSpLocks/>
            </p:cNvGrpSpPr>
            <p:nvPr/>
          </p:nvGrpSpPr>
          <p:grpSpPr bwMode="auto">
            <a:xfrm>
              <a:off x="3200" y="799"/>
              <a:ext cx="1336" cy="1482"/>
              <a:chOff x="2789" y="800"/>
              <a:chExt cx="1744" cy="1573"/>
            </a:xfrm>
          </p:grpSpPr>
          <p:sp>
            <p:nvSpPr>
              <p:cNvPr id="24" name="Freeform 7"/>
              <p:cNvSpPr>
                <a:spLocks/>
              </p:cNvSpPr>
              <p:nvPr/>
            </p:nvSpPr>
            <p:spPr bwMode="auto">
              <a:xfrm>
                <a:off x="3364" y="800"/>
                <a:ext cx="628" cy="365"/>
              </a:xfrm>
              <a:custGeom>
                <a:avLst/>
                <a:gdLst/>
                <a:ahLst/>
                <a:cxnLst>
                  <a:cxn ang="0">
                    <a:pos x="281" y="0"/>
                  </a:cxn>
                  <a:cxn ang="0">
                    <a:pos x="212" y="163"/>
                  </a:cxn>
                  <a:cxn ang="0">
                    <a:pos x="152" y="232"/>
                  </a:cxn>
                  <a:cxn ang="0">
                    <a:pos x="66" y="240"/>
                  </a:cxn>
                  <a:cxn ang="0">
                    <a:pos x="178" y="326"/>
                  </a:cxn>
                  <a:cxn ang="0">
                    <a:pos x="290" y="326"/>
                  </a:cxn>
                  <a:cxn ang="0">
                    <a:pos x="316" y="300"/>
                  </a:cxn>
                  <a:cxn ang="0">
                    <a:pos x="341" y="309"/>
                  </a:cxn>
                  <a:cxn ang="0">
                    <a:pos x="462" y="300"/>
                  </a:cxn>
                  <a:cxn ang="0">
                    <a:pos x="522" y="352"/>
                  </a:cxn>
                  <a:cxn ang="0">
                    <a:pos x="608" y="343"/>
                  </a:cxn>
                  <a:cxn ang="0">
                    <a:pos x="573" y="214"/>
                  </a:cxn>
                  <a:cxn ang="0">
                    <a:pos x="453" y="163"/>
                  </a:cxn>
                  <a:cxn ang="0">
                    <a:pos x="350" y="120"/>
                  </a:cxn>
                  <a:cxn ang="0">
                    <a:pos x="281" y="0"/>
                  </a:cxn>
                </a:cxnLst>
                <a:rect l="0" t="0" r="r" b="b"/>
                <a:pathLst>
                  <a:path w="628" h="365">
                    <a:moveTo>
                      <a:pt x="281" y="0"/>
                    </a:moveTo>
                    <a:cubicBezTo>
                      <a:pt x="271" y="77"/>
                      <a:pt x="258" y="107"/>
                      <a:pt x="212" y="163"/>
                    </a:cubicBezTo>
                    <a:cubicBezTo>
                      <a:pt x="198" y="179"/>
                      <a:pt x="174" y="226"/>
                      <a:pt x="152" y="232"/>
                    </a:cubicBezTo>
                    <a:cubicBezTo>
                      <a:pt x="124" y="239"/>
                      <a:pt x="95" y="237"/>
                      <a:pt x="66" y="240"/>
                    </a:cubicBezTo>
                    <a:cubicBezTo>
                      <a:pt x="0" y="341"/>
                      <a:pt x="65" y="319"/>
                      <a:pt x="178" y="326"/>
                    </a:cubicBezTo>
                    <a:cubicBezTo>
                      <a:pt x="218" y="352"/>
                      <a:pt x="239" y="334"/>
                      <a:pt x="290" y="326"/>
                    </a:cubicBezTo>
                    <a:cubicBezTo>
                      <a:pt x="299" y="317"/>
                      <a:pt x="304" y="304"/>
                      <a:pt x="316" y="300"/>
                    </a:cubicBezTo>
                    <a:cubicBezTo>
                      <a:pt x="324" y="297"/>
                      <a:pt x="332" y="309"/>
                      <a:pt x="341" y="309"/>
                    </a:cubicBezTo>
                    <a:cubicBezTo>
                      <a:pt x="381" y="309"/>
                      <a:pt x="422" y="303"/>
                      <a:pt x="462" y="300"/>
                    </a:cubicBezTo>
                    <a:cubicBezTo>
                      <a:pt x="506" y="316"/>
                      <a:pt x="480" y="324"/>
                      <a:pt x="522" y="352"/>
                    </a:cubicBezTo>
                    <a:cubicBezTo>
                      <a:pt x="551" y="349"/>
                      <a:pt x="590" y="365"/>
                      <a:pt x="608" y="343"/>
                    </a:cubicBezTo>
                    <a:cubicBezTo>
                      <a:pt x="628" y="319"/>
                      <a:pt x="600" y="236"/>
                      <a:pt x="573" y="214"/>
                    </a:cubicBezTo>
                    <a:cubicBezTo>
                      <a:pt x="532" y="181"/>
                      <a:pt x="504" y="176"/>
                      <a:pt x="453" y="163"/>
                    </a:cubicBezTo>
                    <a:cubicBezTo>
                      <a:pt x="417" y="154"/>
                      <a:pt x="386" y="131"/>
                      <a:pt x="350" y="120"/>
                    </a:cubicBezTo>
                    <a:cubicBezTo>
                      <a:pt x="320" y="74"/>
                      <a:pt x="341" y="19"/>
                      <a:pt x="281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600"/>
                  </a:gs>
                  <a:gs pos="50000">
                    <a:srgbClr val="009900"/>
                  </a:gs>
                  <a:gs pos="100000">
                    <a:srgbClr val="006600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5" name="Freeform 12"/>
              <p:cNvSpPr>
                <a:spLocks/>
              </p:cNvSpPr>
              <p:nvPr/>
            </p:nvSpPr>
            <p:spPr bwMode="auto">
              <a:xfrm rot="10800000">
                <a:off x="2789" y="1842"/>
                <a:ext cx="1744" cy="531"/>
              </a:xfrm>
              <a:custGeom>
                <a:avLst/>
                <a:gdLst/>
                <a:ahLst/>
                <a:cxnLst>
                  <a:cxn ang="0">
                    <a:pos x="387" y="93"/>
                  </a:cxn>
                  <a:cxn ang="0">
                    <a:pos x="370" y="144"/>
                  </a:cxn>
                  <a:cxn ang="0">
                    <a:pos x="163" y="205"/>
                  </a:cxn>
                  <a:cxn ang="0">
                    <a:pos x="0" y="290"/>
                  </a:cxn>
                  <a:cxn ang="0">
                    <a:pos x="378" y="385"/>
                  </a:cxn>
                  <a:cxn ang="0">
                    <a:pos x="447" y="437"/>
                  </a:cxn>
                  <a:cxn ang="0">
                    <a:pos x="585" y="411"/>
                  </a:cxn>
                  <a:cxn ang="0">
                    <a:pos x="628" y="419"/>
                  </a:cxn>
                  <a:cxn ang="0">
                    <a:pos x="662" y="437"/>
                  </a:cxn>
                  <a:cxn ang="0">
                    <a:pos x="765" y="428"/>
                  </a:cxn>
                  <a:cxn ang="0">
                    <a:pos x="817" y="394"/>
                  </a:cxn>
                  <a:cxn ang="0">
                    <a:pos x="903" y="445"/>
                  </a:cxn>
                  <a:cxn ang="0">
                    <a:pos x="1083" y="462"/>
                  </a:cxn>
                  <a:cxn ang="0">
                    <a:pos x="1264" y="531"/>
                  </a:cxn>
                  <a:cxn ang="0">
                    <a:pos x="1376" y="488"/>
                  </a:cxn>
                  <a:cxn ang="0">
                    <a:pos x="1393" y="445"/>
                  </a:cxn>
                  <a:cxn ang="0">
                    <a:pos x="1427" y="462"/>
                  </a:cxn>
                  <a:cxn ang="0">
                    <a:pos x="1453" y="471"/>
                  </a:cxn>
                  <a:cxn ang="0">
                    <a:pos x="1548" y="462"/>
                  </a:cxn>
                  <a:cxn ang="0">
                    <a:pos x="1616" y="445"/>
                  </a:cxn>
                  <a:cxn ang="0">
                    <a:pos x="1702" y="437"/>
                  </a:cxn>
                  <a:cxn ang="0">
                    <a:pos x="1762" y="394"/>
                  </a:cxn>
                  <a:cxn ang="0">
                    <a:pos x="1909" y="308"/>
                  </a:cxn>
                  <a:cxn ang="0">
                    <a:pos x="1883" y="248"/>
                  </a:cxn>
                  <a:cxn ang="0">
                    <a:pos x="1788" y="282"/>
                  </a:cxn>
                  <a:cxn ang="0">
                    <a:pos x="1719" y="230"/>
                  </a:cxn>
                  <a:cxn ang="0">
                    <a:pos x="1616" y="299"/>
                  </a:cxn>
                  <a:cxn ang="0">
                    <a:pos x="1513" y="230"/>
                  </a:cxn>
                  <a:cxn ang="0">
                    <a:pos x="1487" y="213"/>
                  </a:cxn>
                  <a:cxn ang="0">
                    <a:pos x="1401" y="256"/>
                  </a:cxn>
                  <a:cxn ang="0">
                    <a:pos x="1315" y="205"/>
                  </a:cxn>
                  <a:cxn ang="0">
                    <a:pos x="1212" y="205"/>
                  </a:cxn>
                  <a:cxn ang="0">
                    <a:pos x="954" y="153"/>
                  </a:cxn>
                  <a:cxn ang="0">
                    <a:pos x="920" y="101"/>
                  </a:cxn>
                  <a:cxn ang="0">
                    <a:pos x="911" y="76"/>
                  </a:cxn>
                  <a:cxn ang="0">
                    <a:pos x="757" y="33"/>
                  </a:cxn>
                  <a:cxn ang="0">
                    <a:pos x="610" y="41"/>
                  </a:cxn>
                  <a:cxn ang="0">
                    <a:pos x="413" y="119"/>
                  </a:cxn>
                  <a:cxn ang="0">
                    <a:pos x="387" y="93"/>
                  </a:cxn>
                </a:cxnLst>
                <a:rect l="0" t="0" r="r" b="b"/>
                <a:pathLst>
                  <a:path w="1925" h="531">
                    <a:moveTo>
                      <a:pt x="387" y="93"/>
                    </a:moveTo>
                    <a:cubicBezTo>
                      <a:pt x="381" y="110"/>
                      <a:pt x="376" y="127"/>
                      <a:pt x="370" y="144"/>
                    </a:cubicBezTo>
                    <a:cubicBezTo>
                      <a:pt x="349" y="207"/>
                      <a:pt x="199" y="202"/>
                      <a:pt x="163" y="205"/>
                    </a:cubicBezTo>
                    <a:cubicBezTo>
                      <a:pt x="131" y="305"/>
                      <a:pt x="145" y="272"/>
                      <a:pt x="0" y="290"/>
                    </a:cubicBezTo>
                    <a:cubicBezTo>
                      <a:pt x="43" y="415"/>
                      <a:pt x="319" y="383"/>
                      <a:pt x="378" y="385"/>
                    </a:cubicBezTo>
                    <a:cubicBezTo>
                      <a:pt x="407" y="404"/>
                      <a:pt x="414" y="426"/>
                      <a:pt x="447" y="437"/>
                    </a:cubicBezTo>
                    <a:cubicBezTo>
                      <a:pt x="507" y="431"/>
                      <a:pt x="534" y="427"/>
                      <a:pt x="585" y="411"/>
                    </a:cubicBezTo>
                    <a:cubicBezTo>
                      <a:pt x="599" y="414"/>
                      <a:pt x="614" y="414"/>
                      <a:pt x="628" y="419"/>
                    </a:cubicBezTo>
                    <a:cubicBezTo>
                      <a:pt x="640" y="423"/>
                      <a:pt x="649" y="436"/>
                      <a:pt x="662" y="437"/>
                    </a:cubicBezTo>
                    <a:cubicBezTo>
                      <a:pt x="696" y="439"/>
                      <a:pt x="731" y="431"/>
                      <a:pt x="765" y="428"/>
                    </a:cubicBezTo>
                    <a:cubicBezTo>
                      <a:pt x="782" y="417"/>
                      <a:pt x="800" y="383"/>
                      <a:pt x="817" y="394"/>
                    </a:cubicBezTo>
                    <a:cubicBezTo>
                      <a:pt x="846" y="413"/>
                      <a:pt x="869" y="435"/>
                      <a:pt x="903" y="445"/>
                    </a:cubicBezTo>
                    <a:cubicBezTo>
                      <a:pt x="966" y="486"/>
                      <a:pt x="998" y="468"/>
                      <a:pt x="1083" y="462"/>
                    </a:cubicBezTo>
                    <a:cubicBezTo>
                      <a:pt x="1149" y="442"/>
                      <a:pt x="1204" y="512"/>
                      <a:pt x="1264" y="531"/>
                    </a:cubicBezTo>
                    <a:cubicBezTo>
                      <a:pt x="1356" y="520"/>
                      <a:pt x="1316" y="527"/>
                      <a:pt x="1376" y="488"/>
                    </a:cubicBezTo>
                    <a:cubicBezTo>
                      <a:pt x="1382" y="474"/>
                      <a:pt x="1379" y="452"/>
                      <a:pt x="1393" y="445"/>
                    </a:cubicBezTo>
                    <a:cubicBezTo>
                      <a:pt x="1404" y="439"/>
                      <a:pt x="1415" y="457"/>
                      <a:pt x="1427" y="462"/>
                    </a:cubicBezTo>
                    <a:cubicBezTo>
                      <a:pt x="1435" y="466"/>
                      <a:pt x="1444" y="468"/>
                      <a:pt x="1453" y="471"/>
                    </a:cubicBezTo>
                    <a:cubicBezTo>
                      <a:pt x="1485" y="468"/>
                      <a:pt x="1517" y="471"/>
                      <a:pt x="1548" y="462"/>
                    </a:cubicBezTo>
                    <a:cubicBezTo>
                      <a:pt x="1637" y="437"/>
                      <a:pt x="1495" y="422"/>
                      <a:pt x="1616" y="445"/>
                    </a:cubicBezTo>
                    <a:cubicBezTo>
                      <a:pt x="1645" y="442"/>
                      <a:pt x="1674" y="444"/>
                      <a:pt x="1702" y="437"/>
                    </a:cubicBezTo>
                    <a:cubicBezTo>
                      <a:pt x="1714" y="434"/>
                      <a:pt x="1738" y="402"/>
                      <a:pt x="1762" y="394"/>
                    </a:cubicBezTo>
                    <a:cubicBezTo>
                      <a:pt x="1835" y="416"/>
                      <a:pt x="1870" y="359"/>
                      <a:pt x="1909" y="308"/>
                    </a:cubicBezTo>
                    <a:cubicBezTo>
                      <a:pt x="1921" y="269"/>
                      <a:pt x="1925" y="261"/>
                      <a:pt x="1883" y="248"/>
                    </a:cubicBezTo>
                    <a:cubicBezTo>
                      <a:pt x="1844" y="255"/>
                      <a:pt x="1824" y="270"/>
                      <a:pt x="1788" y="282"/>
                    </a:cubicBezTo>
                    <a:cubicBezTo>
                      <a:pt x="1756" y="271"/>
                      <a:pt x="1747" y="250"/>
                      <a:pt x="1719" y="230"/>
                    </a:cubicBezTo>
                    <a:cubicBezTo>
                      <a:pt x="1660" y="245"/>
                      <a:pt x="1661" y="269"/>
                      <a:pt x="1616" y="299"/>
                    </a:cubicBezTo>
                    <a:cubicBezTo>
                      <a:pt x="1542" y="254"/>
                      <a:pt x="1602" y="292"/>
                      <a:pt x="1513" y="230"/>
                    </a:cubicBezTo>
                    <a:cubicBezTo>
                      <a:pt x="1505" y="224"/>
                      <a:pt x="1487" y="213"/>
                      <a:pt x="1487" y="213"/>
                    </a:cubicBezTo>
                    <a:cubicBezTo>
                      <a:pt x="1452" y="222"/>
                      <a:pt x="1427" y="231"/>
                      <a:pt x="1401" y="256"/>
                    </a:cubicBezTo>
                    <a:cubicBezTo>
                      <a:pt x="1353" y="245"/>
                      <a:pt x="1360" y="227"/>
                      <a:pt x="1315" y="205"/>
                    </a:cubicBezTo>
                    <a:cubicBezTo>
                      <a:pt x="1284" y="172"/>
                      <a:pt x="1250" y="192"/>
                      <a:pt x="1212" y="205"/>
                    </a:cubicBezTo>
                    <a:cubicBezTo>
                      <a:pt x="1123" y="200"/>
                      <a:pt x="1031" y="203"/>
                      <a:pt x="954" y="153"/>
                    </a:cubicBezTo>
                    <a:cubicBezTo>
                      <a:pt x="943" y="136"/>
                      <a:pt x="927" y="120"/>
                      <a:pt x="920" y="101"/>
                    </a:cubicBezTo>
                    <a:cubicBezTo>
                      <a:pt x="917" y="93"/>
                      <a:pt x="917" y="82"/>
                      <a:pt x="911" y="76"/>
                    </a:cubicBezTo>
                    <a:cubicBezTo>
                      <a:pt x="876" y="41"/>
                      <a:pt x="801" y="43"/>
                      <a:pt x="757" y="33"/>
                    </a:cubicBezTo>
                    <a:cubicBezTo>
                      <a:pt x="709" y="0"/>
                      <a:pt x="657" y="10"/>
                      <a:pt x="610" y="41"/>
                    </a:cubicBezTo>
                    <a:cubicBezTo>
                      <a:pt x="579" y="143"/>
                      <a:pt x="542" y="111"/>
                      <a:pt x="413" y="119"/>
                    </a:cubicBezTo>
                    <a:cubicBezTo>
                      <a:pt x="382" y="108"/>
                      <a:pt x="387" y="119"/>
                      <a:pt x="387" y="93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8000"/>
                  </a:gs>
                  <a:gs pos="100000">
                    <a:srgbClr val="006600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6" name="Freeform 13"/>
              <p:cNvSpPr>
                <a:spLocks/>
              </p:cNvSpPr>
              <p:nvPr/>
            </p:nvSpPr>
            <p:spPr bwMode="auto">
              <a:xfrm>
                <a:off x="2971" y="1434"/>
                <a:ext cx="1357" cy="447"/>
              </a:xfrm>
              <a:custGeom>
                <a:avLst/>
                <a:gdLst/>
                <a:ahLst/>
                <a:cxnLst>
                  <a:cxn ang="0">
                    <a:pos x="551" y="59"/>
                  </a:cxn>
                  <a:cxn ang="0">
                    <a:pos x="388" y="33"/>
                  </a:cxn>
                  <a:cxn ang="0">
                    <a:pos x="268" y="68"/>
                  </a:cxn>
                  <a:cxn ang="0">
                    <a:pos x="147" y="59"/>
                  </a:cxn>
                  <a:cxn ang="0">
                    <a:pos x="70" y="25"/>
                  </a:cxn>
                  <a:cxn ang="0">
                    <a:pos x="70" y="223"/>
                  </a:cxn>
                  <a:cxn ang="0">
                    <a:pos x="388" y="248"/>
                  </a:cxn>
                  <a:cxn ang="0">
                    <a:pos x="440" y="300"/>
                  </a:cxn>
                  <a:cxn ang="0">
                    <a:pos x="517" y="291"/>
                  </a:cxn>
                  <a:cxn ang="0">
                    <a:pos x="586" y="283"/>
                  </a:cxn>
                  <a:cxn ang="0">
                    <a:pos x="603" y="309"/>
                  </a:cxn>
                  <a:cxn ang="0">
                    <a:pos x="629" y="326"/>
                  </a:cxn>
                  <a:cxn ang="0">
                    <a:pos x="637" y="352"/>
                  </a:cxn>
                  <a:cxn ang="0">
                    <a:pos x="680" y="377"/>
                  </a:cxn>
                  <a:cxn ang="0">
                    <a:pos x="698" y="403"/>
                  </a:cxn>
                  <a:cxn ang="0">
                    <a:pos x="741" y="446"/>
                  </a:cxn>
                  <a:cxn ang="0">
                    <a:pos x="835" y="395"/>
                  </a:cxn>
                  <a:cxn ang="0">
                    <a:pos x="930" y="446"/>
                  </a:cxn>
                  <a:cxn ang="0">
                    <a:pos x="981" y="352"/>
                  </a:cxn>
                  <a:cxn ang="0">
                    <a:pos x="1059" y="412"/>
                  </a:cxn>
                  <a:cxn ang="0">
                    <a:pos x="1351" y="446"/>
                  </a:cxn>
                  <a:cxn ang="0">
                    <a:pos x="1454" y="438"/>
                  </a:cxn>
                  <a:cxn ang="0">
                    <a:pos x="1506" y="403"/>
                  </a:cxn>
                  <a:cxn ang="0">
                    <a:pos x="1523" y="377"/>
                  </a:cxn>
                  <a:cxn ang="0">
                    <a:pos x="1574" y="386"/>
                  </a:cxn>
                  <a:cxn ang="0">
                    <a:pos x="1660" y="377"/>
                  </a:cxn>
                  <a:cxn ang="0">
                    <a:pos x="1652" y="231"/>
                  </a:cxn>
                  <a:cxn ang="0">
                    <a:pos x="1626" y="223"/>
                  </a:cxn>
                  <a:cxn ang="0">
                    <a:pos x="1557" y="119"/>
                  </a:cxn>
                  <a:cxn ang="0">
                    <a:pos x="1540" y="94"/>
                  </a:cxn>
                  <a:cxn ang="0">
                    <a:pos x="1488" y="76"/>
                  </a:cxn>
                  <a:cxn ang="0">
                    <a:pos x="1403" y="154"/>
                  </a:cxn>
                  <a:cxn ang="0">
                    <a:pos x="1317" y="111"/>
                  </a:cxn>
                  <a:cxn ang="0">
                    <a:pos x="1256" y="59"/>
                  </a:cxn>
                  <a:cxn ang="0">
                    <a:pos x="1179" y="137"/>
                  </a:cxn>
                  <a:cxn ang="0">
                    <a:pos x="1110" y="94"/>
                  </a:cxn>
                  <a:cxn ang="0">
                    <a:pos x="1024" y="76"/>
                  </a:cxn>
                  <a:cxn ang="0">
                    <a:pos x="981" y="137"/>
                  </a:cxn>
                  <a:cxn ang="0">
                    <a:pos x="689" y="102"/>
                  </a:cxn>
                  <a:cxn ang="0">
                    <a:pos x="672" y="76"/>
                  </a:cxn>
                  <a:cxn ang="0">
                    <a:pos x="646" y="51"/>
                  </a:cxn>
                  <a:cxn ang="0">
                    <a:pos x="612" y="8"/>
                  </a:cxn>
                  <a:cxn ang="0">
                    <a:pos x="534" y="16"/>
                  </a:cxn>
                  <a:cxn ang="0">
                    <a:pos x="551" y="59"/>
                  </a:cxn>
                </a:cxnLst>
                <a:rect l="0" t="0" r="r" b="b"/>
                <a:pathLst>
                  <a:path w="1674" h="447">
                    <a:moveTo>
                      <a:pt x="551" y="59"/>
                    </a:moveTo>
                    <a:cubicBezTo>
                      <a:pt x="484" y="53"/>
                      <a:pt x="449" y="46"/>
                      <a:pt x="388" y="33"/>
                    </a:cubicBezTo>
                    <a:cubicBezTo>
                      <a:pt x="284" y="45"/>
                      <a:pt x="336" y="44"/>
                      <a:pt x="268" y="68"/>
                    </a:cubicBezTo>
                    <a:cubicBezTo>
                      <a:pt x="228" y="65"/>
                      <a:pt x="187" y="64"/>
                      <a:pt x="147" y="59"/>
                    </a:cubicBezTo>
                    <a:cubicBezTo>
                      <a:pt x="119" y="56"/>
                      <a:pt x="97" y="33"/>
                      <a:pt x="70" y="25"/>
                    </a:cubicBezTo>
                    <a:cubicBezTo>
                      <a:pt x="0" y="46"/>
                      <a:pt x="18" y="181"/>
                      <a:pt x="70" y="223"/>
                    </a:cubicBezTo>
                    <a:cubicBezTo>
                      <a:pt x="156" y="293"/>
                      <a:pt x="291" y="245"/>
                      <a:pt x="388" y="248"/>
                    </a:cubicBezTo>
                    <a:cubicBezTo>
                      <a:pt x="415" y="277"/>
                      <a:pt x="400" y="286"/>
                      <a:pt x="440" y="300"/>
                    </a:cubicBezTo>
                    <a:cubicBezTo>
                      <a:pt x="466" y="297"/>
                      <a:pt x="492" y="297"/>
                      <a:pt x="517" y="291"/>
                    </a:cubicBezTo>
                    <a:cubicBezTo>
                      <a:pt x="589" y="273"/>
                      <a:pt x="486" y="262"/>
                      <a:pt x="586" y="283"/>
                    </a:cubicBezTo>
                    <a:cubicBezTo>
                      <a:pt x="592" y="292"/>
                      <a:pt x="596" y="302"/>
                      <a:pt x="603" y="309"/>
                    </a:cubicBezTo>
                    <a:cubicBezTo>
                      <a:pt x="610" y="316"/>
                      <a:pt x="623" y="318"/>
                      <a:pt x="629" y="326"/>
                    </a:cubicBezTo>
                    <a:cubicBezTo>
                      <a:pt x="635" y="333"/>
                      <a:pt x="632" y="344"/>
                      <a:pt x="637" y="352"/>
                    </a:cubicBezTo>
                    <a:cubicBezTo>
                      <a:pt x="648" y="371"/>
                      <a:pt x="661" y="371"/>
                      <a:pt x="680" y="377"/>
                    </a:cubicBezTo>
                    <a:cubicBezTo>
                      <a:pt x="686" y="386"/>
                      <a:pt x="691" y="395"/>
                      <a:pt x="698" y="403"/>
                    </a:cubicBezTo>
                    <a:cubicBezTo>
                      <a:pt x="711" y="418"/>
                      <a:pt x="741" y="446"/>
                      <a:pt x="741" y="446"/>
                    </a:cubicBezTo>
                    <a:cubicBezTo>
                      <a:pt x="773" y="430"/>
                      <a:pt x="803" y="411"/>
                      <a:pt x="835" y="395"/>
                    </a:cubicBezTo>
                    <a:cubicBezTo>
                      <a:pt x="868" y="412"/>
                      <a:pt x="895" y="435"/>
                      <a:pt x="930" y="446"/>
                    </a:cubicBezTo>
                    <a:cubicBezTo>
                      <a:pt x="987" y="433"/>
                      <a:pt x="972" y="408"/>
                      <a:pt x="981" y="352"/>
                    </a:cubicBezTo>
                    <a:cubicBezTo>
                      <a:pt x="1043" y="393"/>
                      <a:pt x="1018" y="371"/>
                      <a:pt x="1059" y="412"/>
                    </a:cubicBezTo>
                    <a:cubicBezTo>
                      <a:pt x="1141" y="356"/>
                      <a:pt x="1267" y="404"/>
                      <a:pt x="1351" y="446"/>
                    </a:cubicBezTo>
                    <a:cubicBezTo>
                      <a:pt x="1385" y="443"/>
                      <a:pt x="1421" y="447"/>
                      <a:pt x="1454" y="438"/>
                    </a:cubicBezTo>
                    <a:cubicBezTo>
                      <a:pt x="1474" y="432"/>
                      <a:pt x="1506" y="403"/>
                      <a:pt x="1506" y="403"/>
                    </a:cubicBezTo>
                    <a:cubicBezTo>
                      <a:pt x="1512" y="394"/>
                      <a:pt x="1513" y="380"/>
                      <a:pt x="1523" y="377"/>
                    </a:cubicBezTo>
                    <a:cubicBezTo>
                      <a:pt x="1540" y="373"/>
                      <a:pt x="1557" y="386"/>
                      <a:pt x="1574" y="386"/>
                    </a:cubicBezTo>
                    <a:cubicBezTo>
                      <a:pt x="1603" y="386"/>
                      <a:pt x="1631" y="380"/>
                      <a:pt x="1660" y="377"/>
                    </a:cubicBezTo>
                    <a:cubicBezTo>
                      <a:pt x="1672" y="344"/>
                      <a:pt x="1674" y="259"/>
                      <a:pt x="1652" y="231"/>
                    </a:cubicBezTo>
                    <a:cubicBezTo>
                      <a:pt x="1646" y="224"/>
                      <a:pt x="1635" y="226"/>
                      <a:pt x="1626" y="223"/>
                    </a:cubicBezTo>
                    <a:cubicBezTo>
                      <a:pt x="1613" y="173"/>
                      <a:pt x="1588" y="158"/>
                      <a:pt x="1557" y="119"/>
                    </a:cubicBezTo>
                    <a:cubicBezTo>
                      <a:pt x="1551" y="111"/>
                      <a:pt x="1549" y="99"/>
                      <a:pt x="1540" y="94"/>
                    </a:cubicBezTo>
                    <a:cubicBezTo>
                      <a:pt x="1524" y="84"/>
                      <a:pt x="1488" y="76"/>
                      <a:pt x="1488" y="76"/>
                    </a:cubicBezTo>
                    <a:cubicBezTo>
                      <a:pt x="1427" y="98"/>
                      <a:pt x="1443" y="112"/>
                      <a:pt x="1403" y="154"/>
                    </a:cubicBezTo>
                    <a:cubicBezTo>
                      <a:pt x="1356" y="142"/>
                      <a:pt x="1359" y="124"/>
                      <a:pt x="1317" y="111"/>
                    </a:cubicBezTo>
                    <a:cubicBezTo>
                      <a:pt x="1297" y="92"/>
                      <a:pt x="1276" y="78"/>
                      <a:pt x="1256" y="59"/>
                    </a:cubicBezTo>
                    <a:cubicBezTo>
                      <a:pt x="1209" y="71"/>
                      <a:pt x="1200" y="94"/>
                      <a:pt x="1179" y="137"/>
                    </a:cubicBezTo>
                    <a:cubicBezTo>
                      <a:pt x="1158" y="114"/>
                      <a:pt x="1140" y="103"/>
                      <a:pt x="1110" y="94"/>
                    </a:cubicBezTo>
                    <a:cubicBezTo>
                      <a:pt x="1080" y="63"/>
                      <a:pt x="1067" y="68"/>
                      <a:pt x="1024" y="76"/>
                    </a:cubicBezTo>
                    <a:cubicBezTo>
                      <a:pt x="1005" y="96"/>
                      <a:pt x="1000" y="117"/>
                      <a:pt x="981" y="137"/>
                    </a:cubicBezTo>
                    <a:cubicBezTo>
                      <a:pt x="671" y="125"/>
                      <a:pt x="822" y="148"/>
                      <a:pt x="689" y="102"/>
                    </a:cubicBezTo>
                    <a:cubicBezTo>
                      <a:pt x="683" y="93"/>
                      <a:pt x="679" y="84"/>
                      <a:pt x="672" y="76"/>
                    </a:cubicBezTo>
                    <a:cubicBezTo>
                      <a:pt x="664" y="67"/>
                      <a:pt x="653" y="61"/>
                      <a:pt x="646" y="51"/>
                    </a:cubicBezTo>
                    <a:cubicBezTo>
                      <a:pt x="611" y="0"/>
                      <a:pt x="669" y="47"/>
                      <a:pt x="612" y="8"/>
                    </a:cubicBezTo>
                    <a:cubicBezTo>
                      <a:pt x="586" y="11"/>
                      <a:pt x="558" y="6"/>
                      <a:pt x="534" y="16"/>
                    </a:cubicBezTo>
                    <a:cubicBezTo>
                      <a:pt x="518" y="22"/>
                      <a:pt x="526" y="87"/>
                      <a:pt x="551" y="59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9900"/>
                  </a:gs>
                  <a:gs pos="100000">
                    <a:srgbClr val="006600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27" name="Freeform 14"/>
              <p:cNvSpPr>
                <a:spLocks/>
              </p:cNvSpPr>
              <p:nvPr/>
            </p:nvSpPr>
            <p:spPr bwMode="auto">
              <a:xfrm>
                <a:off x="3198" y="1162"/>
                <a:ext cx="1028" cy="267"/>
              </a:xfrm>
              <a:custGeom>
                <a:avLst/>
                <a:gdLst/>
                <a:ahLst/>
                <a:cxnLst>
                  <a:cxn ang="0">
                    <a:pos x="495" y="0"/>
                  </a:cxn>
                  <a:cxn ang="0">
                    <a:pos x="272" y="43"/>
                  </a:cxn>
                  <a:cxn ang="0">
                    <a:pos x="229" y="78"/>
                  </a:cxn>
                  <a:cxn ang="0">
                    <a:pos x="220" y="103"/>
                  </a:cxn>
                  <a:cxn ang="0">
                    <a:pos x="194" y="112"/>
                  </a:cxn>
                  <a:cxn ang="0">
                    <a:pos x="40" y="121"/>
                  </a:cxn>
                  <a:cxn ang="0">
                    <a:pos x="229" y="189"/>
                  </a:cxn>
                  <a:cxn ang="0">
                    <a:pos x="340" y="267"/>
                  </a:cxn>
                  <a:cxn ang="0">
                    <a:pos x="753" y="224"/>
                  </a:cxn>
                  <a:cxn ang="0">
                    <a:pos x="916" y="258"/>
                  </a:cxn>
                  <a:cxn ang="0">
                    <a:pos x="1002" y="224"/>
                  </a:cxn>
                  <a:cxn ang="0">
                    <a:pos x="1028" y="146"/>
                  </a:cxn>
                  <a:cxn ang="0">
                    <a:pos x="1011" y="86"/>
                  </a:cxn>
                  <a:cxn ang="0">
                    <a:pos x="891" y="138"/>
                  </a:cxn>
                  <a:cxn ang="0">
                    <a:pos x="770" y="103"/>
                  </a:cxn>
                  <a:cxn ang="0">
                    <a:pos x="667" y="60"/>
                  </a:cxn>
                  <a:cxn ang="0">
                    <a:pos x="641" y="43"/>
                  </a:cxn>
                  <a:cxn ang="0">
                    <a:pos x="530" y="35"/>
                  </a:cxn>
                  <a:cxn ang="0">
                    <a:pos x="495" y="0"/>
                  </a:cxn>
                </a:cxnLst>
                <a:rect l="0" t="0" r="r" b="b"/>
                <a:pathLst>
                  <a:path w="1028" h="267">
                    <a:moveTo>
                      <a:pt x="495" y="0"/>
                    </a:moveTo>
                    <a:cubicBezTo>
                      <a:pt x="430" y="65"/>
                      <a:pt x="387" y="38"/>
                      <a:pt x="272" y="43"/>
                    </a:cubicBezTo>
                    <a:cubicBezTo>
                      <a:pt x="257" y="53"/>
                      <a:pt x="239" y="62"/>
                      <a:pt x="229" y="78"/>
                    </a:cubicBezTo>
                    <a:cubicBezTo>
                      <a:pt x="224" y="86"/>
                      <a:pt x="226" y="97"/>
                      <a:pt x="220" y="103"/>
                    </a:cubicBezTo>
                    <a:cubicBezTo>
                      <a:pt x="213" y="109"/>
                      <a:pt x="203" y="111"/>
                      <a:pt x="194" y="112"/>
                    </a:cubicBezTo>
                    <a:cubicBezTo>
                      <a:pt x="143" y="117"/>
                      <a:pt x="91" y="118"/>
                      <a:pt x="40" y="121"/>
                    </a:cubicBezTo>
                    <a:cubicBezTo>
                      <a:pt x="0" y="233"/>
                      <a:pt x="138" y="185"/>
                      <a:pt x="229" y="189"/>
                    </a:cubicBezTo>
                    <a:cubicBezTo>
                      <a:pt x="257" y="218"/>
                      <a:pt x="301" y="253"/>
                      <a:pt x="340" y="267"/>
                    </a:cubicBezTo>
                    <a:cubicBezTo>
                      <a:pt x="476" y="231"/>
                      <a:pt x="612" y="233"/>
                      <a:pt x="753" y="224"/>
                    </a:cubicBezTo>
                    <a:cubicBezTo>
                      <a:pt x="809" y="234"/>
                      <a:pt x="868" y="225"/>
                      <a:pt x="916" y="258"/>
                    </a:cubicBezTo>
                    <a:cubicBezTo>
                      <a:pt x="950" y="249"/>
                      <a:pt x="973" y="244"/>
                      <a:pt x="1002" y="224"/>
                    </a:cubicBezTo>
                    <a:cubicBezTo>
                      <a:pt x="1023" y="163"/>
                      <a:pt x="1015" y="190"/>
                      <a:pt x="1028" y="146"/>
                    </a:cubicBezTo>
                    <a:cubicBezTo>
                      <a:pt x="1022" y="126"/>
                      <a:pt x="1028" y="98"/>
                      <a:pt x="1011" y="86"/>
                    </a:cubicBezTo>
                    <a:cubicBezTo>
                      <a:pt x="984" y="66"/>
                      <a:pt x="917" y="128"/>
                      <a:pt x="891" y="138"/>
                    </a:cubicBezTo>
                    <a:cubicBezTo>
                      <a:pt x="818" y="129"/>
                      <a:pt x="827" y="123"/>
                      <a:pt x="770" y="103"/>
                    </a:cubicBezTo>
                    <a:cubicBezTo>
                      <a:pt x="731" y="66"/>
                      <a:pt x="710" y="81"/>
                      <a:pt x="667" y="60"/>
                    </a:cubicBezTo>
                    <a:cubicBezTo>
                      <a:pt x="658" y="55"/>
                      <a:pt x="651" y="45"/>
                      <a:pt x="641" y="43"/>
                    </a:cubicBezTo>
                    <a:cubicBezTo>
                      <a:pt x="605" y="36"/>
                      <a:pt x="567" y="38"/>
                      <a:pt x="530" y="35"/>
                    </a:cubicBezTo>
                    <a:cubicBezTo>
                      <a:pt x="495" y="23"/>
                      <a:pt x="507" y="35"/>
                      <a:pt x="495" y="0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rgbClr val="006600"/>
                  </a:gs>
                  <a:gs pos="50000">
                    <a:srgbClr val="009900"/>
                  </a:gs>
                  <a:gs pos="100000">
                    <a:srgbClr val="006600"/>
                  </a:gs>
                </a:gsLst>
                <a:lin ang="5400000" scaled="1"/>
              </a:gradFill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0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000"/>
                            </p:stCondLst>
                            <p:childTnLst>
                              <p:par>
                                <p:cTn id="4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331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33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sd\AppData\Local\Temp\Rar$DI46.861\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62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785918" y="1071546"/>
            <a:ext cx="59855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3030A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Теория литературы</a:t>
            </a:r>
            <a:endParaRPr lang="ru-RU" sz="5400" b="1" cap="none" spc="0" dirty="0">
              <a:ln w="11430"/>
              <a:solidFill>
                <a:srgbClr val="3030A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071670" y="1928802"/>
            <a:ext cx="5678542" cy="206210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Лингвистический эксперимент</a:t>
            </a:r>
          </a:p>
          <a:p>
            <a:r>
              <a:rPr lang="ru-RU" sz="3200" b="1" dirty="0" smtClean="0"/>
              <a:t>«Я работаю волшебником»</a:t>
            </a:r>
          </a:p>
          <a:p>
            <a:r>
              <a:rPr lang="ru-RU" sz="3200" b="1" dirty="0" smtClean="0"/>
              <a:t>«Собери снежинки» </a:t>
            </a:r>
          </a:p>
          <a:p>
            <a:r>
              <a:rPr lang="ru-RU" sz="3200" b="1" dirty="0" smtClean="0"/>
              <a:t>Подражание великим…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6738" name="Picture 2" descr="C:\Users\asd\AppData\Local\Temp\Rar$DI24.187\3-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648"/>
            <a:ext cx="9144000" cy="681335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28794" y="142852"/>
            <a:ext cx="5389617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3030AE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Лингвистический</a:t>
            </a:r>
          </a:p>
          <a:p>
            <a:pPr algn="ctr"/>
            <a:r>
              <a:rPr lang="ru-RU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rgbClr val="3030AE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эксперимент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rgbClr val="3030AE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571604" y="1928802"/>
            <a:ext cx="4768870" cy="397031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/>
              <a:t>Хрустальные туфельки</a:t>
            </a:r>
          </a:p>
          <a:p>
            <a:endParaRPr lang="ru-RU" sz="3600" b="1" dirty="0" smtClean="0"/>
          </a:p>
          <a:p>
            <a:r>
              <a:rPr lang="ru-RU" sz="3600" b="1" dirty="0" smtClean="0"/>
              <a:t>Сиреневый аромат</a:t>
            </a:r>
          </a:p>
          <a:p>
            <a:endParaRPr lang="ru-RU" sz="3600" b="1" dirty="0" smtClean="0"/>
          </a:p>
          <a:p>
            <a:r>
              <a:rPr lang="ru-RU" sz="3600" b="1" dirty="0" smtClean="0"/>
              <a:t>Золотое кольцо</a:t>
            </a:r>
          </a:p>
          <a:p>
            <a:endParaRPr lang="ru-RU" sz="3600" b="1" dirty="0" smtClean="0"/>
          </a:p>
          <a:p>
            <a:r>
              <a:rPr lang="ru-RU" sz="3600" b="1" dirty="0" smtClean="0"/>
              <a:t>Острые шипы</a:t>
            </a:r>
            <a:endParaRPr lang="ru-RU" sz="3600" b="1" dirty="0"/>
          </a:p>
        </p:txBody>
      </p:sp>
      <p:pic>
        <p:nvPicPr>
          <p:cNvPr id="5" name="Picture 7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500826" y="1714488"/>
            <a:ext cx="1044575" cy="968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0694" y="2428868"/>
            <a:ext cx="2603500" cy="2193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Picture 5"/>
          <p:cNvPicPr>
            <a:picLocks noChangeAspect="1" noChangeArrowheads="1" noCrop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214942" y="4429132"/>
            <a:ext cx="100965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8"/>
          <p:cNvPicPr>
            <a:picLocks noChangeAspect="1" noChangeArrowheads="1" noCrop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6000760" y="4502150"/>
            <a:ext cx="1638300" cy="235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sd\AppData\Local\Temp\Rar$DI24.187\3-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4648"/>
            <a:ext cx="9144000" cy="6813352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3108" y="214290"/>
            <a:ext cx="4875374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«Я работаю 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волшебником»</a:t>
            </a:r>
            <a:endParaRPr lang="ru-RU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1643042" y="2143116"/>
            <a:ext cx="2998810" cy="4383096"/>
          </a:xfrm>
          <a:prstGeom prst="rect">
            <a:avLst/>
          </a:prstGeom>
          <a:gradFill rotWithShape="1">
            <a:gsLst>
              <a:gs pos="0">
                <a:srgbClr val="3333FF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76200">
            <a:pattFill prst="lgCheck">
              <a:fgClr>
                <a:srgbClr val="FF3300"/>
              </a:fgClr>
              <a:bgClr>
                <a:srgbClr val="FFFF00"/>
              </a:bgClr>
            </a:pattFill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4400" b="1">
                <a:solidFill>
                  <a:srgbClr val="FFFF00"/>
                </a:solidFill>
              </a:rPr>
              <a:t>    </a:t>
            </a:r>
            <a:endParaRPr lang="ru-RU" sz="3600" b="1">
              <a:solidFill>
                <a:srgbClr val="FFFF00"/>
              </a:solidFill>
            </a:endParaRPr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5786446" y="2143116"/>
            <a:ext cx="2890829" cy="4429156"/>
          </a:xfrm>
          <a:prstGeom prst="rect">
            <a:avLst/>
          </a:prstGeom>
          <a:gradFill rotWithShape="1">
            <a:gsLst>
              <a:gs pos="0">
                <a:srgbClr val="3333FF"/>
              </a:gs>
              <a:gs pos="100000">
                <a:schemeClr val="accent2"/>
              </a:gs>
            </a:gsLst>
            <a:path path="shape">
              <a:fillToRect l="50000" t="50000" r="50000" b="50000"/>
            </a:path>
          </a:gradFill>
          <a:ln w="76200">
            <a:pattFill prst="lgCheck">
              <a:fgClr>
                <a:srgbClr val="FF3300"/>
              </a:fgClr>
              <a:bgClr>
                <a:srgbClr val="FFFF00"/>
              </a:bgClr>
            </a:pattFill>
            <a:miter lim="800000"/>
            <a:headEnd/>
            <a:tailEnd/>
          </a:ln>
          <a:effectLst/>
        </p:spPr>
        <p:txBody>
          <a:bodyPr anchor="ctr"/>
          <a:lstStyle/>
          <a:p>
            <a:r>
              <a:rPr lang="ru-RU" sz="4400" b="1">
                <a:solidFill>
                  <a:srgbClr val="FFFF00"/>
                </a:solidFill>
              </a:rPr>
              <a:t>    </a:t>
            </a:r>
            <a:endParaRPr lang="ru-RU" sz="3600" b="1">
              <a:solidFill>
                <a:srgbClr val="FFFF00"/>
              </a:solidFill>
            </a:endParaRPr>
          </a:p>
        </p:txBody>
      </p:sp>
      <p:pic>
        <p:nvPicPr>
          <p:cNvPr id="6" name="Picture 5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2143108" y="3143248"/>
            <a:ext cx="1979612" cy="1833562"/>
          </a:xfrm>
          <a:prstGeom prst="rect">
            <a:avLst/>
          </a:prstGeom>
          <a:noFill/>
          <a:ln/>
        </p:spPr>
      </p:pic>
      <p:pic>
        <p:nvPicPr>
          <p:cNvPr id="7" name="Picture 9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2198" y="2643182"/>
            <a:ext cx="2439374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928794" y="2143116"/>
            <a:ext cx="245727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хрустальные</a:t>
            </a:r>
            <a:endParaRPr lang="ru-RU" sz="3200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5929322" y="2071678"/>
            <a:ext cx="25502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 хрустальные</a:t>
            </a:r>
            <a:endParaRPr lang="ru-RU" sz="32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214546" y="5857892"/>
            <a:ext cx="186519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туфельки</a:t>
            </a:r>
            <a:endParaRPr lang="ru-RU" sz="32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6286512" y="5929330"/>
            <a:ext cx="1781257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/>
              <a:t>сосульки</a:t>
            </a:r>
            <a:endParaRPr lang="ru-RU" sz="3200" b="1" dirty="0"/>
          </a:p>
        </p:txBody>
      </p:sp>
      <p:sp>
        <p:nvSpPr>
          <p:cNvPr id="13" name="Прямоугольник 12"/>
          <p:cNvSpPr/>
          <p:nvPr/>
        </p:nvSpPr>
        <p:spPr>
          <a:xfrm>
            <a:off x="2361555" y="2967335"/>
            <a:ext cx="3162019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0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Эпитет</a:t>
            </a:r>
            <a:endParaRPr lang="ru-RU" sz="80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 tmFilter="0,0; .5, 1; 1, 1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0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xit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500"/>
                            </p:stCondLst>
                            <p:childTnLst>
                              <p:par>
                                <p:cTn id="52" presetID="2" presetClass="exit" presetSubtype="4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" presetClass="exit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41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/>
      <p:bldP spid="8" grpId="1"/>
      <p:bldP spid="10" grpId="0"/>
      <p:bldP spid="11" grpId="0"/>
      <p:bldP spid="11" grpId="1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794" name="Picture 2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795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414338"/>
            <a:ext cx="8229600" cy="1143000"/>
          </a:xfrm>
        </p:spPr>
        <p:txBody>
          <a:bodyPr/>
          <a:lstStyle/>
          <a:p>
            <a:r>
              <a:rPr lang="ru-RU" b="1"/>
              <a:t>«Собери снежинки»</a:t>
            </a:r>
          </a:p>
        </p:txBody>
      </p:sp>
      <p:pic>
        <p:nvPicPr>
          <p:cNvPr id="161797" name="Picture 5" descr="sneg19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11188" y="1628775"/>
            <a:ext cx="3671887" cy="3887788"/>
          </a:xfrm>
          <a:noFill/>
          <a:ln/>
        </p:spPr>
      </p:pic>
      <p:sp>
        <p:nvSpPr>
          <p:cNvPr id="161796" name="Rectangle 4"/>
          <p:cNvSpPr>
            <a:spLocks noGrp="1" noChangeArrowheads="1"/>
          </p:cNvSpPr>
          <p:nvPr>
            <p:ph sz="half" idx="2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ru-RU"/>
              <a:t>    </a:t>
            </a:r>
          </a:p>
          <a:p>
            <a:pPr algn="ctr">
              <a:buFontTx/>
              <a:buNone/>
            </a:pPr>
            <a:r>
              <a:rPr lang="ru-RU"/>
              <a:t>   </a:t>
            </a:r>
            <a:r>
              <a:rPr lang="ru-RU" sz="3600"/>
              <a:t>«Вся комната    янтарным   блеском   озарена»</a:t>
            </a:r>
          </a:p>
          <a:p>
            <a:pPr algn="ctr">
              <a:buFontTx/>
              <a:buNone/>
            </a:pPr>
            <a:endParaRPr lang="ru-RU" sz="3600"/>
          </a:p>
          <a:p>
            <a:pPr algn="ctr">
              <a:buFontTx/>
              <a:buNone/>
            </a:pPr>
            <a:r>
              <a:rPr lang="ru-RU" sz="3600"/>
              <a:t>  А.С.Пушкин</a:t>
            </a:r>
          </a:p>
          <a:p>
            <a:endParaRPr lang="ru-RU" sz="36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16179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80"/>
                            </p:stCondLst>
                            <p:childTnLst>
                              <p:par>
                                <p:cTn id="1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1617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1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161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1795" grpId="0"/>
      <p:bldP spid="16179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6915" name="Picture 3" descr="sneg37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492500" y="1844675"/>
            <a:ext cx="2005013" cy="2122488"/>
          </a:xfrm>
          <a:ln/>
        </p:spPr>
      </p:pic>
      <p:pic>
        <p:nvPicPr>
          <p:cNvPr id="166914" name="Picture 2"/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71462"/>
            <a:ext cx="9144000" cy="6858000"/>
          </a:xfrm>
          <a:noFill/>
          <a:ln/>
        </p:spPr>
      </p:pic>
      <p:pic>
        <p:nvPicPr>
          <p:cNvPr id="166916" name="Picture 4" descr="sneg3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8313" y="3141663"/>
            <a:ext cx="1905000" cy="201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17" name="Picture 5" descr="sneg19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CFF"/>
              </a:clrFrom>
              <a:clrTo>
                <a:srgbClr val="FFFC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4213" y="0"/>
            <a:ext cx="1768475" cy="1871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18" name="Picture 6" descr="sneg34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0"/>
            <a:ext cx="1701800" cy="1801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6919" name="Picture 7" descr="sneg36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588125" y="3429000"/>
            <a:ext cx="1766888" cy="187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6920" name="Text Box 8"/>
          <p:cNvSpPr txBox="1">
            <a:spLocks noChangeArrowheads="1"/>
          </p:cNvSpPr>
          <p:nvPr/>
        </p:nvSpPr>
        <p:spPr bwMode="auto">
          <a:xfrm>
            <a:off x="-36513" y="1557338"/>
            <a:ext cx="3211648" cy="13849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ru-RU" sz="2800" dirty="0"/>
              <a:t>    </a:t>
            </a:r>
            <a:r>
              <a:rPr lang="ru-RU" sz="2800" b="1" dirty="0"/>
              <a:t>«Вся </a:t>
            </a:r>
            <a:r>
              <a:rPr lang="ru-RU" sz="2800" b="1" dirty="0" smtClean="0"/>
              <a:t>комната</a:t>
            </a:r>
            <a:endParaRPr lang="ru-RU" sz="2800" b="1" dirty="0"/>
          </a:p>
          <a:p>
            <a:r>
              <a:rPr lang="ru-RU" sz="2800" b="1" dirty="0"/>
              <a:t>Янтарным блеском</a:t>
            </a:r>
          </a:p>
          <a:p>
            <a:r>
              <a:rPr lang="ru-RU" sz="2800" b="1" dirty="0"/>
              <a:t>        Озарена»</a:t>
            </a:r>
            <a:endParaRPr lang="ru-RU" sz="4000" b="1" dirty="0"/>
          </a:p>
        </p:txBody>
      </p:sp>
      <p:sp>
        <p:nvSpPr>
          <p:cNvPr id="166921" name="Text Box 9"/>
          <p:cNvSpPr txBox="1">
            <a:spLocks noChangeArrowheads="1"/>
          </p:cNvSpPr>
          <p:nvPr/>
        </p:nvSpPr>
        <p:spPr bwMode="auto">
          <a:xfrm>
            <a:off x="5651500" y="1557338"/>
            <a:ext cx="3605213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800" dirty="0"/>
              <a:t>     </a:t>
            </a:r>
            <a:r>
              <a:rPr lang="ru-RU" sz="2800" b="1" dirty="0"/>
              <a:t>«Веселым </a:t>
            </a:r>
          </a:p>
          <a:p>
            <a:pPr>
              <a:spcBef>
                <a:spcPct val="20000"/>
              </a:spcBef>
            </a:pPr>
            <a:r>
              <a:rPr lang="ru-RU" sz="2800" b="1" dirty="0"/>
              <a:t>Треском трещит</a:t>
            </a:r>
          </a:p>
          <a:p>
            <a:pPr>
              <a:spcBef>
                <a:spcPct val="20000"/>
              </a:spcBef>
            </a:pPr>
            <a:r>
              <a:rPr lang="ru-RU" sz="2800" b="1" dirty="0"/>
              <a:t>Затопленная печь»</a:t>
            </a:r>
          </a:p>
          <a:p>
            <a:endParaRPr lang="ru-RU" sz="2800" b="1" dirty="0"/>
          </a:p>
        </p:txBody>
      </p:sp>
      <p:sp>
        <p:nvSpPr>
          <p:cNvPr id="166922" name="Text Box 10"/>
          <p:cNvSpPr txBox="1">
            <a:spLocks noChangeArrowheads="1"/>
          </p:cNvSpPr>
          <p:nvPr/>
        </p:nvSpPr>
        <p:spPr bwMode="auto">
          <a:xfrm>
            <a:off x="2484438" y="3544888"/>
            <a:ext cx="4824412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lang="ru-RU" sz="2400" dirty="0"/>
              <a:t>        </a:t>
            </a:r>
            <a:r>
              <a:rPr lang="ru-RU" sz="2800" b="1" dirty="0"/>
              <a:t>«Весь окутан, </a:t>
            </a:r>
          </a:p>
          <a:p>
            <a:pPr>
              <a:spcBef>
                <a:spcPct val="20000"/>
              </a:spcBef>
            </a:pPr>
            <a:r>
              <a:rPr lang="ru-RU" sz="2800" b="1" dirty="0"/>
              <a:t>        весь окован </a:t>
            </a:r>
          </a:p>
          <a:p>
            <a:pPr>
              <a:spcBef>
                <a:spcPct val="20000"/>
              </a:spcBef>
            </a:pPr>
            <a:r>
              <a:rPr lang="ru-RU" sz="2800" b="1" dirty="0"/>
              <a:t>легкой цепью пуховой»</a:t>
            </a:r>
          </a:p>
          <a:p>
            <a:endParaRPr lang="ru-RU" sz="2800" dirty="0"/>
          </a:p>
        </p:txBody>
      </p:sp>
      <p:sp>
        <p:nvSpPr>
          <p:cNvPr id="166923" name="Text Box 11"/>
          <p:cNvSpPr txBox="1">
            <a:spLocks noChangeArrowheads="1"/>
          </p:cNvSpPr>
          <p:nvPr/>
        </p:nvSpPr>
        <p:spPr bwMode="auto">
          <a:xfrm>
            <a:off x="419100" y="5213350"/>
            <a:ext cx="3256533" cy="1760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800" b="1" dirty="0"/>
              <a:t>«Поет зима, аукает,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800" b="1" dirty="0">
                <a:solidFill>
                  <a:srgbClr val="FF0000"/>
                </a:solidFill>
              </a:rPr>
              <a:t>Мохнатый</a:t>
            </a:r>
            <a:r>
              <a:rPr lang="ru-RU" sz="2800" b="1" dirty="0"/>
              <a:t> лес</a:t>
            </a:r>
          </a:p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sz="2800" b="1" dirty="0"/>
              <a:t>баюкает</a:t>
            </a:r>
            <a:r>
              <a:rPr lang="ru-RU" sz="2400" b="1" dirty="0"/>
              <a:t>»</a:t>
            </a:r>
          </a:p>
          <a:p>
            <a:pPr algn="ctr">
              <a:lnSpc>
                <a:spcPct val="90000"/>
              </a:lnSpc>
            </a:pPr>
            <a:endParaRPr lang="ru-RU" sz="2400" b="1" dirty="0"/>
          </a:p>
        </p:txBody>
      </p:sp>
      <p:sp>
        <p:nvSpPr>
          <p:cNvPr id="166924" name="Text Box 12"/>
          <p:cNvSpPr txBox="1">
            <a:spLocks noChangeArrowheads="1"/>
          </p:cNvSpPr>
          <p:nvPr/>
        </p:nvSpPr>
        <p:spPr bwMode="auto">
          <a:xfrm>
            <a:off x="4511675" y="5127625"/>
            <a:ext cx="4740275" cy="197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ru-RU" sz="2400" b="1" dirty="0"/>
              <a:t>«Сквозь волнистые туманы</a:t>
            </a:r>
          </a:p>
          <a:p>
            <a:pPr>
              <a:lnSpc>
                <a:spcPct val="110000"/>
              </a:lnSpc>
            </a:pPr>
            <a:r>
              <a:rPr lang="ru-RU" sz="2400" b="1" dirty="0"/>
              <a:t>         пробирается луна.</a:t>
            </a:r>
          </a:p>
          <a:p>
            <a:pPr>
              <a:lnSpc>
                <a:spcPct val="110000"/>
              </a:lnSpc>
            </a:pPr>
            <a:r>
              <a:rPr lang="ru-RU" sz="2400" b="1" dirty="0"/>
              <a:t>     На печальные поляны </a:t>
            </a:r>
          </a:p>
          <a:p>
            <a:pPr>
              <a:lnSpc>
                <a:spcPct val="110000"/>
              </a:lnSpc>
            </a:pPr>
            <a:r>
              <a:rPr lang="ru-RU" sz="2400" b="1" dirty="0"/>
              <a:t>    льет печальный свет она»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66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500"/>
                                        <p:tgtEl>
                                          <p:spTgt spid="1669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669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16692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19" dur="500" fill="hold"/>
                                        <p:tgtEl>
                                          <p:spTgt spid="1669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" dur="500" fill="hold"/>
                                        <p:tgtEl>
                                          <p:spTgt spid="1669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" dur="500" fill="hold"/>
                                        <p:tgtEl>
                                          <p:spTgt spid="16692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280"/>
                            </p:stCondLst>
                            <p:childTnLst>
                              <p:par>
                                <p:cTn id="23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5" dur="500"/>
                                        <p:tgtEl>
                                          <p:spTgt spid="166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8" dur="500"/>
                                        <p:tgtEl>
                                          <p:spTgt spid="166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16692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4" dur="500"/>
                                        <p:tgtEl>
                                          <p:spTgt spid="16692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780"/>
                            </p:stCondLst>
                            <p:childTnLst>
                              <p:par>
                                <p:cTn id="36" presetID="1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7" dur="500" fill="hold"/>
                                        <p:tgtEl>
                                          <p:spTgt spid="166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" dur="500" fill="hold"/>
                                        <p:tgtEl>
                                          <p:spTgt spid="166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500" fill="hold"/>
                                        <p:tgtEl>
                                          <p:spTgt spid="1669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420"/>
                            </p:stCondLst>
                            <p:childTnLst>
                              <p:par>
                                <p:cTn id="41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3" dur="500"/>
                                        <p:tgtEl>
                                          <p:spTgt spid="166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6" dur="500"/>
                                        <p:tgtEl>
                                          <p:spTgt spid="1669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500"/>
                                        <p:tgtEl>
                                          <p:spTgt spid="16692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500"/>
                                        <p:tgtEl>
                                          <p:spTgt spid="166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920"/>
                            </p:stCondLst>
                            <p:childTnLst>
                              <p:par>
                                <p:cTn id="54" presetID="1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55" dur="500" fill="hold"/>
                                        <p:tgtEl>
                                          <p:spTgt spid="166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6" dur="500" fill="hold"/>
                                        <p:tgtEl>
                                          <p:spTgt spid="166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" dur="500" fill="hold"/>
                                        <p:tgtEl>
                                          <p:spTgt spid="16692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3780"/>
                            </p:stCondLst>
                            <p:childTnLst>
                              <p:par>
                                <p:cTn id="59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500"/>
                                        <p:tgtEl>
                                          <p:spTgt spid="166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4" dur="500"/>
                                        <p:tgtEl>
                                          <p:spTgt spid="1669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16692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0" dur="500"/>
                                        <p:tgtEl>
                                          <p:spTgt spid="16692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4280"/>
                            </p:stCondLst>
                            <p:childTnLst>
                              <p:par>
                                <p:cTn id="72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4" dur="500"/>
                                        <p:tgtEl>
                                          <p:spTgt spid="166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7" dur="500"/>
                                        <p:tgtEl>
                                          <p:spTgt spid="166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0" dur="500"/>
                                        <p:tgtEl>
                                          <p:spTgt spid="16692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3" dur="500"/>
                                        <p:tgtEl>
                                          <p:spTgt spid="1669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9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86" dur="500"/>
                                        <p:tgtEl>
                                          <p:spTgt spid="1669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>
                            <p:stCondLst>
                              <p:cond delay="4780"/>
                            </p:stCondLst>
                            <p:childTnLst>
                              <p:par>
                                <p:cTn id="88" presetID="1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89" dur="500" fill="hold"/>
                                        <p:tgtEl>
                                          <p:spTgt spid="166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0" dur="500" fill="hold"/>
                                        <p:tgtEl>
                                          <p:spTgt spid="166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1" dur="500" fill="hold"/>
                                        <p:tgtEl>
                                          <p:spTgt spid="1669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5700"/>
                            </p:stCondLst>
                            <p:childTnLst>
                              <p:par>
                                <p:cTn id="93" presetID="1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4" dur="500" fill="hold"/>
                                        <p:tgtEl>
                                          <p:spTgt spid="1669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5" dur="500" fill="hold"/>
                                        <p:tgtEl>
                                          <p:spTgt spid="1669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6" dur="500" fill="hold"/>
                                        <p:tgtEl>
                                          <p:spTgt spid="16692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520"/>
                            </p:stCondLst>
                            <p:childTnLst>
                              <p:par>
                                <p:cTn id="98" presetID="16" presetClass="emph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99" dur="500" fill="hold"/>
                                        <p:tgtEl>
                                          <p:spTgt spid="1669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0" dur="500" fill="hold"/>
                                        <p:tgtEl>
                                          <p:spTgt spid="1669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1" dur="500" fill="hold"/>
                                        <p:tgtEl>
                                          <p:spTgt spid="16692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6920" grpId="0" build="allAtOnce"/>
      <p:bldP spid="166921" grpId="0" build="allAtOnce"/>
      <p:bldP spid="166922" grpId="0" build="allAtOnce"/>
      <p:bldP spid="166923" grpId="0" build="allAtOnce"/>
      <p:bldP spid="16692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1000108"/>
            <a:ext cx="8143932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dirty="0" smtClean="0">
                <a:solidFill>
                  <a:schemeClr val="accent2"/>
                </a:solidFill>
              </a:rPr>
              <a:t>Цель применения игровых технологий обучения –это развитие устойчивого познавательного интереса у учащихся через разнообразные игровые формы обучения</a:t>
            </a:r>
            <a:endParaRPr lang="ru-RU" sz="4800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8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18113" y="1196975"/>
            <a:ext cx="3133725" cy="417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48483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8485" name="Text Box 5"/>
          <p:cNvSpPr txBox="1">
            <a:spLocks noChangeArrowheads="1"/>
          </p:cNvSpPr>
          <p:nvPr/>
        </p:nvSpPr>
        <p:spPr bwMode="auto">
          <a:xfrm>
            <a:off x="4643438" y="5876925"/>
            <a:ext cx="4249737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b="1" dirty="0"/>
              <a:t>           </a:t>
            </a:r>
            <a:r>
              <a:rPr lang="ru-RU" sz="2400" b="1" dirty="0"/>
              <a:t>Евгений Баратынский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428596" y="0"/>
            <a:ext cx="458337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Подражание</a:t>
            </a:r>
          </a:p>
          <a:p>
            <a:pPr algn="ctr"/>
            <a:r>
              <a:rPr lang="ru-RU" sz="5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       великим…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484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8485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0530" name="Picture 2" descr="2514144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0531" name="Text Box 3"/>
          <p:cNvSpPr txBox="1">
            <a:spLocks noChangeArrowheads="1"/>
          </p:cNvSpPr>
          <p:nvPr/>
        </p:nvSpPr>
        <p:spPr bwMode="auto">
          <a:xfrm>
            <a:off x="3857620" y="642918"/>
            <a:ext cx="3143272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/>
              <a:t>Где … шепот</a:t>
            </a:r>
            <a:br>
              <a:rPr lang="ru-RU" sz="2800" b="1" dirty="0"/>
            </a:br>
            <a:r>
              <a:rPr lang="ru-RU" sz="2800" b="1" dirty="0"/>
              <a:t>Моих лесов?</a:t>
            </a:r>
            <a:br>
              <a:rPr lang="ru-RU" sz="2800" b="1" dirty="0"/>
            </a:br>
            <a:r>
              <a:rPr lang="ru-RU" sz="2800" b="1" dirty="0" smtClean="0"/>
              <a:t>Потоков ропот</a:t>
            </a:r>
            <a:r>
              <a:rPr lang="ru-RU" sz="2800" b="1" dirty="0"/>
              <a:t>,</a:t>
            </a:r>
            <a:br>
              <a:rPr lang="ru-RU" sz="2800" b="1" dirty="0"/>
            </a:br>
            <a:r>
              <a:rPr lang="ru-RU" sz="2800" b="1" dirty="0"/>
              <a:t>Цветы лугов?</a:t>
            </a:r>
            <a:br>
              <a:rPr lang="ru-RU" sz="2800" b="1" dirty="0"/>
            </a:br>
            <a:endParaRPr lang="ru-RU" sz="2800" b="1" dirty="0"/>
          </a:p>
          <a:p>
            <a:pPr>
              <a:spcBef>
                <a:spcPct val="50000"/>
              </a:spcBef>
            </a:pPr>
            <a:r>
              <a:rPr lang="ru-RU" sz="2800" b="1" dirty="0"/>
              <a:t>Деревья …;</a:t>
            </a:r>
            <a:br>
              <a:rPr lang="ru-RU" sz="2800" b="1" dirty="0"/>
            </a:br>
            <a:r>
              <a:rPr lang="ru-RU" sz="2800" b="1" dirty="0"/>
              <a:t>Ковер зимы</a:t>
            </a:r>
            <a:br>
              <a:rPr lang="ru-RU" sz="2800" b="1" dirty="0"/>
            </a:br>
            <a:r>
              <a:rPr lang="ru-RU" sz="2800" b="1" dirty="0"/>
              <a:t>Покрыл холмы,</a:t>
            </a:r>
            <a:br>
              <a:rPr lang="ru-RU" sz="2800" b="1" dirty="0"/>
            </a:br>
            <a:r>
              <a:rPr lang="ru-RU" sz="2800" b="1" dirty="0"/>
              <a:t>Луга и </a:t>
            </a:r>
            <a:r>
              <a:rPr lang="ru-RU" sz="2800" b="1" dirty="0" smtClean="0"/>
              <a:t>долы…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/>
          </a:p>
        </p:txBody>
      </p:sp>
      <p:sp>
        <p:nvSpPr>
          <p:cNvPr id="150532" name="Text Box 4"/>
          <p:cNvSpPr txBox="1">
            <a:spLocks noChangeArrowheads="1"/>
          </p:cNvSpPr>
          <p:nvPr/>
        </p:nvSpPr>
        <p:spPr bwMode="auto">
          <a:xfrm>
            <a:off x="4335463" y="568325"/>
            <a:ext cx="20367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ru-RU"/>
          </a:p>
        </p:txBody>
      </p:sp>
      <p:sp>
        <p:nvSpPr>
          <p:cNvPr id="150542" name="Text Box 14"/>
          <p:cNvSpPr txBox="1">
            <a:spLocks noChangeArrowheads="1"/>
          </p:cNvSpPr>
          <p:nvPr/>
        </p:nvSpPr>
        <p:spPr bwMode="auto">
          <a:xfrm>
            <a:off x="468313" y="549275"/>
            <a:ext cx="3455987" cy="11695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 smtClean="0"/>
              <a:t>           Задание</a:t>
            </a:r>
            <a:r>
              <a:rPr lang="ru-RU" sz="2800" b="1" dirty="0"/>
              <a:t>: </a:t>
            </a:r>
            <a:endParaRPr lang="ru-RU" sz="2800" b="1" dirty="0" smtClean="0"/>
          </a:p>
          <a:p>
            <a:pPr>
              <a:spcBef>
                <a:spcPct val="50000"/>
              </a:spcBef>
            </a:pPr>
            <a:r>
              <a:rPr lang="ru-RU" sz="2800" b="1" dirty="0" smtClean="0"/>
              <a:t>   вставить </a:t>
            </a:r>
            <a:r>
              <a:rPr lang="ru-RU" sz="2800" b="1" dirty="0"/>
              <a:t>эпитеты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1554" name="Picture 2" descr="25141447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151555" name="Text Box 3"/>
          <p:cNvSpPr txBox="1">
            <a:spLocks noChangeArrowheads="1"/>
          </p:cNvSpPr>
          <p:nvPr/>
        </p:nvSpPr>
        <p:spPr bwMode="auto">
          <a:xfrm>
            <a:off x="3357554" y="571480"/>
            <a:ext cx="3714776" cy="4616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ru-RU" sz="2800" b="1" dirty="0"/>
              <a:t>Где </a:t>
            </a:r>
            <a:r>
              <a:rPr lang="ru-RU" sz="2800" b="1" dirty="0">
                <a:solidFill>
                  <a:schemeClr val="accent2"/>
                </a:solidFill>
              </a:rPr>
              <a:t>сладкий</a:t>
            </a:r>
            <a:r>
              <a:rPr lang="ru-RU" sz="2800" b="1" dirty="0"/>
              <a:t>  шепот</a:t>
            </a:r>
            <a:br>
              <a:rPr lang="ru-RU" sz="2800" b="1" dirty="0"/>
            </a:br>
            <a:r>
              <a:rPr lang="ru-RU" sz="2800" b="1" dirty="0"/>
              <a:t>Моих лесов?</a:t>
            </a:r>
            <a:br>
              <a:rPr lang="ru-RU" sz="2800" b="1" dirty="0"/>
            </a:br>
            <a:r>
              <a:rPr lang="ru-RU" sz="2800" b="1" dirty="0"/>
              <a:t>Потоков ропот,</a:t>
            </a:r>
            <a:br>
              <a:rPr lang="ru-RU" sz="2800" b="1" dirty="0"/>
            </a:br>
            <a:r>
              <a:rPr lang="ru-RU" sz="2800" b="1" dirty="0"/>
              <a:t>Цветы лугов?</a:t>
            </a:r>
            <a:br>
              <a:rPr lang="ru-RU" sz="2800" b="1" dirty="0"/>
            </a:br>
            <a:endParaRPr lang="ru-RU" sz="2800" b="1" dirty="0"/>
          </a:p>
          <a:p>
            <a:pPr>
              <a:spcBef>
                <a:spcPct val="50000"/>
              </a:spcBef>
            </a:pPr>
            <a:r>
              <a:rPr lang="ru-RU" sz="2800" b="1" dirty="0"/>
              <a:t>Деревья </a:t>
            </a:r>
            <a:r>
              <a:rPr lang="ru-RU" sz="2800" b="1" dirty="0">
                <a:solidFill>
                  <a:schemeClr val="accent2"/>
                </a:solidFill>
              </a:rPr>
              <a:t>голы;</a:t>
            </a:r>
            <a:r>
              <a:rPr lang="ru-RU" sz="2800" b="1" dirty="0"/>
              <a:t/>
            </a:r>
            <a:br>
              <a:rPr lang="ru-RU" sz="2800" b="1" dirty="0"/>
            </a:br>
            <a:r>
              <a:rPr lang="ru-RU" sz="2800" b="1" dirty="0"/>
              <a:t>Ковер зимы</a:t>
            </a:r>
            <a:br>
              <a:rPr lang="ru-RU" sz="2800" b="1" dirty="0"/>
            </a:br>
            <a:r>
              <a:rPr lang="ru-RU" sz="2800" b="1" dirty="0"/>
              <a:t>Покрыл холмы,</a:t>
            </a:r>
            <a:br>
              <a:rPr lang="ru-RU" sz="2800" b="1" dirty="0"/>
            </a:br>
            <a:r>
              <a:rPr lang="ru-RU" sz="2800" b="1" dirty="0"/>
              <a:t>Луга и </a:t>
            </a:r>
            <a:r>
              <a:rPr lang="ru-RU" sz="2800" b="1" dirty="0" smtClean="0"/>
              <a:t>долы…</a:t>
            </a:r>
            <a:r>
              <a:rPr lang="ru-RU" sz="2800" b="1" dirty="0"/>
              <a:t/>
            </a:r>
            <a:br>
              <a:rPr lang="ru-RU" sz="2800" b="1" dirty="0"/>
            </a:b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51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155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sd\AppData\Local\Temp\Rar$DI46.861\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071538" y="785794"/>
            <a:ext cx="7349961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dirty="0" smtClean="0">
                <a:ln w="11430"/>
                <a:solidFill>
                  <a:srgbClr val="3030A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Условия использования</a:t>
            </a:r>
          </a:p>
          <a:p>
            <a:pPr algn="ctr"/>
            <a:r>
              <a:rPr lang="ru-RU" sz="5400" b="1" cap="none" spc="0" dirty="0" smtClean="0">
                <a:ln w="11430"/>
                <a:solidFill>
                  <a:srgbClr val="3030A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 на уроках:</a:t>
            </a:r>
            <a:endParaRPr lang="ru-RU" sz="5400" b="1" cap="none" spc="0" dirty="0">
              <a:ln w="11430"/>
              <a:solidFill>
                <a:srgbClr val="3030A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14282" y="2786058"/>
            <a:ext cx="8768234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514350" indent="-514350"/>
            <a:r>
              <a:rPr lang="ru-RU" sz="2800" b="1" dirty="0" smtClean="0"/>
              <a:t>1. Соответствие игры  </a:t>
            </a:r>
            <a:r>
              <a:rPr lang="ru-RU" sz="2800" b="1" dirty="0" err="1" smtClean="0"/>
              <a:t>учебно</a:t>
            </a:r>
            <a:r>
              <a:rPr lang="ru-RU" sz="2800" b="1" dirty="0" smtClean="0"/>
              <a:t> –воспитательным целям </a:t>
            </a:r>
          </a:p>
          <a:p>
            <a:pPr marL="514350" indent="-514350"/>
            <a:r>
              <a:rPr lang="ru-RU" sz="2800" b="1" dirty="0" smtClean="0"/>
              <a:t>    урока</a:t>
            </a:r>
          </a:p>
          <a:p>
            <a:pPr marL="514350" indent="-514350"/>
            <a:endParaRPr lang="ru-RU" sz="2800" b="1" dirty="0" smtClean="0"/>
          </a:p>
          <a:p>
            <a:pPr marL="514350" indent="-514350"/>
            <a:r>
              <a:rPr lang="ru-RU" sz="2800" b="1" dirty="0" smtClean="0"/>
              <a:t>2. Доступность игры для учащихся данного возраста</a:t>
            </a:r>
          </a:p>
          <a:p>
            <a:pPr marL="514350" indent="-514350"/>
            <a:endParaRPr lang="ru-RU" sz="2800" b="1" dirty="0" smtClean="0"/>
          </a:p>
          <a:p>
            <a:pPr marL="514350" indent="-514350"/>
            <a:r>
              <a:rPr lang="ru-RU" sz="2800" b="1" dirty="0" smtClean="0"/>
              <a:t>3. Умеренность в использовании игр на уроках </a:t>
            </a:r>
          </a:p>
          <a:p>
            <a:pPr marL="514350" indent="-514350"/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lvl="2"/>
            <a:r>
              <a:rPr lang="ru-RU" sz="4400" dirty="0" smtClean="0">
                <a:solidFill>
                  <a:schemeClr val="accent2"/>
                </a:solidFill>
              </a:rPr>
              <a:t>Принципы проведения игр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35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- игра не должна быть обычным упражнением с использованием наглядности;</a:t>
            </a:r>
          </a:p>
          <a:p>
            <a:r>
              <a:rPr lang="ru-RU" sz="35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- игра не должна выпадать из общих целей урока, а должна содействовать их реализации;</a:t>
            </a:r>
          </a:p>
          <a:p>
            <a:r>
              <a:rPr lang="ru-RU" sz="35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- должно быть обязательное подведение итогов игры, выявление победителей.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4800" b="1" dirty="0" smtClean="0">
                <a:solidFill>
                  <a:schemeClr val="accent2"/>
                </a:solidFill>
              </a:rPr>
              <a:t>Познавательные:</a:t>
            </a:r>
            <a:r>
              <a:rPr lang="ru-RU" sz="4800" dirty="0" smtClean="0">
                <a:solidFill>
                  <a:schemeClr val="accent2"/>
                </a:solidFill>
              </a:rPr>
              <a:t/>
            </a:r>
            <a:br>
              <a:rPr lang="ru-RU" sz="4800" dirty="0" smtClean="0">
                <a:solidFill>
                  <a:schemeClr val="accent2"/>
                </a:solidFill>
              </a:rPr>
            </a:br>
            <a:endParaRPr lang="ru-RU" sz="4800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4840303"/>
          </a:xfrm>
        </p:spPr>
        <p:txBody>
          <a:bodyPr>
            <a:normAutofit lnSpcReduction="10000"/>
          </a:bodyPr>
          <a:lstStyle/>
          <a:p>
            <a:r>
              <a:rPr lang="ru-RU" sz="3600" dirty="0" smtClean="0">
                <a:solidFill>
                  <a:schemeClr val="accent2"/>
                </a:solidFill>
              </a:rPr>
              <a:t> </a:t>
            </a:r>
            <a:r>
              <a:rPr lang="ru-RU" sz="4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-выбор наиболее эффективных способов решения заданий в зависимости от конкретных ситуаций:</a:t>
            </a:r>
          </a:p>
          <a:p>
            <a:r>
              <a:rPr lang="ru-RU" sz="4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-структурирование знаний;</a:t>
            </a:r>
          </a:p>
          <a:p>
            <a:r>
              <a:rPr lang="ru-RU" sz="40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-осознанное и произвольное построение речевого высказывания в устной и письменной ф</a:t>
            </a:r>
            <a:r>
              <a:rPr lang="ru-RU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орме</a:t>
            </a:r>
          </a:p>
          <a:p>
            <a:endParaRPr lang="ru-RU" sz="3600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Регулятивные:</a:t>
            </a:r>
            <a:endParaRPr lang="ru-RU" sz="4800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400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целеполагание</a:t>
            </a:r>
            <a:endParaRPr lang="ru-RU" sz="4400" dirty="0" smtClean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-планирование</a:t>
            </a:r>
          </a:p>
          <a:p>
            <a:r>
              <a:rPr lang="ru-RU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-контроль</a:t>
            </a:r>
          </a:p>
          <a:p>
            <a:r>
              <a:rPr lang="ru-RU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-оценка</a:t>
            </a:r>
          </a:p>
          <a:p>
            <a:r>
              <a:rPr lang="ru-RU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4400" dirty="0" err="1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саморегуляция</a:t>
            </a:r>
            <a:endParaRPr lang="ru-RU" sz="44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2"/>
                </a:solidFill>
              </a:rPr>
              <a:t>Личностные:</a:t>
            </a:r>
            <a:r>
              <a:rPr lang="ru-RU" dirty="0" smtClean="0">
                <a:solidFill>
                  <a:schemeClr val="accent2"/>
                </a:solidFill>
              </a:rPr>
              <a:t/>
            </a:r>
            <a:br>
              <a:rPr lang="ru-RU" dirty="0" smtClean="0">
                <a:solidFill>
                  <a:schemeClr val="accent2"/>
                </a:solidFill>
              </a:rPr>
            </a:br>
            <a:endParaRPr lang="ru-RU" dirty="0">
              <a:solidFill>
                <a:schemeClr val="accent2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000240"/>
            <a:ext cx="8229600" cy="4125923"/>
          </a:xfrm>
        </p:spPr>
        <p:txBody>
          <a:bodyPr/>
          <a:lstStyle/>
          <a:p>
            <a:r>
              <a:rPr lang="ru-RU" sz="36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-развитие учебно-познавательного интереса;</a:t>
            </a:r>
          </a:p>
          <a:p>
            <a:r>
              <a:rPr lang="ru-RU" sz="36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-способность к самооценке;</a:t>
            </a:r>
          </a:p>
          <a:p>
            <a:endParaRPr lang="ru-RU" dirty="0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b="1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Коммуникативные:</a:t>
            </a:r>
            <a: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-планирование учебного сотрудничества с учителем и сверстниками </a:t>
            </a:r>
          </a:p>
          <a:p>
            <a:r>
              <a:rPr lang="ru-RU" sz="4400" dirty="0" smtClean="0">
                <a:solidFill>
                  <a:schemeClr val="accent2"/>
                </a:solidFill>
                <a:latin typeface="Times New Roman" pitchFamily="18" charset="0"/>
                <a:cs typeface="Times New Roman" pitchFamily="18" charset="0"/>
              </a:rPr>
              <a:t>-определение цели, функций участников, способов взаимодействия</a:t>
            </a:r>
            <a:endParaRPr lang="ru-RU" sz="4400" dirty="0">
              <a:solidFill>
                <a:schemeClr val="accent2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asd\AppData\Local\Temp\Rar$DI46.861\7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4429092" y="928670"/>
            <a:ext cx="4714908" cy="563231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solidFill>
                  <a:srgbClr val="3030A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Игра – это задача, процесс решения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3030A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которой сопровождается интересом,</a:t>
            </a:r>
          </a:p>
          <a:p>
            <a:pPr algn="ctr"/>
            <a:r>
              <a:rPr lang="ru-RU" sz="4000" b="1" dirty="0" smtClean="0">
                <a:ln w="11430"/>
                <a:solidFill>
                  <a:srgbClr val="3030A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является своеобразной гимнастикой</a:t>
            </a:r>
          </a:p>
          <a:p>
            <a:pPr algn="ctr"/>
            <a:r>
              <a:rPr lang="ru-RU" sz="4000" b="1" cap="none" spc="0" dirty="0" smtClean="0">
                <a:ln w="11430"/>
                <a:solidFill>
                  <a:srgbClr val="3030AE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ума</a:t>
            </a:r>
            <a:endParaRPr lang="ru-RU" sz="4000" b="1" cap="none" spc="0" dirty="0">
              <a:ln w="11430"/>
              <a:solidFill>
                <a:srgbClr val="3030AE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Picture 4" descr="books_writi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500438"/>
            <a:ext cx="3671888" cy="306070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 rot="21003996">
            <a:off x="1931675" y="4447577"/>
            <a:ext cx="1073867" cy="70788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rgbClr val="0066FF"/>
                </a:solidFill>
              </a:rPr>
              <a:t>Сказки</a:t>
            </a:r>
          </a:p>
          <a:p>
            <a:pPr algn="ctr"/>
            <a:r>
              <a:rPr lang="ru-RU" sz="2000" b="1" dirty="0" smtClean="0">
                <a:solidFill>
                  <a:srgbClr val="0066FF"/>
                </a:solidFill>
              </a:rPr>
              <a:t>игры</a:t>
            </a:r>
            <a:endParaRPr lang="ru-RU" sz="2000" b="1" dirty="0">
              <a:solidFill>
                <a:srgbClr val="0066FF"/>
              </a:solidFill>
            </a:endParaRPr>
          </a:p>
        </p:txBody>
      </p:sp>
      <p:sp>
        <p:nvSpPr>
          <p:cNvPr id="7" name="AutoShape 5"/>
          <p:cNvSpPr>
            <a:spLocks noChangeArrowheads="1"/>
          </p:cNvSpPr>
          <p:nvPr/>
        </p:nvSpPr>
        <p:spPr bwMode="auto">
          <a:xfrm>
            <a:off x="0" y="1142984"/>
            <a:ext cx="4214842" cy="2071702"/>
          </a:xfrm>
          <a:prstGeom prst="cloudCallout">
            <a:avLst>
              <a:gd name="adj1" fmla="val -15282"/>
              <a:gd name="adj2" fmla="val 107116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lang="ru-RU" sz="2400" dirty="0"/>
              <a:t>Привет,  друзья!</a:t>
            </a:r>
          </a:p>
          <a:p>
            <a:pPr algn="ctr"/>
            <a:r>
              <a:rPr lang="ru-RU" sz="2400" dirty="0"/>
              <a:t>Меня  зовут  дед  Буквоед.</a:t>
            </a:r>
          </a:p>
          <a:p>
            <a:pPr algn="ctr"/>
            <a:r>
              <a:rPr lang="ru-RU" sz="2400" dirty="0"/>
              <a:t>Поиграем?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1813</TotalTime>
  <Words>512</Words>
  <Application>Microsoft Office PowerPoint</Application>
  <PresentationFormat>Экран (4:3)</PresentationFormat>
  <Paragraphs>174</Paragraphs>
  <Slides>33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Слайд 1</vt:lpstr>
      <vt:lpstr>Слайд 2</vt:lpstr>
      <vt:lpstr>Слайд 3</vt:lpstr>
      <vt:lpstr>Принципы проведения игр</vt:lpstr>
      <vt:lpstr>Познавательные: </vt:lpstr>
      <vt:lpstr>Регулятивные:</vt:lpstr>
      <vt:lpstr>Личностные: </vt:lpstr>
      <vt:lpstr>Коммуникативные: 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«Собери снежинки»</vt:lpstr>
      <vt:lpstr>Слайд 29</vt:lpstr>
      <vt:lpstr>Слайд 30</vt:lpstr>
      <vt:lpstr>Слайд 31</vt:lpstr>
      <vt:lpstr>Слайд 32</vt:lpstr>
      <vt:lpstr>Слайд 33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asd</dc:creator>
  <cp:lastModifiedBy>Котик</cp:lastModifiedBy>
  <cp:revision>182</cp:revision>
  <dcterms:created xsi:type="dcterms:W3CDTF">2010-03-23T18:58:16Z</dcterms:created>
  <dcterms:modified xsi:type="dcterms:W3CDTF">2022-08-21T08:00:44Z</dcterms:modified>
</cp:coreProperties>
</file>